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57" r:id="rId1"/>
  </p:sldMasterIdLst>
  <p:notesMasterIdLst>
    <p:notesMasterId r:id="rId5"/>
  </p:notesMasterIdLst>
  <p:handoutMasterIdLst>
    <p:handoutMasterId r:id="rId6"/>
  </p:handoutMasterIdLst>
  <p:sldIdLst>
    <p:sldId id="284" r:id="rId2"/>
    <p:sldId id="286" r:id="rId3"/>
    <p:sldId id="273" r:id="rId4"/>
  </p:sldIdLst>
  <p:sldSz cx="9144000" cy="6858000" type="screen4x3"/>
  <p:notesSz cx="6858000" cy="9144000"/>
  <p:embeddedFontLst>
    <p:embeddedFont>
      <p:font typeface="Verdana" panose="020B060403050404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2EB135"/>
    <a:srgbClr val="8064A2"/>
    <a:srgbClr val="50ABC5"/>
    <a:srgbClr val="B3A2C7"/>
    <a:srgbClr val="F58E35"/>
    <a:srgbClr val="F47B20"/>
    <a:srgbClr val="007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94660"/>
  </p:normalViewPr>
  <p:slideViewPr>
    <p:cSldViewPr snapToGrid="0" snapToObjects="1">
      <p:cViewPr varScale="1">
        <p:scale>
          <a:sx n="112" d="100"/>
          <a:sy n="112" d="100"/>
        </p:scale>
        <p:origin x="-1548" y="-78"/>
      </p:cViewPr>
      <p:guideLst>
        <p:guide orient="horz" pos="4319"/>
        <p:guide orient="horz" pos="756"/>
        <p:guide orient="horz" pos="1285"/>
        <p:guide orient="horz" pos="1406"/>
        <p:guide pos="4652"/>
        <p:guide pos="30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46F499-4BBB-6F48-9BA4-72539F56D623}" type="datetimeFigureOut">
              <a:rPr lang="en-US" smtClean="0"/>
              <a:pPr/>
              <a:t>4/17/2017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CD77D7-C820-3046-8A58-F2892F55C1C9}" type="slidenum">
              <a:rPr lang="en-US" smtClean="0"/>
              <a:pPr/>
              <a:t>‹#›</a:t>
            </a:fld>
            <a:endParaRPr lang="en-US" dirty="0"/>
          </a:p>
        </p:txBody>
      </p:sp>
    </p:spTree>
    <p:extLst>
      <p:ext uri="{BB962C8B-B14F-4D97-AF65-F5344CB8AC3E}">
        <p14:creationId xmlns:p14="http://schemas.microsoft.com/office/powerpoint/2010/main" val="3577487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2A8ABCE8-6722-F749-B45F-B7A71A0DC3A0}" type="datetimeFigureOut">
              <a:rPr lang="en-US" smtClean="0"/>
              <a:pPr/>
              <a:t>4/17/2017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3B0695F3-157D-D740-9F32-52C22738B666}" type="slidenum">
              <a:rPr lang="en-US" smtClean="0"/>
              <a:pPr/>
              <a:t>‹#›</a:t>
            </a:fld>
            <a:endParaRPr lang="en-US" dirty="0"/>
          </a:p>
        </p:txBody>
      </p:sp>
    </p:spTree>
    <p:extLst>
      <p:ext uri="{BB962C8B-B14F-4D97-AF65-F5344CB8AC3E}">
        <p14:creationId xmlns:p14="http://schemas.microsoft.com/office/powerpoint/2010/main" val="3310887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_Title_Slide">
    <p:spTree>
      <p:nvGrpSpPr>
        <p:cNvPr id="1" name=""/>
        <p:cNvGrpSpPr/>
        <p:nvPr/>
      </p:nvGrpSpPr>
      <p:grpSpPr>
        <a:xfrm>
          <a:off x="0" y="0"/>
          <a:ext cx="0" cy="0"/>
          <a:chOff x="0" y="0"/>
          <a:chExt cx="0" cy="0"/>
        </a:xfrm>
      </p:grpSpPr>
      <p:pic>
        <p:nvPicPr>
          <p:cNvPr id="5" name="Picture 4" descr="PPT_APS_Template_Blue_onscreen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7"/>
            <a:ext cx="9144000" cy="6858000"/>
          </a:xfrm>
          <a:prstGeom prst="rect">
            <a:avLst/>
          </a:prstGeom>
        </p:spPr>
      </p:pic>
      <p:sp>
        <p:nvSpPr>
          <p:cNvPr id="2" name="Title 1"/>
          <p:cNvSpPr>
            <a:spLocks noGrp="1"/>
          </p:cNvSpPr>
          <p:nvPr>
            <p:ph type="ctrTitle" hasCustomPrompt="1"/>
          </p:nvPr>
        </p:nvSpPr>
        <p:spPr>
          <a:xfrm>
            <a:off x="685800" y="1958975"/>
            <a:ext cx="7772400" cy="1470025"/>
          </a:xfrm>
          <a:prstGeom prst="rect">
            <a:avLst/>
          </a:prstGeom>
        </p:spPr>
        <p:txBody>
          <a:bodyPr anchor="ctr" anchorCtr="0">
            <a:normAutofit/>
          </a:bodyPr>
          <a:lstStyle>
            <a:lvl1pPr algn="ctr">
              <a:defRPr sz="3200" baseline="0">
                <a:solidFill>
                  <a:schemeClr val="tx1"/>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1371600" y="3429707"/>
            <a:ext cx="6400800" cy="1197371"/>
          </a:xfrm>
        </p:spPr>
        <p:txBody>
          <a:bodyPr>
            <a:normAutofit/>
          </a:bodyPr>
          <a:lstStyle>
            <a:lvl1pPr marL="0" indent="0" algn="ctr">
              <a:buNone/>
              <a:defRPr sz="22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Text_Photo_Slide">
    <p:spTree>
      <p:nvGrpSpPr>
        <p:cNvPr id="1" name=""/>
        <p:cNvGrpSpPr/>
        <p:nvPr/>
      </p:nvGrpSpPr>
      <p:grpSpPr>
        <a:xfrm>
          <a:off x="0" y="0"/>
          <a:ext cx="0" cy="0"/>
          <a:chOff x="0" y="0"/>
          <a:chExt cx="0" cy="0"/>
        </a:xfrm>
      </p:grpSpPr>
      <p:pic>
        <p:nvPicPr>
          <p:cNvPr id="14" name="Picture 13"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4"/>
          <p:cNvSpPr txBox="1">
            <a:spLocks/>
          </p:cNvSpPr>
          <p:nvPr userDrawn="1"/>
        </p:nvSpPr>
        <p:spPr>
          <a:xfrm>
            <a:off x="3502152" y="6373368"/>
            <a:ext cx="2133600" cy="365125"/>
          </a:xfrm>
          <a:prstGeom prst="rect">
            <a:avLst/>
          </a:prstGeom>
        </p:spPr>
        <p:txBody>
          <a:bodyPr vert="horz" lIns="91440" tIns="45720" rIns="91440" bIns="45720" rtlCol="0" anchor="ct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fld id="{FE2BAD00-F08A-4811-A267-1E0B6047F9A1}" type="slidenum">
              <a:rPr kumimoji="0" lang="en-US" sz="1000" b="0"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10" name="Slide Number Placeholder 4"/>
          <p:cNvSpPr txBox="1">
            <a:spLocks/>
          </p:cNvSpPr>
          <p:nvPr userDrawn="1"/>
        </p:nvSpPr>
        <p:spPr>
          <a:xfrm>
            <a:off x="320040" y="6377734"/>
            <a:ext cx="2133600" cy="365125"/>
          </a:xfrm>
          <a:prstGeom prst="rect">
            <a:avLst/>
          </a:prstGeom>
        </p:spPr>
        <p:txBody>
          <a:bodyPr vert="horz" lIns="91440" tIns="45720" rIns="91440" bIns="45720" rtlCol="0" anchor="ct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bg1"/>
                </a:solidFill>
                <a:effectLst/>
                <a:uLnTx/>
                <a:uFillTx/>
                <a:latin typeface="Verdana" pitchFamily="34" charset="0"/>
                <a:ea typeface="+mn-ea"/>
                <a:cs typeface="+mn-cs"/>
              </a:rPr>
              <a:t>Proprietary &amp; Confidential</a:t>
            </a:r>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9" name="Title 1"/>
          <p:cNvSpPr>
            <a:spLocks noGrp="1"/>
          </p:cNvSpPr>
          <p:nvPr>
            <p:ph type="title"/>
          </p:nvPr>
        </p:nvSpPr>
        <p:spPr>
          <a:xfrm>
            <a:off x="457200" y="1217612"/>
            <a:ext cx="6927850" cy="822325"/>
          </a:xfrm>
          <a:prstGeom prst="rect">
            <a:avLst/>
          </a:prstGeom>
        </p:spPr>
        <p:txBody>
          <a:bodyPr anchor="ctr" anchorCtr="0"/>
          <a:lstStyle>
            <a:lvl1pPr>
              <a:defRPr sz="2800"/>
            </a:lvl1pPr>
          </a:lstStyle>
          <a:p>
            <a:r>
              <a:rPr lang="en-US" smtClean="0"/>
              <a:t>Click to edit Master title style</a:t>
            </a:r>
            <a:endParaRPr lang="en-US" dirty="0"/>
          </a:p>
        </p:txBody>
      </p:sp>
      <p:sp>
        <p:nvSpPr>
          <p:cNvPr id="15"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
        <p:nvSpPr>
          <p:cNvPr id="12" name="Content Placeholder 2"/>
          <p:cNvSpPr>
            <a:spLocks noGrp="1"/>
          </p:cNvSpPr>
          <p:nvPr>
            <p:ph idx="10"/>
          </p:nvPr>
        </p:nvSpPr>
        <p:spPr>
          <a:xfrm>
            <a:off x="4784725" y="2232025"/>
            <a:ext cx="3902075" cy="4305300"/>
          </a:xfrm>
        </p:spPr>
        <p:txBody>
          <a:bodyPr>
            <a:normAutofit/>
          </a:bodyPr>
          <a:lstStyle>
            <a:lvl1pPr>
              <a:buClr>
                <a:srgbClr val="0078C9"/>
              </a:buClr>
              <a:defRPr sz="2800"/>
            </a:lvl1pPr>
            <a:lvl2pPr>
              <a:buClr>
                <a:srgbClr val="0078C9"/>
              </a:buClr>
              <a:defRPr sz="2400"/>
            </a:lvl2pPr>
            <a:lvl3pPr>
              <a:buClr>
                <a:srgbClr val="0078C9"/>
              </a:buClr>
              <a:defRPr sz="2000"/>
            </a:lvl3pPr>
            <a:lvl4pPr>
              <a:buClr>
                <a:srgbClr val="0078C9"/>
              </a:buClr>
              <a:defRPr sz="1800"/>
            </a:lvl4pPr>
            <a:lvl5pPr>
              <a:buClr>
                <a:srgbClr val="0078C9"/>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
          </p:nvPr>
        </p:nvSpPr>
        <p:spPr>
          <a:xfrm>
            <a:off x="457200" y="2232025"/>
            <a:ext cx="3902075" cy="4305300"/>
          </a:xfrm>
        </p:spPr>
        <p:txBody>
          <a:bodyPr>
            <a:normAutofit/>
          </a:bodyPr>
          <a:lstStyle>
            <a:lvl1pPr>
              <a:buClr>
                <a:srgbClr val="0078C9"/>
              </a:buClr>
              <a:defRPr sz="2800"/>
            </a:lvl1pPr>
            <a:lvl2pPr>
              <a:buClr>
                <a:srgbClr val="0078C9"/>
              </a:buClr>
              <a:defRPr sz="2400"/>
            </a:lvl2pPr>
            <a:lvl3pPr>
              <a:buClr>
                <a:srgbClr val="0078C9"/>
              </a:buClr>
              <a:defRPr sz="2000"/>
            </a:lvl3pPr>
            <a:lvl4pPr>
              <a:buClr>
                <a:srgbClr val="0078C9"/>
              </a:buClr>
              <a:defRPr sz="1800"/>
            </a:lvl4pPr>
            <a:lvl5pPr>
              <a:buClr>
                <a:srgbClr val="0078C9"/>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Slide Number Placeholder 4"/>
          <p:cNvSpPr txBox="1">
            <a:spLocks/>
          </p:cNvSpPr>
          <p:nvPr userDrawn="1"/>
        </p:nvSpPr>
        <p:spPr>
          <a:xfrm>
            <a:off x="6557294" y="6537325"/>
            <a:ext cx="2133600" cy="1841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7FAF7-392B-5B4B-9C18-EB5457432B89}" type="slidenum">
              <a:rPr lang="en-US" smtClean="0"/>
              <a:pPr/>
              <a:t>‹#›</a:t>
            </a:fld>
            <a:endParaRPr lang="en-US" dirty="0"/>
          </a:p>
        </p:txBody>
      </p:sp>
    </p:spTree>
    <p:extLst>
      <p:ext uri="{BB962C8B-B14F-4D97-AF65-F5344CB8AC3E}">
        <p14:creationId xmlns:p14="http://schemas.microsoft.com/office/powerpoint/2010/main" val="4081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_Only_Slide">
    <p:spTree>
      <p:nvGrpSpPr>
        <p:cNvPr id="1" name=""/>
        <p:cNvGrpSpPr/>
        <p:nvPr/>
      </p:nvGrpSpPr>
      <p:grpSpPr>
        <a:xfrm>
          <a:off x="0" y="0"/>
          <a:ext cx="0" cy="0"/>
          <a:chOff x="0" y="0"/>
          <a:chExt cx="0" cy="0"/>
        </a:xfrm>
      </p:grpSpPr>
      <p:pic>
        <p:nvPicPr>
          <p:cNvPr id="6" name="Picture 5"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sz="quarter" idx="10"/>
          </p:nvPr>
        </p:nvSpPr>
        <p:spPr>
          <a:xfrm>
            <a:off x="457200" y="2232025"/>
            <a:ext cx="5486400" cy="3659187"/>
          </a:xfrm>
        </p:spPr>
        <p:txBody>
          <a:bodyPr/>
          <a:lstStyle>
            <a:lvl1pPr marL="0" indent="0">
              <a:buNone/>
              <a:defRPr/>
            </a:lvl1pPr>
          </a:lstStyle>
          <a:p>
            <a:r>
              <a:rPr lang="en-US" smtClean="0"/>
              <a:t>Click icon to add picture</a:t>
            </a:r>
            <a:endParaRPr lang="en-US" dirty="0"/>
          </a:p>
        </p:txBody>
      </p:sp>
      <p:sp>
        <p:nvSpPr>
          <p:cNvPr id="7" name="Slide Number Placeholder 4"/>
          <p:cNvSpPr txBox="1">
            <a:spLocks/>
          </p:cNvSpPr>
          <p:nvPr userDrawn="1"/>
        </p:nvSpPr>
        <p:spPr>
          <a:xfrm>
            <a:off x="3502152" y="6373368"/>
            <a:ext cx="2133600" cy="365125"/>
          </a:xfrm>
          <a:prstGeom prst="rect">
            <a:avLst/>
          </a:prstGeom>
        </p:spPr>
        <p:txBody>
          <a:bodyPr vert="horz" lIns="91440" tIns="45720" rIns="91440" bIns="45720" rtlCol="0" anchor="ct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fld id="{FE2BAD00-F08A-4811-A267-1E0B6047F9A1}" type="slidenum">
              <a:rPr kumimoji="0" lang="en-US" sz="1000" b="0"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14"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
        <p:nvSpPr>
          <p:cNvPr id="8" name="Title 1"/>
          <p:cNvSpPr>
            <a:spLocks noGrp="1"/>
          </p:cNvSpPr>
          <p:nvPr>
            <p:ph type="title"/>
          </p:nvPr>
        </p:nvSpPr>
        <p:spPr>
          <a:xfrm>
            <a:off x="457200" y="1217612"/>
            <a:ext cx="6927850" cy="822325"/>
          </a:xfrm>
          <a:prstGeom prst="rect">
            <a:avLst/>
          </a:prstGeom>
        </p:spPr>
        <p:txBody>
          <a:bodyPr anchor="ctr" anchorCtr="0"/>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84368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_Only_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45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_Title_Slide">
    <p:spTree>
      <p:nvGrpSpPr>
        <p:cNvPr id="1" name=""/>
        <p:cNvGrpSpPr/>
        <p:nvPr/>
      </p:nvGrpSpPr>
      <p:grpSpPr>
        <a:xfrm>
          <a:off x="0" y="0"/>
          <a:ext cx="0" cy="0"/>
          <a:chOff x="0" y="0"/>
          <a:chExt cx="0" cy="0"/>
        </a:xfrm>
      </p:grpSpPr>
      <p:pic>
        <p:nvPicPr>
          <p:cNvPr id="5" name="Picture 4" descr="PPT_APS_Template_Blue_onscreen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7"/>
            <a:ext cx="9144000" cy="6858000"/>
          </a:xfrm>
          <a:prstGeom prst="rect">
            <a:avLst/>
          </a:prstGeom>
        </p:spPr>
      </p:pic>
      <p:sp>
        <p:nvSpPr>
          <p:cNvPr id="2" name="Title 1"/>
          <p:cNvSpPr>
            <a:spLocks noGrp="1"/>
          </p:cNvSpPr>
          <p:nvPr>
            <p:ph type="ctrTitle" hasCustomPrompt="1"/>
          </p:nvPr>
        </p:nvSpPr>
        <p:spPr>
          <a:xfrm>
            <a:off x="685800" y="1958975"/>
            <a:ext cx="7772400" cy="1470025"/>
          </a:xfrm>
          <a:prstGeom prst="rect">
            <a:avLst/>
          </a:prstGeom>
        </p:spPr>
        <p:txBody>
          <a:bodyPr anchor="ctr" anchorCtr="0">
            <a:normAutofit/>
          </a:bodyPr>
          <a:lstStyle>
            <a:lvl1pPr algn="ctr">
              <a:defRPr sz="3200"/>
            </a:lvl1pPr>
          </a:lstStyle>
          <a:p>
            <a:r>
              <a:rPr lang="en-US" dirty="0" smtClean="0"/>
              <a:t>Section Title</a:t>
            </a:r>
            <a:endParaRPr lang="en-US" dirty="0"/>
          </a:p>
        </p:txBody>
      </p:sp>
      <p:sp>
        <p:nvSpPr>
          <p:cNvPr id="3" name="Subtitle 2"/>
          <p:cNvSpPr>
            <a:spLocks noGrp="1"/>
          </p:cNvSpPr>
          <p:nvPr>
            <p:ph type="subTitle" idx="1"/>
          </p:nvPr>
        </p:nvSpPr>
        <p:spPr>
          <a:xfrm>
            <a:off x="1371600" y="3429707"/>
            <a:ext cx="6400800" cy="1197371"/>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09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Content_Slide">
    <p:spTree>
      <p:nvGrpSpPr>
        <p:cNvPr id="1" name=""/>
        <p:cNvGrpSpPr/>
        <p:nvPr/>
      </p:nvGrpSpPr>
      <p:grpSpPr>
        <a:xfrm>
          <a:off x="0" y="0"/>
          <a:ext cx="0" cy="0"/>
          <a:chOff x="0" y="0"/>
          <a:chExt cx="0" cy="0"/>
        </a:xfrm>
      </p:grpSpPr>
      <p:pic>
        <p:nvPicPr>
          <p:cNvPr id="5" name="Picture 4"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24315"/>
            <a:ext cx="6931487" cy="816292"/>
          </a:xfrm>
          <a:prstGeom prst="rect">
            <a:avLst/>
          </a:prstGeom>
        </p:spPr>
        <p:txBody>
          <a:bodyPr anchor="ctr" anchorCtr="0">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232025"/>
            <a:ext cx="8229600" cy="4305300"/>
          </a:xfrm>
        </p:spPr>
        <p:txBody>
          <a:bodyPr>
            <a:normAutofit/>
          </a:bodyPr>
          <a:lstStyle>
            <a:lvl1pPr>
              <a:buClr>
                <a:srgbClr val="0078C9"/>
              </a:buClr>
              <a:defRPr sz="2800"/>
            </a:lvl1pPr>
            <a:lvl2pPr>
              <a:buClr>
                <a:srgbClr val="0078C9"/>
              </a:buClr>
              <a:defRPr sz="2400"/>
            </a:lvl2pPr>
            <a:lvl3pPr>
              <a:buClr>
                <a:srgbClr val="0078C9"/>
              </a:buClr>
              <a:defRPr sz="2000"/>
            </a:lvl3pPr>
            <a:lvl4pPr>
              <a:buClr>
                <a:srgbClr val="0078C9"/>
              </a:buClr>
              <a:defRPr sz="1800"/>
            </a:lvl4pPr>
            <a:lvl5pPr>
              <a:buClr>
                <a:srgbClr val="0078C9"/>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_Slide">
    <p:spTree>
      <p:nvGrpSpPr>
        <p:cNvPr id="1" name=""/>
        <p:cNvGrpSpPr/>
        <p:nvPr/>
      </p:nvGrpSpPr>
      <p:grpSpPr>
        <a:xfrm>
          <a:off x="0" y="0"/>
          <a:ext cx="0" cy="0"/>
          <a:chOff x="0" y="0"/>
          <a:chExt cx="0" cy="0"/>
        </a:xfrm>
      </p:grpSpPr>
      <p:pic>
        <p:nvPicPr>
          <p:cNvPr id="5" name="Picture 4"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17612"/>
            <a:ext cx="6927850" cy="822325"/>
          </a:xfrm>
          <a:prstGeom prst="rect">
            <a:avLst/>
          </a:prstGeom>
        </p:spPr>
        <p:txBody>
          <a:bodyPr anchor="ctr" anchorCtr="0"/>
          <a:lstStyle>
            <a:lvl1pPr>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Chart_Slide">
    <p:spTree>
      <p:nvGrpSpPr>
        <p:cNvPr id="1" name=""/>
        <p:cNvGrpSpPr/>
        <p:nvPr/>
      </p:nvGrpSpPr>
      <p:grpSpPr>
        <a:xfrm>
          <a:off x="0" y="0"/>
          <a:ext cx="0" cy="0"/>
          <a:chOff x="0" y="0"/>
          <a:chExt cx="0" cy="0"/>
        </a:xfrm>
      </p:grpSpPr>
      <p:pic>
        <p:nvPicPr>
          <p:cNvPr id="6" name="Picture 5"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17613"/>
            <a:ext cx="6927850" cy="822323"/>
          </a:xfrm>
          <a:prstGeom prst="rect">
            <a:avLst/>
          </a:prstGeom>
        </p:spPr>
        <p:txBody>
          <a:bodyPr anchor="ctr" anchorCtr="0"/>
          <a:lstStyle>
            <a:lvl1pPr>
              <a:defRPr sz="2800"/>
            </a:lvl1pPr>
          </a:lstStyle>
          <a:p>
            <a:r>
              <a:rPr lang="en-US" smtClean="0"/>
              <a:t>Click to edit Master title style</a:t>
            </a:r>
            <a:endParaRPr lang="en-US" dirty="0"/>
          </a:p>
        </p:txBody>
      </p:sp>
      <p:sp>
        <p:nvSpPr>
          <p:cNvPr id="8" name="Chart Placeholder 7"/>
          <p:cNvSpPr>
            <a:spLocks noGrp="1"/>
          </p:cNvSpPr>
          <p:nvPr>
            <p:ph type="chart" sz="quarter" idx="13"/>
          </p:nvPr>
        </p:nvSpPr>
        <p:spPr>
          <a:xfrm>
            <a:off x="457199" y="2232025"/>
            <a:ext cx="8229601" cy="4305299"/>
          </a:xfrm>
        </p:spPr>
        <p:txBody>
          <a:bodyPr rtlCol="0">
            <a:normAutofit/>
          </a:bodyPr>
          <a:lstStyle>
            <a:lvl1pPr marL="0" indent="0">
              <a:buClr>
                <a:schemeClr val="tx1"/>
              </a:buClr>
              <a:buNone/>
              <a:defRPr/>
            </a:lvl1pPr>
          </a:lstStyle>
          <a:p>
            <a:pPr lvl="0"/>
            <a:r>
              <a:rPr lang="en-US" noProof="0" smtClean="0"/>
              <a:t>Click icon to add chart</a:t>
            </a:r>
            <a:endParaRPr lang="en-US" noProof="0" dirty="0"/>
          </a:p>
        </p:txBody>
      </p:sp>
      <p:sp>
        <p:nvSpPr>
          <p:cNvPr id="15"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Photo_Slide">
    <p:spTree>
      <p:nvGrpSpPr>
        <p:cNvPr id="1" name=""/>
        <p:cNvGrpSpPr/>
        <p:nvPr/>
      </p:nvGrpSpPr>
      <p:grpSpPr>
        <a:xfrm>
          <a:off x="0" y="0"/>
          <a:ext cx="0" cy="0"/>
          <a:chOff x="0" y="0"/>
          <a:chExt cx="0" cy="0"/>
        </a:xfrm>
      </p:grpSpPr>
      <p:pic>
        <p:nvPicPr>
          <p:cNvPr id="6" name="Picture 5"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17612"/>
            <a:ext cx="6927850" cy="822325"/>
          </a:xfrm>
          <a:prstGeom prst="rect">
            <a:avLst/>
          </a:prstGeom>
        </p:spPr>
        <p:txBody>
          <a:bodyPr anchor="ctr" anchorCtr="0"/>
          <a:lstStyle>
            <a:lvl1pPr>
              <a:defRPr sz="2800"/>
            </a:lvl1pPr>
          </a:lstStyle>
          <a:p>
            <a:r>
              <a:rPr lang="en-US" smtClean="0"/>
              <a:t>Click to edit Master title style</a:t>
            </a:r>
            <a:endParaRPr lang="en-US" dirty="0"/>
          </a:p>
        </p:txBody>
      </p:sp>
      <p:sp>
        <p:nvSpPr>
          <p:cNvPr id="8" name="Picture Placeholder 7"/>
          <p:cNvSpPr>
            <a:spLocks noGrp="1"/>
          </p:cNvSpPr>
          <p:nvPr>
            <p:ph type="pic" sz="quarter" idx="13"/>
          </p:nvPr>
        </p:nvSpPr>
        <p:spPr>
          <a:xfrm>
            <a:off x="457200" y="2232025"/>
            <a:ext cx="8229600" cy="4305300"/>
          </a:xfrm>
        </p:spPr>
        <p:txBody>
          <a:bodyPr rtlCol="0">
            <a:normAutofit/>
          </a:bodyPr>
          <a:lstStyle>
            <a:lvl1pPr marL="0" indent="0">
              <a:buClr>
                <a:schemeClr val="tx1"/>
              </a:buClr>
              <a:buNone/>
              <a:defRPr/>
            </a:lvl1pPr>
          </a:lstStyle>
          <a:p>
            <a:pPr lvl="0"/>
            <a:r>
              <a:rPr lang="en-US" noProof="0" smtClean="0"/>
              <a:t>Click icon to add picture</a:t>
            </a:r>
            <a:endParaRPr lang="en-US" noProof="0" dirty="0"/>
          </a:p>
        </p:txBody>
      </p:sp>
      <p:sp>
        <p:nvSpPr>
          <p:cNvPr id="15"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hart Slide">
    <p:spTree>
      <p:nvGrpSpPr>
        <p:cNvPr id="1" name=""/>
        <p:cNvGrpSpPr/>
        <p:nvPr/>
      </p:nvGrpSpPr>
      <p:grpSpPr>
        <a:xfrm>
          <a:off x="0" y="0"/>
          <a:ext cx="0" cy="0"/>
          <a:chOff x="0" y="0"/>
          <a:chExt cx="0" cy="0"/>
        </a:xfrm>
      </p:grpSpPr>
      <p:pic>
        <p:nvPicPr>
          <p:cNvPr id="6" name="Picture 5"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17612"/>
            <a:ext cx="6927850" cy="822325"/>
          </a:xfrm>
          <a:prstGeom prst="rect">
            <a:avLst/>
          </a:prstGeom>
        </p:spPr>
        <p:txBody>
          <a:bodyPr anchor="ctr" anchorCtr="0"/>
          <a:lstStyle>
            <a:lvl1pPr>
              <a:defRPr sz="2800"/>
            </a:lvl1pPr>
          </a:lstStyle>
          <a:p>
            <a:r>
              <a:rPr lang="en-US" smtClean="0"/>
              <a:t>Click to edit Master title style</a:t>
            </a:r>
            <a:endParaRPr lang="en-US" dirty="0"/>
          </a:p>
        </p:txBody>
      </p:sp>
      <p:sp>
        <p:nvSpPr>
          <p:cNvPr id="8" name="Chart Placeholder 7"/>
          <p:cNvSpPr>
            <a:spLocks noGrp="1"/>
          </p:cNvSpPr>
          <p:nvPr>
            <p:ph type="chart" sz="quarter" idx="13"/>
          </p:nvPr>
        </p:nvSpPr>
        <p:spPr>
          <a:xfrm>
            <a:off x="457199" y="2232025"/>
            <a:ext cx="8229601" cy="4305300"/>
          </a:xfrm>
        </p:spPr>
        <p:txBody>
          <a:bodyPr/>
          <a:lstStyle>
            <a:lvl1pPr marL="0" indent="0">
              <a:buClr>
                <a:schemeClr val="tx1"/>
              </a:buClr>
              <a:buNone/>
              <a:defRPr/>
            </a:lvl1pPr>
          </a:lstStyle>
          <a:p>
            <a:r>
              <a:rPr lang="en-US" smtClean="0"/>
              <a:t>Click icon to add chart</a:t>
            </a:r>
            <a:endParaRPr lang="en-US" dirty="0"/>
          </a:p>
        </p:txBody>
      </p:sp>
      <p:sp>
        <p:nvSpPr>
          <p:cNvPr id="13"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_Only_Slide">
    <p:spTree>
      <p:nvGrpSpPr>
        <p:cNvPr id="1" name=""/>
        <p:cNvGrpSpPr/>
        <p:nvPr/>
      </p:nvGrpSpPr>
      <p:grpSpPr>
        <a:xfrm>
          <a:off x="0" y="0"/>
          <a:ext cx="0" cy="0"/>
          <a:chOff x="0" y="0"/>
          <a:chExt cx="0" cy="0"/>
        </a:xfrm>
      </p:grpSpPr>
      <p:pic>
        <p:nvPicPr>
          <p:cNvPr id="5" name="Picture 4"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4"/>
          <p:cNvSpPr txBox="1">
            <a:spLocks/>
          </p:cNvSpPr>
          <p:nvPr userDrawn="1"/>
        </p:nvSpPr>
        <p:spPr>
          <a:xfrm>
            <a:off x="3502152" y="6373368"/>
            <a:ext cx="2133600" cy="365125"/>
          </a:xfrm>
          <a:prstGeom prst="rect">
            <a:avLst/>
          </a:prstGeom>
        </p:spPr>
        <p:txBody>
          <a:bodyPr vert="horz" lIns="91440" tIns="45720" rIns="91440" bIns="45720" rtlCol="0" anchor="ct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fld id="{FE2BAD00-F08A-4811-A267-1E0B6047F9A1}" type="slidenum">
              <a:rPr kumimoji="0" lang="en-US" sz="1000" b="0"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13"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Text_Photo_Slide">
    <p:spTree>
      <p:nvGrpSpPr>
        <p:cNvPr id="1" name=""/>
        <p:cNvGrpSpPr/>
        <p:nvPr/>
      </p:nvGrpSpPr>
      <p:grpSpPr>
        <a:xfrm>
          <a:off x="0" y="0"/>
          <a:ext cx="0" cy="0"/>
          <a:chOff x="0" y="0"/>
          <a:chExt cx="0" cy="0"/>
        </a:xfrm>
      </p:grpSpPr>
      <p:pic>
        <p:nvPicPr>
          <p:cNvPr id="11" name="Picture 10" descr="PPT_APS_TEmplate_Blue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4"/>
          <p:cNvSpPr txBox="1">
            <a:spLocks/>
          </p:cNvSpPr>
          <p:nvPr userDrawn="1"/>
        </p:nvSpPr>
        <p:spPr>
          <a:xfrm>
            <a:off x="3502152" y="6373368"/>
            <a:ext cx="2133600" cy="365125"/>
          </a:xfrm>
          <a:prstGeom prst="rect">
            <a:avLst/>
          </a:prstGeom>
        </p:spPr>
        <p:txBody>
          <a:bodyPr vert="horz" lIns="91440" tIns="45720" rIns="91440" bIns="45720" rtlCol="0" anchor="ct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fld id="{FE2BAD00-F08A-4811-A267-1E0B6047F9A1}" type="slidenum">
              <a:rPr kumimoji="0" lang="en-US" sz="1000" b="0"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10" name="Slide Number Placeholder 4"/>
          <p:cNvSpPr txBox="1">
            <a:spLocks/>
          </p:cNvSpPr>
          <p:nvPr userDrawn="1"/>
        </p:nvSpPr>
        <p:spPr>
          <a:xfrm>
            <a:off x="320040" y="6377734"/>
            <a:ext cx="2133600" cy="365125"/>
          </a:xfrm>
          <a:prstGeom prst="rect">
            <a:avLst/>
          </a:prstGeom>
        </p:spPr>
        <p:txBody>
          <a:bodyPr vert="horz" lIns="91440" tIns="45720" rIns="91440" bIns="45720" rtlCol="0" anchor="ct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bg1"/>
                </a:solidFill>
                <a:effectLst/>
                <a:uLnTx/>
                <a:uFillTx/>
                <a:latin typeface="Verdana" pitchFamily="34" charset="0"/>
                <a:ea typeface="+mn-ea"/>
                <a:cs typeface="+mn-cs"/>
              </a:rPr>
              <a:t>Proprietary &amp; Confidential</a:t>
            </a:r>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9" name="Title 1"/>
          <p:cNvSpPr>
            <a:spLocks noGrp="1"/>
          </p:cNvSpPr>
          <p:nvPr>
            <p:ph type="title"/>
          </p:nvPr>
        </p:nvSpPr>
        <p:spPr>
          <a:xfrm>
            <a:off x="457200" y="1217612"/>
            <a:ext cx="6927850" cy="822325"/>
          </a:xfrm>
          <a:prstGeom prst="rect">
            <a:avLst/>
          </a:prstGeom>
        </p:spPr>
        <p:txBody>
          <a:bodyPr anchor="ctr" anchorCtr="0"/>
          <a:lstStyle>
            <a:lvl1pPr>
              <a:defRPr sz="2800"/>
            </a:lvl1pPr>
          </a:lstStyle>
          <a:p>
            <a:r>
              <a:rPr lang="en-US" smtClean="0"/>
              <a:t>Click to edit Master title style</a:t>
            </a:r>
            <a:endParaRPr lang="en-US" dirty="0"/>
          </a:p>
        </p:txBody>
      </p:sp>
      <p:sp>
        <p:nvSpPr>
          <p:cNvPr id="13" name="Content Placeholder 2"/>
          <p:cNvSpPr>
            <a:spLocks noGrp="1"/>
          </p:cNvSpPr>
          <p:nvPr>
            <p:ph sz="half" idx="1"/>
          </p:nvPr>
        </p:nvSpPr>
        <p:spPr>
          <a:xfrm>
            <a:off x="457200" y="2232025"/>
            <a:ext cx="4734851" cy="4305300"/>
          </a:xfrm>
        </p:spPr>
        <p:txBody>
          <a:bodyPr/>
          <a:lstStyle>
            <a:lvl1pPr>
              <a:defRPr sz="2800"/>
            </a:lvl1pPr>
            <a:lvl2pPr>
              <a:defRPr sz="2400"/>
            </a:lvl2pPr>
            <a:lvl3pPr>
              <a:defRPr sz="2000"/>
            </a:lvl3pPr>
            <a:lvl4pPr>
              <a:defRPr sz="1800"/>
            </a:lvl4pPr>
            <a:lvl5pPr>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0"/>
          </p:nvPr>
        </p:nvSpPr>
        <p:spPr>
          <a:xfrm>
            <a:off x="5645150" y="2240111"/>
            <a:ext cx="3041650" cy="2063750"/>
          </a:xfrm>
        </p:spPr>
        <p:txBody>
          <a:bodyPr/>
          <a:lstStyle>
            <a:lvl1pPr marL="0" indent="0">
              <a:buNone/>
              <a:defRPr/>
            </a:lvl1pPr>
          </a:lstStyle>
          <a:p>
            <a:r>
              <a:rPr lang="en-US" smtClean="0"/>
              <a:t>Click icon to add picture</a:t>
            </a:r>
            <a:endParaRPr lang="en-US" dirty="0"/>
          </a:p>
        </p:txBody>
      </p:sp>
      <p:sp>
        <p:nvSpPr>
          <p:cNvPr id="14" name="Picture Placeholder 2"/>
          <p:cNvSpPr>
            <a:spLocks noGrp="1"/>
          </p:cNvSpPr>
          <p:nvPr>
            <p:ph type="pic" sz="quarter" idx="11"/>
          </p:nvPr>
        </p:nvSpPr>
        <p:spPr>
          <a:xfrm>
            <a:off x="5645150" y="4473575"/>
            <a:ext cx="3041650" cy="2063750"/>
          </a:xfrm>
        </p:spPr>
        <p:txBody>
          <a:bodyPr/>
          <a:lstStyle>
            <a:lvl1pPr marL="0" indent="0">
              <a:buNone/>
              <a:defRPr/>
            </a:lvl1pPr>
          </a:lstStyle>
          <a:p>
            <a:r>
              <a:rPr lang="en-US" smtClean="0"/>
              <a:t>Click icon to add picture</a:t>
            </a:r>
            <a:endParaRPr lang="en-US" dirty="0"/>
          </a:p>
        </p:txBody>
      </p:sp>
      <p:sp>
        <p:nvSpPr>
          <p:cNvPr id="15"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extLst>
      <p:ext uri="{BB962C8B-B14F-4D97-AF65-F5344CB8AC3E}">
        <p14:creationId xmlns:p14="http://schemas.microsoft.com/office/powerpoint/2010/main" val="4586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2239963"/>
            <a:ext cx="8229600" cy="429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457200" y="1217612"/>
            <a:ext cx="8229600" cy="8223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Slide Number Placeholder 4"/>
          <p:cNvSpPr>
            <a:spLocks noGrp="1"/>
          </p:cNvSpPr>
          <p:nvPr>
            <p:ph type="sldNum" sz="quarter" idx="4"/>
          </p:nvPr>
        </p:nvSpPr>
        <p:spPr>
          <a:xfrm>
            <a:off x="6553200" y="6537325"/>
            <a:ext cx="2133600" cy="184150"/>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5D87FAF7-392B-5B4B-9C18-EB5457432B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9" r:id="rId2"/>
    <p:sldLayoutId id="2147483660" r:id="rId3"/>
    <p:sldLayoutId id="2147483661" r:id="rId4"/>
    <p:sldLayoutId id="2147483662" r:id="rId5"/>
    <p:sldLayoutId id="2147483663" r:id="rId6"/>
    <p:sldLayoutId id="2147483655" r:id="rId7"/>
    <p:sldLayoutId id="2147483656" r:id="rId8"/>
    <p:sldLayoutId id="2147483667" r:id="rId9"/>
    <p:sldLayoutId id="2147483671" r:id="rId10"/>
    <p:sldLayoutId id="2147483668" r:id="rId11"/>
    <p:sldLayoutId id="2147483670" r:id="rId12"/>
  </p:sldLayoutIdLst>
  <p:hf hdr="0" ftr="0" dt="0"/>
  <p:txStyles>
    <p:titleStyle>
      <a:lvl1pPr algn="l" defTabSz="457200" rtl="0" eaLnBrk="1" fontAlgn="base" hangingPunct="1">
        <a:spcBef>
          <a:spcPct val="0"/>
        </a:spcBef>
        <a:spcAft>
          <a:spcPct val="0"/>
        </a:spcAft>
        <a:defRPr sz="2800" b="1"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3200" b="1">
          <a:solidFill>
            <a:schemeClr val="tx1"/>
          </a:solidFill>
          <a:latin typeface="Verdana" pitchFamily="34" charset="0"/>
          <a:ea typeface="Verdana" pitchFamily="34" charset="0"/>
          <a:cs typeface="Verdana" pitchFamily="34" charset="0"/>
        </a:defRPr>
      </a:lvl9pPr>
    </p:titleStyle>
    <p:bodyStyle>
      <a:lvl1pPr marL="342900" indent="-342900" algn="l" defTabSz="457200" rtl="0" eaLnBrk="1" fontAlgn="base" hangingPunct="1">
        <a:spcBef>
          <a:spcPct val="20000"/>
        </a:spcBef>
        <a:spcAft>
          <a:spcPct val="0"/>
        </a:spcAft>
        <a:buClr>
          <a:srgbClr val="0078C9"/>
        </a:buClr>
        <a:buFont typeface="Arial" charset="0"/>
        <a:buChar char="•"/>
        <a:defRPr sz="2800" kern="1200">
          <a:solidFill>
            <a:schemeClr val="tx1"/>
          </a:solidFill>
          <a:latin typeface="Verdana"/>
          <a:ea typeface="Verdana" pitchFamily="34" charset="0"/>
          <a:cs typeface="Verdana"/>
        </a:defRPr>
      </a:lvl1pPr>
      <a:lvl2pPr marL="742950" indent="-285750" algn="l" defTabSz="457200" rtl="0" eaLnBrk="1" fontAlgn="base" hangingPunct="1">
        <a:spcBef>
          <a:spcPct val="20000"/>
        </a:spcBef>
        <a:spcAft>
          <a:spcPct val="0"/>
        </a:spcAft>
        <a:buClr>
          <a:srgbClr val="0078C9"/>
        </a:buClr>
        <a:buFont typeface="Arial" charset="0"/>
        <a:buChar char="–"/>
        <a:defRPr sz="2400" kern="1200">
          <a:solidFill>
            <a:schemeClr val="tx1"/>
          </a:solidFill>
          <a:latin typeface="Verdana"/>
          <a:ea typeface="Verdana" pitchFamily="34" charset="0"/>
          <a:cs typeface="Verdana"/>
        </a:defRPr>
      </a:lvl2pPr>
      <a:lvl3pPr marL="1143000" indent="-228600" algn="l" defTabSz="457200" rtl="0" eaLnBrk="1" fontAlgn="base" hangingPunct="1">
        <a:spcBef>
          <a:spcPct val="20000"/>
        </a:spcBef>
        <a:spcAft>
          <a:spcPct val="0"/>
        </a:spcAft>
        <a:buClr>
          <a:srgbClr val="0078C9"/>
        </a:buClr>
        <a:buFont typeface="Arial" charset="0"/>
        <a:buChar char="•"/>
        <a:defRPr sz="2000" kern="1200">
          <a:solidFill>
            <a:schemeClr val="tx1"/>
          </a:solidFill>
          <a:latin typeface="Verdana"/>
          <a:ea typeface="Verdana" pitchFamily="34" charset="0"/>
          <a:cs typeface="Verdana"/>
        </a:defRPr>
      </a:lvl3pPr>
      <a:lvl4pPr marL="1600200" indent="-228600" algn="l" defTabSz="457200" rtl="0" eaLnBrk="1" fontAlgn="base" hangingPunct="1">
        <a:spcBef>
          <a:spcPct val="20000"/>
        </a:spcBef>
        <a:spcAft>
          <a:spcPct val="0"/>
        </a:spcAft>
        <a:buClr>
          <a:srgbClr val="0078C9"/>
        </a:buClr>
        <a:buFont typeface="Arial" charset="0"/>
        <a:buChar char="–"/>
        <a:defRPr sz="2000" kern="1200">
          <a:solidFill>
            <a:schemeClr val="tx1"/>
          </a:solidFill>
          <a:latin typeface="Verdana"/>
          <a:ea typeface="Verdana" pitchFamily="34" charset="0"/>
          <a:cs typeface="Verdana"/>
        </a:defRPr>
      </a:lvl4pPr>
      <a:lvl5pPr marL="2057400" indent="-228600" algn="l" defTabSz="457200" rtl="0" eaLnBrk="1" fontAlgn="base" hangingPunct="1">
        <a:spcBef>
          <a:spcPct val="20000"/>
        </a:spcBef>
        <a:spcAft>
          <a:spcPct val="0"/>
        </a:spcAft>
        <a:buClr>
          <a:srgbClr val="0078C9"/>
        </a:buClr>
        <a:buFont typeface="Arial" charset="0"/>
        <a:buChar char="»"/>
        <a:defRPr sz="18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Deliverability Maps for 2017 Peaking Capacity RFP</a:t>
            </a:r>
            <a:endParaRPr lang="en-US" dirty="0"/>
          </a:p>
        </p:txBody>
      </p:sp>
      <p:sp>
        <p:nvSpPr>
          <p:cNvPr id="3" name="Subtitle 2"/>
          <p:cNvSpPr>
            <a:spLocks noGrp="1"/>
          </p:cNvSpPr>
          <p:nvPr>
            <p:ph type="subTitle" idx="1"/>
          </p:nvPr>
        </p:nvSpPr>
        <p:spPr/>
        <p:txBody>
          <a:bodyPr/>
          <a:lstStyle/>
          <a:p>
            <a:r>
              <a:rPr lang="en-US" dirty="0" smtClean="0"/>
              <a:t>Resource Planning</a:t>
            </a:r>
            <a:endParaRPr lang="en-US" dirty="0"/>
          </a:p>
        </p:txBody>
      </p:sp>
    </p:spTree>
    <p:extLst>
      <p:ext uri="{BB962C8B-B14F-4D97-AF65-F5344CB8AC3E}">
        <p14:creationId xmlns:p14="http://schemas.microsoft.com/office/powerpoint/2010/main" val="64919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D87FAF7-392B-5B4B-9C18-EB5457432B89}" type="slidenum">
              <a:rPr lang="en-US" smtClean="0"/>
              <a:pPr/>
              <a:t>2</a:t>
            </a:fld>
            <a:endParaRPr lang="en-US" dirty="0"/>
          </a:p>
        </p:txBody>
      </p:sp>
      <p:sp>
        <p:nvSpPr>
          <p:cNvPr id="6" name="Slide Number Placeholder 7"/>
          <p:cNvSpPr txBox="1">
            <a:spLocks/>
          </p:cNvSpPr>
          <p:nvPr/>
        </p:nvSpPr>
        <p:spPr>
          <a:xfrm>
            <a:off x="6553200" y="6537325"/>
            <a:ext cx="2133600" cy="1841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7FAF7-392B-5B4B-9C18-EB5457432B89}" type="slidenum">
              <a:rPr lang="en-US" smtClean="0"/>
              <a:pPr/>
              <a:t>2</a:t>
            </a:fld>
            <a:endParaRPr lang="en-US" dirty="0"/>
          </a:p>
        </p:txBody>
      </p:sp>
      <p:sp>
        <p:nvSpPr>
          <p:cNvPr id="35" name="TextBox 34"/>
          <p:cNvSpPr txBox="1"/>
          <p:nvPr/>
        </p:nvSpPr>
        <p:spPr>
          <a:xfrm>
            <a:off x="444842" y="5245293"/>
            <a:ext cx="8427309" cy="1477328"/>
          </a:xfrm>
          <a:prstGeom prst="rect">
            <a:avLst/>
          </a:prstGeom>
          <a:noFill/>
          <a:ln>
            <a:solidFill>
              <a:schemeClr val="tx1"/>
            </a:solidFill>
          </a:ln>
        </p:spPr>
        <p:txBody>
          <a:bodyPr wrap="square" rtlCol="0">
            <a:spAutoFit/>
          </a:bodyPr>
          <a:lstStyle/>
          <a:p>
            <a:pPr algn="ctr"/>
            <a:r>
              <a:rPr lang="en-US" sz="1000" b="1" u="sng" dirty="0" smtClean="0"/>
              <a:t>2021 Indicative guidelines for Deliverability of Product to APS Phoenix Metro </a:t>
            </a:r>
            <a:r>
              <a:rPr lang="en-US" sz="1000" b="1" u="sng" dirty="0"/>
              <a:t>L</a:t>
            </a:r>
            <a:r>
              <a:rPr lang="en-US" sz="1000" b="1" u="sng" dirty="0" smtClean="0"/>
              <a:t>oad Pocket for purposes of 2017 </a:t>
            </a:r>
            <a:r>
              <a:rPr lang="en-US" sz="1000" b="1" u="sng" dirty="0" smtClean="0"/>
              <a:t>Peaking Capacity </a:t>
            </a:r>
            <a:r>
              <a:rPr lang="en-US" sz="1000" b="1" u="sng" dirty="0" smtClean="0"/>
              <a:t>RFP:</a:t>
            </a:r>
          </a:p>
          <a:p>
            <a:pPr marL="228600" indent="-228600">
              <a:buFont typeface="+mj-lt"/>
              <a:buAutoNum type="arabicPeriod"/>
            </a:pPr>
            <a:r>
              <a:rPr lang="en-US" sz="1000" dirty="0" smtClean="0"/>
              <a:t>Information represented here has been prepared by Resource Planning as an indicative guideline for 2021 Deliverability of Product to APS Phoenix Metro Load Pocket as currently estimated for purposes of the 2017 Peaking Capacity RFP.</a:t>
            </a:r>
          </a:p>
          <a:p>
            <a:pPr marL="228600" indent="-228600">
              <a:buFont typeface="+mj-lt"/>
              <a:buAutoNum type="arabicPeriod"/>
            </a:pPr>
            <a:r>
              <a:rPr lang="en-US" sz="1000" dirty="0" smtClean="0"/>
              <a:t>Deliverability rating is representative of current estimations of Deliverability in 2021.</a:t>
            </a:r>
          </a:p>
          <a:p>
            <a:pPr marL="228600" indent="-228600">
              <a:buFont typeface="+mj-lt"/>
              <a:buAutoNum type="arabicPeriod"/>
            </a:pPr>
            <a:r>
              <a:rPr lang="en-US" sz="1000" dirty="0" smtClean="0"/>
              <a:t>Information does not represent official Available Transmission Capacity.</a:t>
            </a:r>
          </a:p>
          <a:p>
            <a:pPr marL="228600" indent="-228600">
              <a:buFont typeface="+mj-lt"/>
              <a:buAutoNum type="arabicPeriod"/>
            </a:pPr>
            <a:r>
              <a:rPr lang="en-US" sz="1000" dirty="0" smtClean="0"/>
              <a:t>Official Available Transmission Capacity can be found on OASIS.</a:t>
            </a:r>
          </a:p>
          <a:p>
            <a:pPr marL="228600" indent="-228600">
              <a:buFont typeface="+mj-lt"/>
              <a:buAutoNum type="arabicPeriod"/>
            </a:pPr>
            <a:r>
              <a:rPr lang="en-US" sz="1000" dirty="0" smtClean="0"/>
              <a:t>Information in these figures is NOT intended </a:t>
            </a:r>
            <a:r>
              <a:rPr lang="en-US" sz="1000" dirty="0"/>
              <a:t>to provide definitive guidance to any potential bidder regarding the specifics of </a:t>
            </a:r>
            <a:r>
              <a:rPr lang="en-US" sz="1000" dirty="0" smtClean="0"/>
              <a:t>the transmission system that </a:t>
            </a:r>
            <a:r>
              <a:rPr lang="en-US" sz="1000" dirty="0"/>
              <a:t>may be applicable to bidder’s proposed facility.  All bidders are responsible for performing their own independent evaluation of the </a:t>
            </a:r>
            <a:r>
              <a:rPr lang="en-US" sz="1000" dirty="0" smtClean="0"/>
              <a:t>transmission system as </a:t>
            </a:r>
            <a:r>
              <a:rPr lang="en-US" sz="1000" dirty="0"/>
              <a:t>it may affect their proposed facilities.</a:t>
            </a:r>
            <a:endParaRPr lang="en-US" sz="1000" dirty="0" smtClean="0"/>
          </a:p>
        </p:txBody>
      </p:sp>
      <p:sp>
        <p:nvSpPr>
          <p:cNvPr id="7" name="Oval 6"/>
          <p:cNvSpPr/>
          <p:nvPr/>
        </p:nvSpPr>
        <p:spPr>
          <a:xfrm>
            <a:off x="1577815" y="2504483"/>
            <a:ext cx="3755158" cy="15788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Phoenix Metro Load Pocket</a:t>
            </a:r>
          </a:p>
          <a:p>
            <a:pPr algn="ctr"/>
            <a:r>
              <a:rPr lang="en-US" sz="1600" b="1" dirty="0" smtClean="0">
                <a:solidFill>
                  <a:schemeClr val="tx1"/>
                </a:solidFill>
              </a:rPr>
              <a:t>(69 kV-230 kV)*</a:t>
            </a:r>
            <a:endParaRPr lang="en-US" sz="1600" b="1" dirty="0">
              <a:solidFill>
                <a:schemeClr val="tx1"/>
              </a:solidFill>
            </a:endParaRPr>
          </a:p>
        </p:txBody>
      </p:sp>
      <p:sp>
        <p:nvSpPr>
          <p:cNvPr id="8" name="TextBox 7"/>
          <p:cNvSpPr txBox="1"/>
          <p:nvPr/>
        </p:nvSpPr>
        <p:spPr>
          <a:xfrm rot="20675750">
            <a:off x="2112810" y="2639899"/>
            <a:ext cx="987031" cy="197741"/>
          </a:xfrm>
          <a:prstGeom prst="rect">
            <a:avLst/>
          </a:prstGeom>
          <a:noFill/>
        </p:spPr>
        <p:txBody>
          <a:bodyPr wrap="square" rtlCol="0">
            <a:spAutoFit/>
          </a:bodyPr>
          <a:lstStyle/>
          <a:p>
            <a:pPr algn="ctr"/>
            <a:r>
              <a:rPr lang="en-US" sz="1100" dirty="0" smtClean="0"/>
              <a:t>Westwing</a:t>
            </a:r>
            <a:endParaRPr lang="en-US" sz="1100" dirty="0"/>
          </a:p>
        </p:txBody>
      </p:sp>
      <p:sp>
        <p:nvSpPr>
          <p:cNvPr id="9" name="TextBox 8"/>
          <p:cNvSpPr txBox="1"/>
          <p:nvPr/>
        </p:nvSpPr>
        <p:spPr>
          <a:xfrm rot="1532735">
            <a:off x="1530112" y="3411505"/>
            <a:ext cx="1609688" cy="325690"/>
          </a:xfrm>
          <a:prstGeom prst="rect">
            <a:avLst/>
          </a:prstGeom>
          <a:noFill/>
        </p:spPr>
        <p:txBody>
          <a:bodyPr wrap="square" rtlCol="0">
            <a:spAutoFit/>
          </a:bodyPr>
          <a:lstStyle/>
          <a:p>
            <a:pPr algn="ctr"/>
            <a:r>
              <a:rPr lang="en-US" sz="1100" dirty="0" smtClean="0"/>
              <a:t>Westwing, Sun Valley, Morgan, Rudd, Kyrene</a:t>
            </a:r>
            <a:endParaRPr lang="en-US" sz="1100" dirty="0"/>
          </a:p>
        </p:txBody>
      </p:sp>
      <p:sp>
        <p:nvSpPr>
          <p:cNvPr id="10" name="TextBox 9"/>
          <p:cNvSpPr txBox="1"/>
          <p:nvPr/>
        </p:nvSpPr>
        <p:spPr>
          <a:xfrm rot="1333454">
            <a:off x="4080015" y="2774897"/>
            <a:ext cx="987031" cy="197741"/>
          </a:xfrm>
          <a:prstGeom prst="rect">
            <a:avLst/>
          </a:prstGeom>
          <a:noFill/>
        </p:spPr>
        <p:txBody>
          <a:bodyPr wrap="square" rtlCol="0">
            <a:spAutoFit/>
          </a:bodyPr>
          <a:lstStyle/>
          <a:p>
            <a:pPr algn="ctr"/>
            <a:r>
              <a:rPr lang="en-US" sz="1100" dirty="0" smtClean="0"/>
              <a:t>Pinnacle peak</a:t>
            </a:r>
            <a:endParaRPr lang="en-US" sz="1100" dirty="0"/>
          </a:p>
        </p:txBody>
      </p:sp>
      <p:sp>
        <p:nvSpPr>
          <p:cNvPr id="11" name="TextBox 10"/>
          <p:cNvSpPr txBox="1"/>
          <p:nvPr/>
        </p:nvSpPr>
        <p:spPr>
          <a:xfrm rot="20142652">
            <a:off x="4080014" y="3610176"/>
            <a:ext cx="987031" cy="197741"/>
          </a:xfrm>
          <a:prstGeom prst="rect">
            <a:avLst/>
          </a:prstGeom>
          <a:noFill/>
        </p:spPr>
        <p:txBody>
          <a:bodyPr wrap="square" rtlCol="0">
            <a:spAutoFit/>
          </a:bodyPr>
          <a:lstStyle/>
          <a:p>
            <a:pPr algn="ctr"/>
            <a:r>
              <a:rPr lang="en-US" sz="1100" dirty="0" smtClean="0"/>
              <a:t>Kyrene</a:t>
            </a:r>
            <a:endParaRPr lang="en-US" sz="1100" dirty="0"/>
          </a:p>
        </p:txBody>
      </p:sp>
      <p:sp>
        <p:nvSpPr>
          <p:cNvPr id="12" name="TextBox 11"/>
          <p:cNvSpPr txBox="1"/>
          <p:nvPr/>
        </p:nvSpPr>
        <p:spPr>
          <a:xfrm>
            <a:off x="2960280" y="3802448"/>
            <a:ext cx="987031" cy="197741"/>
          </a:xfrm>
          <a:prstGeom prst="rect">
            <a:avLst/>
          </a:prstGeom>
          <a:noFill/>
        </p:spPr>
        <p:txBody>
          <a:bodyPr wrap="square" rtlCol="0">
            <a:spAutoFit/>
          </a:bodyPr>
          <a:lstStyle/>
          <a:p>
            <a:pPr algn="ctr"/>
            <a:r>
              <a:rPr lang="en-US" sz="1100" dirty="0" smtClean="0"/>
              <a:t>Liberty</a:t>
            </a:r>
            <a:endParaRPr lang="en-US" sz="1100" dirty="0"/>
          </a:p>
        </p:txBody>
      </p:sp>
      <p:sp>
        <p:nvSpPr>
          <p:cNvPr id="13" name="TextBox 12"/>
          <p:cNvSpPr txBox="1"/>
          <p:nvPr/>
        </p:nvSpPr>
        <p:spPr>
          <a:xfrm>
            <a:off x="724164" y="1851257"/>
            <a:ext cx="934396" cy="369332"/>
          </a:xfrm>
          <a:prstGeom prst="rect">
            <a:avLst/>
          </a:prstGeom>
          <a:solidFill>
            <a:schemeClr val="bg1">
              <a:lumMod val="95000"/>
            </a:schemeClr>
          </a:solidFill>
        </p:spPr>
        <p:txBody>
          <a:bodyPr wrap="square" rtlCol="0">
            <a:spAutoFit/>
          </a:bodyPr>
          <a:lstStyle/>
          <a:p>
            <a:pPr algn="ctr"/>
            <a:r>
              <a:rPr lang="en-US" b="1" dirty="0" smtClean="0"/>
              <a:t>Mead</a:t>
            </a:r>
            <a:endParaRPr lang="en-US" b="1" dirty="0"/>
          </a:p>
        </p:txBody>
      </p:sp>
      <p:sp>
        <p:nvSpPr>
          <p:cNvPr id="14" name="Right Arrow 13"/>
          <p:cNvSpPr/>
          <p:nvPr/>
        </p:nvSpPr>
        <p:spPr>
          <a:xfrm rot="1706833">
            <a:off x="1428807" y="2194734"/>
            <a:ext cx="975178" cy="27646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500 kV</a:t>
            </a:r>
            <a:endParaRPr lang="en-US" sz="1200" dirty="0">
              <a:solidFill>
                <a:sysClr val="windowText" lastClr="000000"/>
              </a:solidFill>
            </a:endParaRPr>
          </a:p>
        </p:txBody>
      </p:sp>
      <p:sp>
        <p:nvSpPr>
          <p:cNvPr id="15" name="TextBox 14"/>
          <p:cNvSpPr txBox="1"/>
          <p:nvPr/>
        </p:nvSpPr>
        <p:spPr>
          <a:xfrm>
            <a:off x="393850" y="4413372"/>
            <a:ext cx="996434" cy="369332"/>
          </a:xfrm>
          <a:prstGeom prst="rect">
            <a:avLst/>
          </a:prstGeom>
          <a:solidFill>
            <a:schemeClr val="bg1">
              <a:lumMod val="95000"/>
            </a:schemeClr>
          </a:solidFill>
        </p:spPr>
        <p:txBody>
          <a:bodyPr wrap="square" rtlCol="0">
            <a:spAutoFit/>
          </a:bodyPr>
          <a:lstStyle/>
          <a:p>
            <a:pPr algn="ctr"/>
            <a:r>
              <a:rPr lang="en-US" b="1" dirty="0" smtClean="0"/>
              <a:t>PV Hub</a:t>
            </a:r>
            <a:endParaRPr lang="en-US" b="1" dirty="0"/>
          </a:p>
        </p:txBody>
      </p:sp>
      <p:sp>
        <p:nvSpPr>
          <p:cNvPr id="16" name="Right Arrow 15"/>
          <p:cNvSpPr/>
          <p:nvPr/>
        </p:nvSpPr>
        <p:spPr>
          <a:xfrm rot="18993295">
            <a:off x="1088852" y="4012295"/>
            <a:ext cx="973672" cy="277154"/>
          </a:xfrm>
          <a:prstGeom prst="rightArrow">
            <a:avLst/>
          </a:prstGeom>
          <a:solidFill>
            <a:schemeClr val="accent2"/>
          </a:solidFill>
          <a:ln>
            <a:solidFill>
              <a:srgbClr val="2E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500 kV</a:t>
            </a:r>
            <a:endParaRPr lang="en-US" sz="1200" dirty="0">
              <a:solidFill>
                <a:sysClr val="windowText" lastClr="000000"/>
              </a:solidFill>
            </a:endParaRPr>
          </a:p>
        </p:txBody>
      </p:sp>
      <p:sp>
        <p:nvSpPr>
          <p:cNvPr id="17" name="TextBox 16"/>
          <p:cNvSpPr txBox="1"/>
          <p:nvPr/>
        </p:nvSpPr>
        <p:spPr>
          <a:xfrm>
            <a:off x="2228339" y="4811610"/>
            <a:ext cx="1355389" cy="369332"/>
          </a:xfrm>
          <a:prstGeom prst="rect">
            <a:avLst/>
          </a:prstGeom>
          <a:solidFill>
            <a:schemeClr val="bg1">
              <a:lumMod val="95000"/>
            </a:schemeClr>
          </a:solidFill>
        </p:spPr>
        <p:txBody>
          <a:bodyPr wrap="square" rtlCol="0">
            <a:spAutoFit/>
          </a:bodyPr>
          <a:lstStyle/>
          <a:p>
            <a:pPr algn="ctr"/>
            <a:r>
              <a:rPr lang="en-US" b="1" dirty="0" smtClean="0"/>
              <a:t>Gila Bend</a:t>
            </a:r>
            <a:endParaRPr lang="en-US" b="1" dirty="0"/>
          </a:p>
        </p:txBody>
      </p:sp>
      <p:sp>
        <p:nvSpPr>
          <p:cNvPr id="18" name="Right Arrow 17"/>
          <p:cNvSpPr/>
          <p:nvPr/>
        </p:nvSpPr>
        <p:spPr>
          <a:xfrm rot="16200000">
            <a:off x="2990719" y="4477037"/>
            <a:ext cx="926153" cy="29109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230 kV</a:t>
            </a:r>
            <a:endParaRPr lang="en-US" sz="1200" dirty="0">
              <a:solidFill>
                <a:sysClr val="windowText" lastClr="000000"/>
              </a:solidFill>
            </a:endParaRPr>
          </a:p>
        </p:txBody>
      </p:sp>
      <p:sp>
        <p:nvSpPr>
          <p:cNvPr id="19" name="TextBox 18"/>
          <p:cNvSpPr txBox="1"/>
          <p:nvPr/>
        </p:nvSpPr>
        <p:spPr>
          <a:xfrm>
            <a:off x="5391465" y="4362326"/>
            <a:ext cx="1275252" cy="369332"/>
          </a:xfrm>
          <a:prstGeom prst="rect">
            <a:avLst/>
          </a:prstGeom>
          <a:solidFill>
            <a:schemeClr val="bg1">
              <a:lumMod val="95000"/>
            </a:schemeClr>
          </a:solidFill>
        </p:spPr>
        <p:txBody>
          <a:bodyPr wrap="square" rtlCol="0">
            <a:spAutoFit/>
          </a:bodyPr>
          <a:lstStyle/>
          <a:p>
            <a:pPr algn="ctr"/>
            <a:r>
              <a:rPr lang="en-US" b="1" dirty="0" smtClean="0"/>
              <a:t>Saguaro </a:t>
            </a:r>
            <a:endParaRPr lang="en-US" b="1" dirty="0"/>
          </a:p>
        </p:txBody>
      </p:sp>
      <p:sp>
        <p:nvSpPr>
          <p:cNvPr id="20" name="TextBox 19"/>
          <p:cNvSpPr txBox="1"/>
          <p:nvPr/>
        </p:nvSpPr>
        <p:spPr>
          <a:xfrm>
            <a:off x="5334536" y="2006249"/>
            <a:ext cx="901814" cy="369332"/>
          </a:xfrm>
          <a:prstGeom prst="rect">
            <a:avLst/>
          </a:prstGeom>
          <a:solidFill>
            <a:schemeClr val="bg1">
              <a:lumMod val="95000"/>
            </a:schemeClr>
          </a:solidFill>
        </p:spPr>
        <p:txBody>
          <a:bodyPr wrap="square" rtlCol="0">
            <a:spAutoFit/>
          </a:bodyPr>
          <a:lstStyle/>
          <a:p>
            <a:pPr algn="ctr"/>
            <a:r>
              <a:rPr lang="en-US" b="1" dirty="0" smtClean="0"/>
              <a:t>Cholla </a:t>
            </a:r>
            <a:endParaRPr lang="en-US" b="1" dirty="0"/>
          </a:p>
        </p:txBody>
      </p:sp>
      <p:sp>
        <p:nvSpPr>
          <p:cNvPr id="21" name="TextBox 20"/>
          <p:cNvSpPr txBox="1"/>
          <p:nvPr/>
        </p:nvSpPr>
        <p:spPr>
          <a:xfrm>
            <a:off x="6412620" y="1337356"/>
            <a:ext cx="1094317" cy="646331"/>
          </a:xfrm>
          <a:prstGeom prst="rect">
            <a:avLst/>
          </a:prstGeom>
          <a:solidFill>
            <a:schemeClr val="bg1">
              <a:lumMod val="95000"/>
            </a:schemeClr>
          </a:solidFill>
        </p:spPr>
        <p:txBody>
          <a:bodyPr wrap="square" rtlCol="0">
            <a:spAutoFit/>
          </a:bodyPr>
          <a:lstStyle/>
          <a:p>
            <a:pPr algn="ctr"/>
            <a:r>
              <a:rPr lang="en-US" b="1" dirty="0" smtClean="0"/>
              <a:t>Four Corners  </a:t>
            </a:r>
            <a:endParaRPr lang="en-US" b="1" dirty="0"/>
          </a:p>
        </p:txBody>
      </p:sp>
      <p:sp>
        <p:nvSpPr>
          <p:cNvPr id="22" name="Right Arrow 21"/>
          <p:cNvSpPr/>
          <p:nvPr/>
        </p:nvSpPr>
        <p:spPr>
          <a:xfrm rot="19893167" flipH="1">
            <a:off x="4640412" y="2277729"/>
            <a:ext cx="828487" cy="2764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345 kV</a:t>
            </a:r>
            <a:endParaRPr lang="en-US" sz="1200" dirty="0">
              <a:solidFill>
                <a:sysClr val="windowText" lastClr="000000"/>
              </a:solidFill>
            </a:endParaRPr>
          </a:p>
        </p:txBody>
      </p:sp>
      <p:sp>
        <p:nvSpPr>
          <p:cNvPr id="23" name="Right Arrow 22"/>
          <p:cNvSpPr/>
          <p:nvPr/>
        </p:nvSpPr>
        <p:spPr>
          <a:xfrm rot="2621201" flipH="1">
            <a:off x="4667103" y="4076636"/>
            <a:ext cx="975178" cy="276463"/>
          </a:xfrm>
          <a:prstGeom prst="rightArrow">
            <a:avLst/>
          </a:prstGeom>
          <a:solidFill>
            <a:schemeClr val="accent2"/>
          </a:solidFill>
          <a:ln>
            <a:solidFill>
              <a:srgbClr val="2E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230 kV</a:t>
            </a:r>
            <a:endParaRPr lang="en-US" sz="1200" dirty="0">
              <a:solidFill>
                <a:sysClr val="windowText" lastClr="000000"/>
              </a:solidFill>
            </a:endParaRPr>
          </a:p>
        </p:txBody>
      </p:sp>
      <p:sp>
        <p:nvSpPr>
          <p:cNvPr id="24" name="Right Arrow 23"/>
          <p:cNvSpPr/>
          <p:nvPr/>
        </p:nvSpPr>
        <p:spPr>
          <a:xfrm rot="19510361" flipH="1">
            <a:off x="5804679" y="1715027"/>
            <a:ext cx="701025" cy="2910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345 kV</a:t>
            </a:r>
            <a:endParaRPr lang="en-US" sz="1200" dirty="0">
              <a:solidFill>
                <a:sysClr val="windowText" lastClr="000000"/>
              </a:solidFill>
            </a:endParaRPr>
          </a:p>
        </p:txBody>
      </p:sp>
      <p:sp>
        <p:nvSpPr>
          <p:cNvPr id="25" name="Right Arrow 24"/>
          <p:cNvSpPr/>
          <p:nvPr/>
        </p:nvSpPr>
        <p:spPr>
          <a:xfrm rot="16200000" flipH="1">
            <a:off x="4753500" y="3226247"/>
            <a:ext cx="2077662" cy="291098"/>
          </a:xfrm>
          <a:prstGeom prst="rightArrow">
            <a:avLst/>
          </a:prstGeom>
          <a:solidFill>
            <a:schemeClr val="accent2"/>
          </a:solidFill>
          <a:ln>
            <a:solidFill>
              <a:srgbClr val="2E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500 kV</a:t>
            </a:r>
            <a:endParaRPr lang="en-US" sz="1200" dirty="0">
              <a:solidFill>
                <a:sysClr val="windowText" lastClr="000000"/>
              </a:solidFill>
            </a:endParaRPr>
          </a:p>
        </p:txBody>
      </p:sp>
      <p:grpSp>
        <p:nvGrpSpPr>
          <p:cNvPr id="26" name="Group 25"/>
          <p:cNvGrpSpPr/>
          <p:nvPr/>
        </p:nvGrpSpPr>
        <p:grpSpPr>
          <a:xfrm>
            <a:off x="6821410" y="2643285"/>
            <a:ext cx="1987771" cy="1425345"/>
            <a:chOff x="6598676" y="1952447"/>
            <a:chExt cx="1987771" cy="1425345"/>
          </a:xfrm>
        </p:grpSpPr>
        <p:sp>
          <p:nvSpPr>
            <p:cNvPr id="27" name="Rectangle 26"/>
            <p:cNvSpPr/>
            <p:nvPr/>
          </p:nvSpPr>
          <p:spPr>
            <a:xfrm>
              <a:off x="6598676" y="1952447"/>
              <a:ext cx="1987771" cy="1425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58171" y="2307925"/>
              <a:ext cx="457200" cy="163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Rectangle 28"/>
            <p:cNvSpPr/>
            <p:nvPr/>
          </p:nvSpPr>
          <p:spPr>
            <a:xfrm>
              <a:off x="6658171" y="2672641"/>
              <a:ext cx="457200" cy="16351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Rectangle 29"/>
            <p:cNvSpPr/>
            <p:nvPr/>
          </p:nvSpPr>
          <p:spPr>
            <a:xfrm>
              <a:off x="6658171" y="3038768"/>
              <a:ext cx="457200" cy="16351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TextBox 30"/>
            <p:cNvSpPr txBox="1"/>
            <p:nvPr/>
          </p:nvSpPr>
          <p:spPr>
            <a:xfrm>
              <a:off x="7133805" y="2229446"/>
              <a:ext cx="1204176" cy="261610"/>
            </a:xfrm>
            <a:prstGeom prst="rect">
              <a:avLst/>
            </a:prstGeom>
            <a:noFill/>
          </p:spPr>
          <p:txBody>
            <a:bodyPr wrap="none" rtlCol="0">
              <a:spAutoFit/>
            </a:bodyPr>
            <a:lstStyle/>
            <a:p>
              <a:r>
                <a:rPr lang="en-US" sz="1100" dirty="0" smtClean="0"/>
                <a:t>Low Deliverability</a:t>
              </a:r>
              <a:endParaRPr lang="en-US" sz="1100" dirty="0"/>
            </a:p>
          </p:txBody>
        </p:sp>
        <p:sp>
          <p:nvSpPr>
            <p:cNvPr id="32" name="TextBox 31"/>
            <p:cNvSpPr txBox="1"/>
            <p:nvPr/>
          </p:nvSpPr>
          <p:spPr>
            <a:xfrm>
              <a:off x="7133805" y="2600508"/>
              <a:ext cx="1452642" cy="261610"/>
            </a:xfrm>
            <a:prstGeom prst="rect">
              <a:avLst/>
            </a:prstGeom>
            <a:noFill/>
          </p:spPr>
          <p:txBody>
            <a:bodyPr wrap="none" rtlCol="0">
              <a:spAutoFit/>
            </a:bodyPr>
            <a:lstStyle/>
            <a:p>
              <a:r>
                <a:rPr lang="en-US" sz="1100" dirty="0" smtClean="0"/>
                <a:t>Medium Deliverability</a:t>
              </a:r>
            </a:p>
          </p:txBody>
        </p:sp>
        <p:sp>
          <p:nvSpPr>
            <p:cNvPr id="33" name="TextBox 32"/>
            <p:cNvSpPr txBox="1"/>
            <p:nvPr/>
          </p:nvSpPr>
          <p:spPr>
            <a:xfrm>
              <a:off x="7133805" y="2966635"/>
              <a:ext cx="1229824" cy="261610"/>
            </a:xfrm>
            <a:prstGeom prst="rect">
              <a:avLst/>
            </a:prstGeom>
            <a:noFill/>
          </p:spPr>
          <p:txBody>
            <a:bodyPr wrap="none" rtlCol="0">
              <a:spAutoFit/>
            </a:bodyPr>
            <a:lstStyle/>
            <a:p>
              <a:r>
                <a:rPr lang="en-US" sz="1100" dirty="0" smtClean="0"/>
                <a:t>High Deliverability</a:t>
              </a:r>
              <a:endParaRPr lang="en-US" sz="1100" dirty="0"/>
            </a:p>
          </p:txBody>
        </p:sp>
        <p:sp>
          <p:nvSpPr>
            <p:cNvPr id="34" name="TextBox 33"/>
            <p:cNvSpPr txBox="1"/>
            <p:nvPr/>
          </p:nvSpPr>
          <p:spPr>
            <a:xfrm>
              <a:off x="6606639" y="1952447"/>
              <a:ext cx="695383" cy="276999"/>
            </a:xfrm>
            <a:prstGeom prst="rect">
              <a:avLst/>
            </a:prstGeom>
            <a:noFill/>
          </p:spPr>
          <p:txBody>
            <a:bodyPr wrap="none" rtlCol="0">
              <a:spAutoFit/>
            </a:bodyPr>
            <a:lstStyle/>
            <a:p>
              <a:r>
                <a:rPr lang="en-US" sz="1200" b="1" dirty="0" smtClean="0"/>
                <a:t>LEGEND</a:t>
              </a:r>
              <a:endParaRPr lang="en-US" sz="1200" b="1" dirty="0"/>
            </a:p>
          </p:txBody>
        </p:sp>
      </p:grpSp>
      <p:sp>
        <p:nvSpPr>
          <p:cNvPr id="36" name="TextBox 35"/>
          <p:cNvSpPr txBox="1"/>
          <p:nvPr/>
        </p:nvSpPr>
        <p:spPr>
          <a:xfrm>
            <a:off x="6880905" y="4150872"/>
            <a:ext cx="1928276" cy="430887"/>
          </a:xfrm>
          <a:prstGeom prst="rect">
            <a:avLst/>
          </a:prstGeom>
          <a:noFill/>
        </p:spPr>
        <p:txBody>
          <a:bodyPr wrap="square" rtlCol="0">
            <a:spAutoFit/>
          </a:bodyPr>
          <a:lstStyle/>
          <a:p>
            <a:pPr algn="ctr"/>
            <a:r>
              <a:rPr lang="en-US" sz="1100" dirty="0" smtClean="0"/>
              <a:t>* See Figure 2 for Phoenix Metro </a:t>
            </a:r>
            <a:r>
              <a:rPr lang="en-US" sz="1100" dirty="0"/>
              <a:t>L</a:t>
            </a:r>
            <a:r>
              <a:rPr lang="en-US" sz="1100" dirty="0" smtClean="0"/>
              <a:t>oad Pocket details</a:t>
            </a:r>
            <a:endParaRPr lang="en-US" sz="1100" dirty="0"/>
          </a:p>
        </p:txBody>
      </p:sp>
      <p:sp>
        <p:nvSpPr>
          <p:cNvPr id="43" name="TextBox 42"/>
          <p:cNvSpPr txBox="1"/>
          <p:nvPr/>
        </p:nvSpPr>
        <p:spPr>
          <a:xfrm>
            <a:off x="3212974" y="1334782"/>
            <a:ext cx="975973" cy="276999"/>
          </a:xfrm>
          <a:prstGeom prst="rect">
            <a:avLst/>
          </a:prstGeom>
          <a:solidFill>
            <a:schemeClr val="bg1">
              <a:lumMod val="95000"/>
            </a:schemeClr>
          </a:solidFill>
        </p:spPr>
        <p:txBody>
          <a:bodyPr wrap="square" rtlCol="0">
            <a:spAutoFit/>
          </a:bodyPr>
          <a:lstStyle/>
          <a:p>
            <a:pPr algn="ctr"/>
            <a:r>
              <a:rPr lang="en-US" sz="1200" b="1" dirty="0" smtClean="0"/>
              <a:t>Navajo</a:t>
            </a:r>
            <a:endParaRPr lang="en-US" sz="1200" b="1" dirty="0"/>
          </a:p>
        </p:txBody>
      </p:sp>
      <p:sp>
        <p:nvSpPr>
          <p:cNvPr id="41" name="Right Arrow 40"/>
          <p:cNvSpPr/>
          <p:nvPr/>
        </p:nvSpPr>
        <p:spPr>
          <a:xfrm rot="16942215" flipH="1">
            <a:off x="2656635" y="1867764"/>
            <a:ext cx="1041888" cy="29109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500 kV</a:t>
            </a:r>
            <a:endParaRPr lang="en-US" sz="1200" dirty="0">
              <a:solidFill>
                <a:sysClr val="windowText" lastClr="000000"/>
              </a:solidFill>
            </a:endParaRPr>
          </a:p>
        </p:txBody>
      </p:sp>
      <p:sp>
        <p:nvSpPr>
          <p:cNvPr id="39" name="TextBox 38"/>
          <p:cNvSpPr txBox="1"/>
          <p:nvPr/>
        </p:nvSpPr>
        <p:spPr>
          <a:xfrm>
            <a:off x="3357601" y="1674635"/>
            <a:ext cx="975973" cy="276999"/>
          </a:xfrm>
          <a:prstGeom prst="rect">
            <a:avLst/>
          </a:prstGeom>
          <a:solidFill>
            <a:schemeClr val="bg1">
              <a:lumMod val="95000"/>
            </a:schemeClr>
          </a:solidFill>
        </p:spPr>
        <p:txBody>
          <a:bodyPr wrap="square" rtlCol="0">
            <a:spAutoFit/>
          </a:bodyPr>
          <a:lstStyle/>
          <a:p>
            <a:pPr algn="ctr"/>
            <a:r>
              <a:rPr lang="en-US" sz="1200" b="1" dirty="0" smtClean="0"/>
              <a:t>Moenkopi</a:t>
            </a:r>
            <a:endParaRPr lang="en-US" sz="1200" b="1" dirty="0"/>
          </a:p>
        </p:txBody>
      </p:sp>
      <p:sp>
        <p:nvSpPr>
          <p:cNvPr id="40" name="TextBox 39"/>
          <p:cNvSpPr txBox="1"/>
          <p:nvPr/>
        </p:nvSpPr>
        <p:spPr>
          <a:xfrm>
            <a:off x="2906033" y="2543499"/>
            <a:ext cx="987031" cy="261610"/>
          </a:xfrm>
          <a:prstGeom prst="rect">
            <a:avLst/>
          </a:prstGeom>
          <a:noFill/>
        </p:spPr>
        <p:txBody>
          <a:bodyPr wrap="square" rtlCol="0">
            <a:spAutoFit/>
          </a:bodyPr>
          <a:lstStyle/>
          <a:p>
            <a:pPr algn="ctr"/>
            <a:r>
              <a:rPr lang="en-US" sz="1100" dirty="0" smtClean="0"/>
              <a:t>Morgan</a:t>
            </a:r>
            <a:endParaRPr lang="en-US" sz="1100" dirty="0"/>
          </a:p>
        </p:txBody>
      </p:sp>
      <p:sp>
        <p:nvSpPr>
          <p:cNvPr id="37" name="Right Arrow 36"/>
          <p:cNvSpPr/>
          <p:nvPr/>
        </p:nvSpPr>
        <p:spPr>
          <a:xfrm rot="21094521" flipH="1">
            <a:off x="4176817" y="1502385"/>
            <a:ext cx="2261942" cy="2910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500 kV</a:t>
            </a:r>
            <a:endParaRPr lang="en-US" sz="1200" dirty="0">
              <a:solidFill>
                <a:sysClr val="windowText" lastClr="000000"/>
              </a:solidFill>
            </a:endParaRPr>
          </a:p>
        </p:txBody>
      </p:sp>
      <p:sp>
        <p:nvSpPr>
          <p:cNvPr id="44" name="Title 5"/>
          <p:cNvSpPr>
            <a:spLocks noGrp="1"/>
          </p:cNvSpPr>
          <p:nvPr>
            <p:ph type="title"/>
          </p:nvPr>
        </p:nvSpPr>
        <p:spPr>
          <a:xfrm>
            <a:off x="32778" y="655738"/>
            <a:ext cx="6441989" cy="816292"/>
          </a:xfrm>
        </p:spPr>
        <p:txBody>
          <a:bodyPr>
            <a:noAutofit/>
          </a:bodyPr>
          <a:lstStyle/>
          <a:p>
            <a:r>
              <a:rPr lang="en-US" sz="2100" dirty="0" smtClean="0"/>
              <a:t>2017 Peaking Capacity RFP: </a:t>
            </a:r>
            <a:br>
              <a:rPr lang="en-US" sz="2100" dirty="0" smtClean="0"/>
            </a:br>
            <a:r>
              <a:rPr lang="en-US" sz="2100" dirty="0" smtClean="0"/>
              <a:t>High Voltage Deliverability Map</a:t>
            </a:r>
            <a:endParaRPr lang="en-US" sz="2100" dirty="0"/>
          </a:p>
        </p:txBody>
      </p:sp>
    </p:spTree>
    <p:extLst>
      <p:ext uri="{BB962C8B-B14F-4D97-AF65-F5344CB8AC3E}">
        <p14:creationId xmlns:p14="http://schemas.microsoft.com/office/powerpoint/2010/main" val="136238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D87FAF7-392B-5B4B-9C18-EB5457432B89}" type="slidenum">
              <a:rPr lang="en-US" smtClean="0"/>
              <a:pPr/>
              <a:t>3</a:t>
            </a:fld>
            <a:endParaRPr lang="en-US" dirty="0"/>
          </a:p>
        </p:txBody>
      </p:sp>
      <p:sp>
        <p:nvSpPr>
          <p:cNvPr id="18" name="Title 5"/>
          <p:cNvSpPr>
            <a:spLocks noGrp="1"/>
          </p:cNvSpPr>
          <p:nvPr>
            <p:ph type="title"/>
          </p:nvPr>
        </p:nvSpPr>
        <p:spPr>
          <a:xfrm>
            <a:off x="283940" y="834252"/>
            <a:ext cx="6258358" cy="816292"/>
          </a:xfrm>
        </p:spPr>
        <p:txBody>
          <a:bodyPr>
            <a:noAutofit/>
          </a:bodyPr>
          <a:lstStyle/>
          <a:p>
            <a:r>
              <a:rPr lang="en-US" sz="2300" dirty="0" smtClean="0"/>
              <a:t>2017 Peaking Capacity RFP: </a:t>
            </a:r>
            <a:br>
              <a:rPr lang="en-US" sz="2300" dirty="0" smtClean="0"/>
            </a:br>
            <a:r>
              <a:rPr lang="en-US" sz="2300" dirty="0" smtClean="0"/>
              <a:t>Phoenix Metro Load Pocket Deliverability Map</a:t>
            </a:r>
            <a:endParaRPr lang="en-US" sz="2300" dirty="0"/>
          </a:p>
        </p:txBody>
      </p:sp>
      <p:sp>
        <p:nvSpPr>
          <p:cNvPr id="19" name="Oval 18"/>
          <p:cNvSpPr/>
          <p:nvPr/>
        </p:nvSpPr>
        <p:spPr>
          <a:xfrm>
            <a:off x="613719" y="1787610"/>
            <a:ext cx="7525265" cy="2924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Phoenix Metro Load Pocket </a:t>
            </a:r>
          </a:p>
          <a:p>
            <a:pPr algn="ctr"/>
            <a:r>
              <a:rPr lang="en-US" b="1" dirty="0" smtClean="0">
                <a:solidFill>
                  <a:schemeClr val="tx1"/>
                </a:solidFill>
              </a:rPr>
              <a:t> (69 kV-230 kV)</a:t>
            </a:r>
            <a:endParaRPr lang="en-US" sz="1400" b="1" dirty="0">
              <a:solidFill>
                <a:schemeClr val="tx1"/>
              </a:solidFill>
            </a:endParaRPr>
          </a:p>
        </p:txBody>
      </p:sp>
      <p:sp>
        <p:nvSpPr>
          <p:cNvPr id="20" name="TextBox 19"/>
          <p:cNvSpPr txBox="1"/>
          <p:nvPr/>
        </p:nvSpPr>
        <p:spPr>
          <a:xfrm>
            <a:off x="1962672" y="2356698"/>
            <a:ext cx="1620795" cy="430887"/>
          </a:xfrm>
          <a:prstGeom prst="rect">
            <a:avLst/>
          </a:prstGeom>
          <a:noFill/>
        </p:spPr>
        <p:txBody>
          <a:bodyPr wrap="square" rtlCol="0">
            <a:spAutoFit/>
          </a:bodyPr>
          <a:lstStyle/>
          <a:p>
            <a:pPr algn="ctr"/>
            <a:r>
              <a:rPr lang="en-US" sz="1100" dirty="0" smtClean="0"/>
              <a:t>NORTH-WEST VALLEY SUB-REGION</a:t>
            </a:r>
          </a:p>
        </p:txBody>
      </p:sp>
      <p:sp>
        <p:nvSpPr>
          <p:cNvPr id="21" name="TextBox 20"/>
          <p:cNvSpPr txBox="1"/>
          <p:nvPr/>
        </p:nvSpPr>
        <p:spPr>
          <a:xfrm>
            <a:off x="1376394" y="3125000"/>
            <a:ext cx="1047994" cy="430887"/>
          </a:xfrm>
          <a:prstGeom prst="rect">
            <a:avLst/>
          </a:prstGeom>
          <a:noFill/>
        </p:spPr>
        <p:txBody>
          <a:bodyPr wrap="square" rtlCol="0">
            <a:spAutoFit/>
          </a:bodyPr>
          <a:lstStyle/>
          <a:p>
            <a:pPr algn="ctr"/>
            <a:r>
              <a:rPr lang="en-US" sz="1100" dirty="0" smtClean="0"/>
              <a:t>WEST VALLEY SUB-REGION</a:t>
            </a:r>
          </a:p>
        </p:txBody>
      </p:sp>
      <p:sp>
        <p:nvSpPr>
          <p:cNvPr id="22" name="TextBox 21"/>
          <p:cNvSpPr txBox="1"/>
          <p:nvPr/>
        </p:nvSpPr>
        <p:spPr>
          <a:xfrm>
            <a:off x="2056913" y="3835608"/>
            <a:ext cx="1589180" cy="430887"/>
          </a:xfrm>
          <a:prstGeom prst="rect">
            <a:avLst/>
          </a:prstGeom>
          <a:noFill/>
        </p:spPr>
        <p:txBody>
          <a:bodyPr wrap="square" rtlCol="0">
            <a:spAutoFit/>
          </a:bodyPr>
          <a:lstStyle/>
          <a:p>
            <a:pPr algn="ctr"/>
            <a:r>
              <a:rPr lang="en-US" sz="1100" dirty="0" smtClean="0"/>
              <a:t>SOUTH-WEST VALLEY SUB-REGION</a:t>
            </a:r>
            <a:endParaRPr lang="en-US" sz="1100" dirty="0"/>
          </a:p>
        </p:txBody>
      </p:sp>
      <p:sp>
        <p:nvSpPr>
          <p:cNvPr id="23" name="TextBox 22"/>
          <p:cNvSpPr txBox="1"/>
          <p:nvPr/>
        </p:nvSpPr>
        <p:spPr>
          <a:xfrm>
            <a:off x="3637855" y="1908841"/>
            <a:ext cx="1801458" cy="430887"/>
          </a:xfrm>
          <a:prstGeom prst="rect">
            <a:avLst/>
          </a:prstGeom>
          <a:noFill/>
        </p:spPr>
        <p:txBody>
          <a:bodyPr wrap="square" rtlCol="0">
            <a:spAutoFit/>
          </a:bodyPr>
          <a:lstStyle/>
          <a:p>
            <a:pPr algn="ctr"/>
            <a:r>
              <a:rPr lang="en-US" sz="1100" dirty="0"/>
              <a:t>NORTH-CENTRAL VALLEY </a:t>
            </a:r>
            <a:r>
              <a:rPr lang="en-US" sz="1100" dirty="0" smtClean="0"/>
              <a:t>SUB-REGION</a:t>
            </a:r>
            <a:endParaRPr lang="en-US" dirty="0"/>
          </a:p>
        </p:txBody>
      </p:sp>
      <p:sp>
        <p:nvSpPr>
          <p:cNvPr id="24" name="TextBox 23"/>
          <p:cNvSpPr txBox="1"/>
          <p:nvPr/>
        </p:nvSpPr>
        <p:spPr>
          <a:xfrm>
            <a:off x="5476380" y="2368132"/>
            <a:ext cx="1696113" cy="430887"/>
          </a:xfrm>
          <a:prstGeom prst="rect">
            <a:avLst/>
          </a:prstGeom>
          <a:noFill/>
        </p:spPr>
        <p:txBody>
          <a:bodyPr wrap="square" rtlCol="0">
            <a:spAutoFit/>
          </a:bodyPr>
          <a:lstStyle/>
          <a:p>
            <a:pPr algn="ctr"/>
            <a:r>
              <a:rPr lang="en-US" sz="1100" dirty="0"/>
              <a:t>NORTH SCOTTSDALE </a:t>
            </a:r>
            <a:endParaRPr lang="en-US" sz="1100" dirty="0" smtClean="0"/>
          </a:p>
          <a:p>
            <a:pPr algn="ctr"/>
            <a:r>
              <a:rPr lang="en-US" sz="1100" dirty="0" smtClean="0"/>
              <a:t>SUB-REGION</a:t>
            </a:r>
            <a:endParaRPr lang="en-US" dirty="0"/>
          </a:p>
        </p:txBody>
      </p:sp>
      <p:sp>
        <p:nvSpPr>
          <p:cNvPr id="25" name="TextBox 24"/>
          <p:cNvSpPr txBox="1"/>
          <p:nvPr/>
        </p:nvSpPr>
        <p:spPr>
          <a:xfrm>
            <a:off x="6431528" y="3204519"/>
            <a:ext cx="1066800" cy="430887"/>
          </a:xfrm>
          <a:prstGeom prst="rect">
            <a:avLst/>
          </a:prstGeom>
          <a:noFill/>
        </p:spPr>
        <p:txBody>
          <a:bodyPr wrap="square" rtlCol="0">
            <a:spAutoFit/>
          </a:bodyPr>
          <a:lstStyle/>
          <a:p>
            <a:pPr lvl="0" algn="ctr"/>
            <a:r>
              <a:rPr lang="en-US" sz="1100" dirty="0">
                <a:solidFill>
                  <a:prstClr val="black"/>
                </a:solidFill>
              </a:rPr>
              <a:t>EAST VALLEY</a:t>
            </a:r>
          </a:p>
          <a:p>
            <a:pPr lvl="0" algn="ctr"/>
            <a:r>
              <a:rPr lang="en-US" sz="1100" dirty="0">
                <a:solidFill>
                  <a:prstClr val="black"/>
                </a:solidFill>
              </a:rPr>
              <a:t>SUB-REGION</a:t>
            </a:r>
          </a:p>
        </p:txBody>
      </p:sp>
      <p:sp>
        <p:nvSpPr>
          <p:cNvPr id="5" name="Rounded Rectangle 4"/>
          <p:cNvSpPr/>
          <p:nvPr/>
        </p:nvSpPr>
        <p:spPr>
          <a:xfrm>
            <a:off x="3756465" y="1820562"/>
            <a:ext cx="1581657" cy="593802"/>
          </a:xfrm>
          <a:prstGeom prst="round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1962672" y="2261960"/>
            <a:ext cx="1581657" cy="593802"/>
          </a:xfrm>
          <a:prstGeom prst="round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5534046" y="2286674"/>
            <a:ext cx="1581657" cy="593802"/>
          </a:xfrm>
          <a:prstGeom prst="round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1109562" y="3043543"/>
            <a:ext cx="1581657" cy="593802"/>
          </a:xfrm>
          <a:prstGeom prst="round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2064436" y="3754150"/>
            <a:ext cx="1581657" cy="593802"/>
          </a:xfrm>
          <a:prstGeom prst="round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6174099" y="3134161"/>
            <a:ext cx="1581657" cy="593802"/>
          </a:xfrm>
          <a:prstGeom prst="roundRect">
            <a:avLst/>
          </a:prstGeom>
          <a:solidFill>
            <a:srgbClr val="00B05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319383" y="4304056"/>
            <a:ext cx="675967" cy="261610"/>
          </a:xfrm>
          <a:prstGeom prst="rect">
            <a:avLst/>
          </a:prstGeom>
          <a:noFill/>
        </p:spPr>
        <p:txBody>
          <a:bodyPr wrap="square" rtlCol="0">
            <a:spAutoFit/>
          </a:bodyPr>
          <a:lstStyle/>
          <a:p>
            <a:r>
              <a:rPr lang="el-GR" sz="1100" b="1" dirty="0" smtClean="0"/>
              <a:t>Δ</a:t>
            </a:r>
            <a:r>
              <a:rPr lang="en-US" sz="1100" b="1" dirty="0" smtClean="0"/>
              <a:t> Rudd*</a:t>
            </a:r>
            <a:endParaRPr lang="en-US" sz="1100" b="1" dirty="0"/>
          </a:p>
        </p:txBody>
      </p:sp>
      <p:sp>
        <p:nvSpPr>
          <p:cNvPr id="33" name="TextBox 32"/>
          <p:cNvSpPr txBox="1"/>
          <p:nvPr/>
        </p:nvSpPr>
        <p:spPr>
          <a:xfrm>
            <a:off x="1888522" y="2811101"/>
            <a:ext cx="1219200" cy="261610"/>
          </a:xfrm>
          <a:prstGeom prst="rect">
            <a:avLst/>
          </a:prstGeom>
          <a:noFill/>
        </p:spPr>
        <p:txBody>
          <a:bodyPr wrap="square" rtlCol="0">
            <a:spAutoFit/>
          </a:bodyPr>
          <a:lstStyle/>
          <a:p>
            <a:r>
              <a:rPr lang="el-GR" sz="1100" b="1" dirty="0" smtClean="0"/>
              <a:t>Δ</a:t>
            </a:r>
            <a:r>
              <a:rPr lang="en-US" sz="1100" b="1" dirty="0" smtClean="0"/>
              <a:t> Westwing*</a:t>
            </a:r>
            <a:endParaRPr lang="en-US" sz="1100" b="1" dirty="0"/>
          </a:p>
        </p:txBody>
      </p:sp>
      <p:sp>
        <p:nvSpPr>
          <p:cNvPr id="34" name="TextBox 33"/>
          <p:cNvSpPr txBox="1"/>
          <p:nvPr/>
        </p:nvSpPr>
        <p:spPr>
          <a:xfrm>
            <a:off x="2691219" y="2019778"/>
            <a:ext cx="853110" cy="261610"/>
          </a:xfrm>
          <a:prstGeom prst="rect">
            <a:avLst/>
          </a:prstGeom>
          <a:noFill/>
        </p:spPr>
        <p:txBody>
          <a:bodyPr wrap="square" rtlCol="0">
            <a:spAutoFit/>
          </a:bodyPr>
          <a:lstStyle/>
          <a:p>
            <a:r>
              <a:rPr lang="el-GR" sz="1100" b="1" dirty="0" smtClean="0"/>
              <a:t>Δ</a:t>
            </a:r>
            <a:r>
              <a:rPr lang="en-US" sz="1100" b="1" dirty="0" smtClean="0"/>
              <a:t> Morgan*</a:t>
            </a:r>
            <a:endParaRPr lang="en-US" sz="1100" b="1" dirty="0"/>
          </a:p>
        </p:txBody>
      </p:sp>
      <p:sp>
        <p:nvSpPr>
          <p:cNvPr id="35" name="TextBox 34"/>
          <p:cNvSpPr txBox="1"/>
          <p:nvPr/>
        </p:nvSpPr>
        <p:spPr>
          <a:xfrm>
            <a:off x="5932698" y="2882594"/>
            <a:ext cx="1219200" cy="261610"/>
          </a:xfrm>
          <a:prstGeom prst="rect">
            <a:avLst/>
          </a:prstGeom>
          <a:noFill/>
        </p:spPr>
        <p:txBody>
          <a:bodyPr wrap="square" rtlCol="0">
            <a:spAutoFit/>
          </a:bodyPr>
          <a:lstStyle/>
          <a:p>
            <a:r>
              <a:rPr lang="el-GR" sz="1100" b="1" dirty="0" smtClean="0"/>
              <a:t>Δ</a:t>
            </a:r>
            <a:r>
              <a:rPr lang="en-US" sz="1100" b="1" dirty="0" smtClean="0"/>
              <a:t> Pinnacle Peak* </a:t>
            </a:r>
            <a:endParaRPr lang="en-US" sz="1100" b="1" dirty="0"/>
          </a:p>
        </p:txBody>
      </p:sp>
      <p:sp>
        <p:nvSpPr>
          <p:cNvPr id="36" name="TextBox 35"/>
          <p:cNvSpPr txBox="1"/>
          <p:nvPr/>
        </p:nvSpPr>
        <p:spPr>
          <a:xfrm>
            <a:off x="7080260" y="3655375"/>
            <a:ext cx="790828" cy="261610"/>
          </a:xfrm>
          <a:prstGeom prst="rect">
            <a:avLst/>
          </a:prstGeom>
          <a:noFill/>
        </p:spPr>
        <p:txBody>
          <a:bodyPr wrap="square" rtlCol="0">
            <a:spAutoFit/>
          </a:bodyPr>
          <a:lstStyle/>
          <a:p>
            <a:r>
              <a:rPr lang="el-GR" sz="1100" b="1" dirty="0" smtClean="0"/>
              <a:t>Δ</a:t>
            </a:r>
            <a:r>
              <a:rPr lang="en-US" sz="1100" b="1" dirty="0" smtClean="0"/>
              <a:t> Cactus*</a:t>
            </a:r>
            <a:endParaRPr lang="en-US" sz="1100" b="1" dirty="0"/>
          </a:p>
        </p:txBody>
      </p:sp>
      <p:sp>
        <p:nvSpPr>
          <p:cNvPr id="37" name="TextBox 36"/>
          <p:cNvSpPr txBox="1"/>
          <p:nvPr/>
        </p:nvSpPr>
        <p:spPr>
          <a:xfrm>
            <a:off x="5439312" y="4304056"/>
            <a:ext cx="885123" cy="261610"/>
          </a:xfrm>
          <a:prstGeom prst="rect">
            <a:avLst/>
          </a:prstGeom>
          <a:noFill/>
        </p:spPr>
        <p:txBody>
          <a:bodyPr wrap="square" rtlCol="0">
            <a:spAutoFit/>
          </a:bodyPr>
          <a:lstStyle/>
          <a:p>
            <a:r>
              <a:rPr lang="el-GR" sz="1100" b="1" dirty="0" smtClean="0"/>
              <a:t>Δ</a:t>
            </a:r>
            <a:r>
              <a:rPr lang="en-US" sz="1100" b="1" dirty="0" smtClean="0"/>
              <a:t> Ocotillo*</a:t>
            </a:r>
            <a:endParaRPr lang="en-US" sz="1100" b="1" dirty="0"/>
          </a:p>
        </p:txBody>
      </p:sp>
      <p:sp>
        <p:nvSpPr>
          <p:cNvPr id="38" name="TextBox 37"/>
          <p:cNvSpPr txBox="1"/>
          <p:nvPr/>
        </p:nvSpPr>
        <p:spPr>
          <a:xfrm>
            <a:off x="7175229" y="4580958"/>
            <a:ext cx="1761858" cy="276999"/>
          </a:xfrm>
          <a:prstGeom prst="rect">
            <a:avLst/>
          </a:prstGeom>
          <a:noFill/>
        </p:spPr>
        <p:txBody>
          <a:bodyPr wrap="square" rtlCol="0">
            <a:spAutoFit/>
          </a:bodyPr>
          <a:lstStyle/>
          <a:p>
            <a:pPr algn="ctr"/>
            <a:r>
              <a:rPr lang="en-US" sz="1200" b="1" dirty="0" smtClean="0"/>
              <a:t>LEGEND</a:t>
            </a:r>
            <a:endParaRPr lang="en-US" sz="1200" b="1" dirty="0"/>
          </a:p>
        </p:txBody>
      </p:sp>
      <p:graphicFrame>
        <p:nvGraphicFramePr>
          <p:cNvPr id="39" name="Table 38"/>
          <p:cNvGraphicFramePr>
            <a:graphicFrameLocks noGrp="1"/>
          </p:cNvGraphicFramePr>
          <p:nvPr>
            <p:extLst>
              <p:ext uri="{D42A27DB-BD31-4B8C-83A1-F6EECF244321}">
                <p14:modId xmlns:p14="http://schemas.microsoft.com/office/powerpoint/2010/main" val="1370009416"/>
              </p:ext>
            </p:extLst>
          </p:nvPr>
        </p:nvGraphicFramePr>
        <p:xfrm>
          <a:off x="3925968" y="4892742"/>
          <a:ext cx="5011119" cy="1801677"/>
        </p:xfrm>
        <a:graphic>
          <a:graphicData uri="http://schemas.openxmlformats.org/drawingml/2006/table">
            <a:tbl>
              <a:tblPr firstRow="1" bandRow="1">
                <a:tableStyleId>{5940675A-B579-460E-94D1-54222C63F5DA}</a:tableStyleId>
              </a:tblPr>
              <a:tblGrid>
                <a:gridCol w="1670373"/>
                <a:gridCol w="1670373"/>
                <a:gridCol w="1670373"/>
              </a:tblGrid>
              <a:tr h="369117">
                <a:tc>
                  <a:txBody>
                    <a:bodyPr/>
                    <a:lstStyle/>
                    <a:p>
                      <a:endParaRPr lang="en-US" sz="1100" dirty="0"/>
                    </a:p>
                  </a:txBody>
                  <a:tcPr/>
                </a:tc>
                <a:tc>
                  <a:txBody>
                    <a:bodyPr/>
                    <a:lstStyle/>
                    <a:p>
                      <a:pPr algn="ctr"/>
                      <a:r>
                        <a:rPr lang="en-US" sz="1100" b="1" dirty="0" smtClean="0"/>
                        <a:t>230 kV</a:t>
                      </a:r>
                      <a:endParaRPr lang="en-US" sz="1100" b="1" dirty="0"/>
                    </a:p>
                  </a:txBody>
                  <a:tcPr/>
                </a:tc>
                <a:tc>
                  <a:txBody>
                    <a:bodyPr/>
                    <a:lstStyle/>
                    <a:p>
                      <a:pPr algn="ctr"/>
                      <a:r>
                        <a:rPr lang="en-US" sz="1100" b="1" dirty="0" smtClean="0"/>
                        <a:t>69 kV</a:t>
                      </a:r>
                      <a:endParaRPr lang="en-US" sz="1100" b="1" dirty="0"/>
                    </a:p>
                  </a:txBody>
                  <a:tcPr/>
                </a:tc>
              </a:tr>
              <a:tr h="369117">
                <a:tc>
                  <a:txBody>
                    <a:bodyPr/>
                    <a:lstStyle/>
                    <a:p>
                      <a:endParaRPr lang="en-US" sz="1100" dirty="0"/>
                    </a:p>
                  </a:txBody>
                  <a:tcPr/>
                </a:tc>
                <a:tc>
                  <a:txBody>
                    <a:bodyPr/>
                    <a:lstStyle/>
                    <a:p>
                      <a:r>
                        <a:rPr lang="en-US" sz="1100" b="1" dirty="0" smtClean="0"/>
                        <a:t>Deliverability Limited </a:t>
                      </a:r>
                      <a:r>
                        <a:rPr lang="en-US" sz="1000" dirty="0" smtClean="0"/>
                        <a:t>by 69 kV system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Medium Deliverability</a:t>
                      </a:r>
                      <a:r>
                        <a:rPr lang="en-US" sz="1100" dirty="0" smtClean="0"/>
                        <a:t>:   </a:t>
                      </a:r>
                      <a:r>
                        <a:rPr lang="en-US" sz="1000" dirty="0" smtClean="0"/>
                        <a:t>25 MW in one location. Total of 50 MW in each</a:t>
                      </a:r>
                      <a:r>
                        <a:rPr lang="en-US" sz="1000" baseline="0" dirty="0" smtClean="0"/>
                        <a:t> sub-region.</a:t>
                      </a:r>
                      <a:endParaRPr lang="en-US" sz="1000" dirty="0"/>
                    </a:p>
                  </a:txBody>
                  <a:tcPr/>
                </a:tc>
              </a:tr>
              <a:tr h="369117">
                <a:tc>
                  <a:txBody>
                    <a:bodyPr/>
                    <a:lstStyle/>
                    <a:p>
                      <a:endParaRPr lang="en-US" sz="1100" dirty="0"/>
                    </a:p>
                  </a:txBody>
                  <a:tcPr/>
                </a:tc>
                <a:tc>
                  <a:txBody>
                    <a:bodyPr/>
                    <a:lstStyle/>
                    <a:p>
                      <a:r>
                        <a:rPr lang="en-US" sz="1100" b="1" dirty="0" smtClean="0"/>
                        <a:t>Highest Deliverability</a:t>
                      </a:r>
                      <a:r>
                        <a:rPr lang="en-US" sz="1100" dirty="0" smtClean="0"/>
                        <a:t>:</a:t>
                      </a:r>
                      <a:r>
                        <a:rPr lang="en-US" sz="1100" baseline="0" dirty="0" smtClean="0"/>
                        <a:t>   </a:t>
                      </a:r>
                      <a:r>
                        <a:rPr lang="en-US" sz="1000" baseline="0" dirty="0" smtClean="0"/>
                        <a:t>50-100 MW in one location.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Highest Deliverability</a:t>
                      </a:r>
                      <a:r>
                        <a:rPr lang="en-US" sz="1100" dirty="0" smtClean="0"/>
                        <a:t>:</a:t>
                      </a:r>
                      <a:r>
                        <a:rPr lang="en-US" sz="1100" baseline="0" dirty="0" smtClean="0"/>
                        <a:t>    </a:t>
                      </a:r>
                      <a:r>
                        <a:rPr lang="en-US" sz="1000" dirty="0" smtClean="0"/>
                        <a:t>25 MW in one location. Total of 80 MW in each</a:t>
                      </a:r>
                      <a:r>
                        <a:rPr lang="en-US" sz="1000" baseline="0" dirty="0" smtClean="0"/>
                        <a:t> sub-region.</a:t>
                      </a:r>
                      <a:endParaRPr lang="en-US" sz="1000" dirty="0"/>
                    </a:p>
                  </a:txBody>
                  <a:tcPr/>
                </a:tc>
              </a:tr>
            </a:tbl>
          </a:graphicData>
        </a:graphic>
      </p:graphicFrame>
      <p:sp>
        <p:nvSpPr>
          <p:cNvPr id="40" name="Rounded Rectangle 39"/>
          <p:cNvSpPr/>
          <p:nvPr/>
        </p:nvSpPr>
        <p:spPr>
          <a:xfrm>
            <a:off x="4306617" y="5430421"/>
            <a:ext cx="874983" cy="296901"/>
          </a:xfrm>
          <a:prstGeom prst="round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4306617" y="6145098"/>
            <a:ext cx="874983" cy="301752"/>
          </a:xfrm>
          <a:prstGeom prst="roundRect">
            <a:avLst/>
          </a:prstGeom>
          <a:solidFill>
            <a:srgbClr val="00B05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5393" y="4818646"/>
            <a:ext cx="3328936" cy="1500411"/>
          </a:xfrm>
          <a:prstGeom prst="rect">
            <a:avLst/>
          </a:prstGeom>
        </p:spPr>
        <p:txBody>
          <a:bodyPr wrap="square">
            <a:spAutoFit/>
          </a:bodyPr>
          <a:lstStyle/>
          <a:p>
            <a:pPr algn="just"/>
            <a:r>
              <a:rPr lang="en-US" sz="1200" b="1" dirty="0"/>
              <a:t>2021 Indicative guidelines for Deliverability of Product </a:t>
            </a:r>
            <a:r>
              <a:rPr lang="en-US" sz="1200" b="1" dirty="0" smtClean="0"/>
              <a:t>inside </a:t>
            </a:r>
            <a:r>
              <a:rPr lang="en-US" sz="1200" b="1" dirty="0"/>
              <a:t>APS Phoenix Metro </a:t>
            </a:r>
            <a:r>
              <a:rPr lang="en-US" sz="1200" b="1" dirty="0" smtClean="0"/>
              <a:t>Load </a:t>
            </a:r>
            <a:r>
              <a:rPr lang="en-US" sz="1200" b="1" dirty="0"/>
              <a:t>P</a:t>
            </a:r>
            <a:r>
              <a:rPr lang="en-US" sz="1200" b="1" dirty="0" smtClean="0"/>
              <a:t>ocket </a:t>
            </a:r>
            <a:r>
              <a:rPr lang="en-US" sz="1200" b="1" dirty="0"/>
              <a:t>for purposes of 2017 </a:t>
            </a:r>
            <a:r>
              <a:rPr lang="en-US" sz="1200" b="1" dirty="0" smtClean="0"/>
              <a:t>Peaking Capacity RFP are the same as provided on the previous map.</a:t>
            </a:r>
          </a:p>
          <a:p>
            <a:endParaRPr lang="en-US" sz="1200" b="1" dirty="0"/>
          </a:p>
          <a:p>
            <a:pPr algn="just"/>
            <a:r>
              <a:rPr lang="en-US" sz="1050" dirty="0" smtClean="0"/>
              <a:t>* Substations identified for rough geographic orientation only. Substation identification does not imply APS ownership. </a:t>
            </a:r>
            <a:endParaRPr lang="en-US" sz="10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 Print_Blue">
  <a:themeElements>
    <a:clrScheme name="APS TEmplate">
      <a:dk1>
        <a:sysClr val="windowText" lastClr="000000"/>
      </a:dk1>
      <a:lt1>
        <a:sysClr val="window" lastClr="FFFFFF"/>
      </a:lt1>
      <a:dk2>
        <a:srgbClr val="1F497D"/>
      </a:dk2>
      <a:lt2>
        <a:srgbClr val="EEECE1"/>
      </a:lt2>
      <a:accent1>
        <a:srgbClr val="0081C6"/>
      </a:accent1>
      <a:accent2>
        <a:srgbClr val="49A942"/>
      </a:accent2>
      <a:accent3>
        <a:srgbClr val="F47B20"/>
      </a:accent3>
      <a:accent4>
        <a:srgbClr val="9C0059"/>
      </a:accent4>
      <a:accent5>
        <a:srgbClr val="717073"/>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Standard Print_Blue</Template>
  <TotalTime>141</TotalTime>
  <Words>382</Words>
  <Application>Microsoft Office PowerPoint</Application>
  <PresentationFormat>On-screen Show (4:3)</PresentationFormat>
  <Paragraphs>69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Verdana</vt:lpstr>
      <vt:lpstr>Calibri</vt:lpstr>
      <vt:lpstr>Standard Print_Blue</vt:lpstr>
      <vt:lpstr>Deliverability Maps for 2017 Peaking Capacity RFP</vt:lpstr>
      <vt:lpstr>2017 Peaking Capacity RFP:  High Voltage Deliverability Map</vt:lpstr>
      <vt:lpstr>2017 Peaking Capacity RFP:  Phoenix Metro Load Pocket Deliverability Map</vt:lpstr>
    </vt:vector>
  </TitlesOfParts>
  <Company>Pinnacle West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Mandadi, Akhil</dc:creator>
  <cp:lastModifiedBy>David Zvareck</cp:lastModifiedBy>
  <cp:revision>19</cp:revision>
  <cp:lastPrinted>2011-01-31T16:26:23Z</cp:lastPrinted>
  <dcterms:created xsi:type="dcterms:W3CDTF">2017-04-06T19:47:46Z</dcterms:created>
  <dcterms:modified xsi:type="dcterms:W3CDTF">2017-04-17T17:34:16Z</dcterms:modified>
</cp:coreProperties>
</file>