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6.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Lst>
  <p:notesMasterIdLst>
    <p:notesMasterId r:id="rId70"/>
  </p:notesMasterIdLst>
  <p:handoutMasterIdLst>
    <p:handoutMasterId r:id="rId71"/>
  </p:handoutMasterIdLst>
  <p:sldIdLst>
    <p:sldId id="413" r:id="rId3"/>
    <p:sldId id="261" r:id="rId4"/>
    <p:sldId id="263" r:id="rId5"/>
    <p:sldId id="344" r:id="rId6"/>
    <p:sldId id="262" r:id="rId7"/>
    <p:sldId id="335" r:id="rId8"/>
    <p:sldId id="337" r:id="rId9"/>
    <p:sldId id="338" r:id="rId10"/>
    <p:sldId id="339" r:id="rId11"/>
    <p:sldId id="342" r:id="rId12"/>
    <p:sldId id="376" r:id="rId13"/>
    <p:sldId id="379" r:id="rId14"/>
    <p:sldId id="375" r:id="rId15"/>
    <p:sldId id="377" r:id="rId16"/>
    <p:sldId id="389" r:id="rId17"/>
    <p:sldId id="358" r:id="rId18"/>
    <p:sldId id="266" r:id="rId19"/>
    <p:sldId id="388" r:id="rId20"/>
    <p:sldId id="280" r:id="rId21"/>
    <p:sldId id="398" r:id="rId22"/>
    <p:sldId id="378" r:id="rId23"/>
    <p:sldId id="382" r:id="rId24"/>
    <p:sldId id="392" r:id="rId25"/>
    <p:sldId id="380" r:id="rId26"/>
    <p:sldId id="390" r:id="rId27"/>
    <p:sldId id="381" r:id="rId28"/>
    <p:sldId id="391" r:id="rId29"/>
    <p:sldId id="384" r:id="rId30"/>
    <p:sldId id="394" r:id="rId31"/>
    <p:sldId id="383" r:id="rId32"/>
    <p:sldId id="393" r:id="rId33"/>
    <p:sldId id="387" r:id="rId34"/>
    <p:sldId id="396" r:id="rId35"/>
    <p:sldId id="400" r:id="rId36"/>
    <p:sldId id="399" r:id="rId37"/>
    <p:sldId id="385" r:id="rId38"/>
    <p:sldId id="395" r:id="rId39"/>
    <p:sldId id="397" r:id="rId40"/>
    <p:sldId id="317" r:id="rId41"/>
    <p:sldId id="371" r:id="rId42"/>
    <p:sldId id="369" r:id="rId43"/>
    <p:sldId id="401" r:id="rId44"/>
    <p:sldId id="407" r:id="rId45"/>
    <p:sldId id="402" r:id="rId46"/>
    <p:sldId id="312" r:id="rId47"/>
    <p:sldId id="359" r:id="rId48"/>
    <p:sldId id="267" r:id="rId49"/>
    <p:sldId id="403" r:id="rId50"/>
    <p:sldId id="404" r:id="rId51"/>
    <p:sldId id="408" r:id="rId52"/>
    <p:sldId id="405" r:id="rId53"/>
    <p:sldId id="409" r:id="rId54"/>
    <p:sldId id="406" r:id="rId55"/>
    <p:sldId id="410" r:id="rId56"/>
    <p:sldId id="294" r:id="rId57"/>
    <p:sldId id="360" r:id="rId58"/>
    <p:sldId id="270" r:id="rId59"/>
    <p:sldId id="422" r:id="rId60"/>
    <p:sldId id="419" r:id="rId61"/>
    <p:sldId id="414" r:id="rId62"/>
    <p:sldId id="418" r:id="rId63"/>
    <p:sldId id="417" r:id="rId64"/>
    <p:sldId id="416" r:id="rId65"/>
    <p:sldId id="421" r:id="rId66"/>
    <p:sldId id="420" r:id="rId67"/>
    <p:sldId id="411" r:id="rId68"/>
    <p:sldId id="412" r:id="rId69"/>
  </p:sldIdLst>
  <p:sldSz cx="9144000" cy="6858000" type="screen4x3"/>
  <p:notesSz cx="7010400" cy="9296400"/>
  <p:defaultTextStyle>
    <a:defPPr>
      <a:defRPr lang="en-US"/>
    </a:defPPr>
    <a:lvl1pPr algn="l" rtl="0" fontAlgn="base">
      <a:spcBef>
        <a:spcPct val="0"/>
      </a:spcBef>
      <a:spcAft>
        <a:spcPct val="0"/>
      </a:spcAft>
      <a:buFont typeface="Arial" charset="0"/>
      <a:defRPr kern="1200">
        <a:solidFill>
          <a:schemeClr val="tx1"/>
        </a:solidFill>
        <a:latin typeface="Georgia" pitchFamily="18" charset="0"/>
        <a:ea typeface="+mn-ea"/>
        <a:cs typeface="+mn-cs"/>
      </a:defRPr>
    </a:lvl1pPr>
    <a:lvl2pPr marL="457200" algn="l" rtl="0" fontAlgn="base">
      <a:spcBef>
        <a:spcPct val="0"/>
      </a:spcBef>
      <a:spcAft>
        <a:spcPct val="0"/>
      </a:spcAft>
      <a:buFont typeface="Arial" charset="0"/>
      <a:defRPr kern="1200">
        <a:solidFill>
          <a:schemeClr val="tx1"/>
        </a:solidFill>
        <a:latin typeface="Georgia" pitchFamily="18" charset="0"/>
        <a:ea typeface="+mn-ea"/>
        <a:cs typeface="+mn-cs"/>
      </a:defRPr>
    </a:lvl2pPr>
    <a:lvl3pPr marL="914400" algn="l" rtl="0" fontAlgn="base">
      <a:spcBef>
        <a:spcPct val="0"/>
      </a:spcBef>
      <a:spcAft>
        <a:spcPct val="0"/>
      </a:spcAft>
      <a:buFont typeface="Arial" charset="0"/>
      <a:defRPr kern="1200">
        <a:solidFill>
          <a:schemeClr val="tx1"/>
        </a:solidFill>
        <a:latin typeface="Georgia" pitchFamily="18" charset="0"/>
        <a:ea typeface="+mn-ea"/>
        <a:cs typeface="+mn-cs"/>
      </a:defRPr>
    </a:lvl3pPr>
    <a:lvl4pPr marL="1371600" algn="l" rtl="0" fontAlgn="base">
      <a:spcBef>
        <a:spcPct val="0"/>
      </a:spcBef>
      <a:spcAft>
        <a:spcPct val="0"/>
      </a:spcAft>
      <a:buFont typeface="Arial" charset="0"/>
      <a:defRPr kern="1200">
        <a:solidFill>
          <a:schemeClr val="tx1"/>
        </a:solidFill>
        <a:latin typeface="Georgia" pitchFamily="18" charset="0"/>
        <a:ea typeface="+mn-ea"/>
        <a:cs typeface="+mn-cs"/>
      </a:defRPr>
    </a:lvl4pPr>
    <a:lvl5pPr marL="1828800" algn="l" rtl="0" fontAlgn="base">
      <a:spcBef>
        <a:spcPct val="0"/>
      </a:spcBef>
      <a:spcAft>
        <a:spcPct val="0"/>
      </a:spcAft>
      <a:buFont typeface="Arial" charset="0"/>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99"/>
    <a:srgbClr val="003399"/>
    <a:srgbClr val="FF3300"/>
    <a:srgbClr val="E5E93B"/>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1" autoAdjust="0"/>
    <p:restoredTop sz="99862" autoAdjust="0"/>
  </p:normalViewPr>
  <p:slideViewPr>
    <p:cSldViewPr snapToGrid="0">
      <p:cViewPr varScale="1">
        <p:scale>
          <a:sx n="79" d="100"/>
          <a:sy n="79" d="100"/>
        </p:scale>
        <p:origin x="-390" y="-9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464" y="1782"/>
      </p:cViewPr>
      <p:guideLst>
        <p:guide orient="horz" pos="2928"/>
        <p:guide pos="2208"/>
      </p:guideLst>
    </p:cSldViewPr>
  </p:notes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5" csCatId="colorful" phldr="1"/>
      <dgm:spPr/>
    </dgm:pt>
    <dgm:pt modelId="{C7CCB8C4-BA8F-435B-96D2-651E5BBEE204}">
      <dgm:prSet phldrT="[Text]" custT="1"/>
      <dgm:spPr/>
      <dgm:t>
        <a:bodyPr/>
        <a:lstStyle/>
        <a:p>
          <a:r>
            <a:rPr lang="en-US" sz="2000" dirty="0" smtClean="0"/>
            <a:t>ALP Project 2012</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000" dirty="0" smtClean="0"/>
            <a:t>Acadia Affected System Upgrades</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custLinFactNeighborY="-455"/>
      <dgm:spPr/>
    </dgm:pt>
    <dgm:pt modelId="{7FDC9AE1-F3EE-41B8-8A36-D6F64DF52629}" type="pres">
      <dgm:prSet presAssocID="{455C831A-CCF5-4391-A2BE-9DF065D37587}" presName="arrowDiagram2" presStyleCnt="0"/>
      <dgm:spPr/>
    </dgm:pt>
    <dgm:pt modelId="{4163CA41-B328-4E48-882E-4C960E024EF8}" type="pres">
      <dgm:prSet presAssocID="{C7CCB8C4-BA8F-435B-96D2-651E5BBEE204}" presName="bullet2a" presStyleLbl="node1" presStyleIdx="0" presStyleCnt="2"/>
      <dgm:spPr/>
    </dgm:pt>
    <dgm:pt modelId="{B983FC89-3271-4890-B499-08D5D694D195}" type="pres">
      <dgm:prSet presAssocID="{C7CCB8C4-BA8F-435B-96D2-651E5BBEE204}" presName="textBox2a" presStyleLbl="revTx" presStyleIdx="0" presStyleCnt="2">
        <dgm:presLayoutVars>
          <dgm:bulletEnabled val="1"/>
        </dgm:presLayoutVars>
      </dgm:prSet>
      <dgm:spPr/>
      <dgm:t>
        <a:bodyPr/>
        <a:lstStyle/>
        <a:p>
          <a:endParaRPr lang="en-US"/>
        </a:p>
      </dgm:t>
    </dgm:pt>
    <dgm:pt modelId="{538253F2-19E9-42B6-BF62-25EB0C7B6FAC}" type="pres">
      <dgm:prSet presAssocID="{A75DE5EA-0E88-4A1C-B1EA-B4EE477D7AA1}" presName="bullet2b" presStyleLbl="node1" presStyleIdx="1" presStyleCnt="2"/>
      <dgm:spPr/>
    </dgm:pt>
    <dgm:pt modelId="{0D3A8964-C9CB-48E8-B3E3-9150C0D58324}" type="pres">
      <dgm:prSet presAssocID="{A75DE5EA-0E88-4A1C-B1EA-B4EE477D7AA1}" presName="textBox2b" presStyleLbl="revTx" presStyleIdx="1" presStyleCnt="2">
        <dgm:presLayoutVars>
          <dgm:bulletEnabled val="1"/>
        </dgm:presLayoutVars>
      </dgm:prSet>
      <dgm:spPr/>
      <dgm:t>
        <a:bodyPr/>
        <a:lstStyle/>
        <a:p>
          <a:endParaRPr lang="en-US"/>
        </a:p>
      </dgm:t>
    </dgm:pt>
  </dgm:ptLst>
  <dgm:cxnLst>
    <dgm:cxn modelId="{D09152C8-0058-4F02-AE9F-59A443534AE8}" srcId="{455C831A-CCF5-4391-A2BE-9DF065D37587}" destId="{A75DE5EA-0E88-4A1C-B1EA-B4EE477D7AA1}" srcOrd="1" destOrd="0" parTransId="{48157EE2-9BD9-48FE-A422-276C84F2470D}" sibTransId="{03226FF3-250B-4000-A0B5-00FF0F1D75A5}"/>
    <dgm:cxn modelId="{679C1D1A-14EB-43D6-A6EB-15DB434BD9E3}" srcId="{455C831A-CCF5-4391-A2BE-9DF065D37587}" destId="{C7CCB8C4-BA8F-435B-96D2-651E5BBEE204}" srcOrd="0" destOrd="0" parTransId="{AD18367E-C5DB-45A4-A27B-B15954C86D0F}" sibTransId="{7D6A4EA2-7BAB-433A-B969-4D95C96F0274}"/>
    <dgm:cxn modelId="{715BAC4E-1AA3-4E43-A535-AAD7AF2FBB60}" type="presOf" srcId="{455C831A-CCF5-4391-A2BE-9DF065D37587}" destId="{E220828C-C958-4FCF-B52F-02D7F5D17607}" srcOrd="0" destOrd="0" presId="urn:microsoft.com/office/officeart/2005/8/layout/arrow2"/>
    <dgm:cxn modelId="{38468136-BCD7-4375-9011-AEC0B2809CCE}" type="presOf" srcId="{A75DE5EA-0E88-4A1C-B1EA-B4EE477D7AA1}" destId="{0D3A8964-C9CB-48E8-B3E3-9150C0D58324}" srcOrd="0" destOrd="0" presId="urn:microsoft.com/office/officeart/2005/8/layout/arrow2"/>
    <dgm:cxn modelId="{E904AF00-99E9-4B9A-8835-58CBA3D7DF76}" type="presOf" srcId="{C7CCB8C4-BA8F-435B-96D2-651E5BBEE204}" destId="{B983FC89-3271-4890-B499-08D5D694D195}" srcOrd="0" destOrd="0" presId="urn:microsoft.com/office/officeart/2005/8/layout/arrow2"/>
    <dgm:cxn modelId="{1BA02334-F795-4C14-AE82-B894594068CD}" type="presParOf" srcId="{E220828C-C958-4FCF-B52F-02D7F5D17607}" destId="{82ED47FD-CD8E-4EC8-A7E3-BF3AC4BC5C1A}" srcOrd="0" destOrd="0" presId="urn:microsoft.com/office/officeart/2005/8/layout/arrow2"/>
    <dgm:cxn modelId="{1DA3090C-A8D2-4308-9B43-9C323E691E23}" type="presParOf" srcId="{E220828C-C958-4FCF-B52F-02D7F5D17607}" destId="{7FDC9AE1-F3EE-41B8-8A36-D6F64DF52629}" srcOrd="1" destOrd="0" presId="urn:microsoft.com/office/officeart/2005/8/layout/arrow2"/>
    <dgm:cxn modelId="{1D5D58A0-DA7B-431F-9A29-45D09A826824}" type="presParOf" srcId="{7FDC9AE1-F3EE-41B8-8A36-D6F64DF52629}" destId="{4163CA41-B328-4E48-882E-4C960E024EF8}" srcOrd="0" destOrd="0" presId="urn:microsoft.com/office/officeart/2005/8/layout/arrow2"/>
    <dgm:cxn modelId="{ED51BB87-DC50-4616-A829-963F2D0EEF5D}" type="presParOf" srcId="{7FDC9AE1-F3EE-41B8-8A36-D6F64DF52629}" destId="{B983FC89-3271-4890-B499-08D5D694D195}" srcOrd="1" destOrd="0" presId="urn:microsoft.com/office/officeart/2005/8/layout/arrow2"/>
    <dgm:cxn modelId="{37196CB9-549F-41BF-8298-782FA0D581AF}" type="presParOf" srcId="{7FDC9AE1-F3EE-41B8-8A36-D6F64DF52629}" destId="{538253F2-19E9-42B6-BF62-25EB0C7B6FAC}" srcOrd="2" destOrd="0" presId="urn:microsoft.com/office/officeart/2005/8/layout/arrow2"/>
    <dgm:cxn modelId="{5F5A2E82-C812-4778-8388-BA7189462148}" type="presParOf" srcId="{7FDC9AE1-F3EE-41B8-8A36-D6F64DF52629}" destId="{0D3A8964-C9CB-48E8-B3E3-9150C0D58324}" srcOrd="3"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924632" y="185044"/>
          <a:ext cx="8465344" cy="5244876"/>
        </a:xfrm>
        <a:prstGeom prst="swooshArrow">
          <a:avLst>
            <a:gd name="adj1" fmla="val 25000"/>
            <a:gd name="adj2" fmla="val 25000"/>
          </a:avLst>
        </a:prstGeom>
        <a:solidFill>
          <a:schemeClr val="accent5">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4163CA41-B328-4E48-882E-4C960E024EF8}">
      <dsp:nvSpPr>
        <dsp:cNvPr id="0" name=""/>
        <dsp:cNvSpPr/>
      </dsp:nvSpPr>
      <dsp:spPr>
        <a:xfrm>
          <a:off x="2548216" y="3109539"/>
          <a:ext cx="341376" cy="341376"/>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983FC89-3271-4890-B499-08D5D694D195}">
      <dsp:nvSpPr>
        <dsp:cNvPr id="0" name=""/>
        <dsp:cNvSpPr/>
      </dsp:nvSpPr>
      <dsp:spPr>
        <a:xfrm>
          <a:off x="2718904" y="3280227"/>
          <a:ext cx="3169920" cy="260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888" tIns="0" rIns="0" bIns="0" numCol="1" spcCol="1270" anchor="t" anchorCtr="0">
          <a:noAutofit/>
        </a:bodyPr>
        <a:lstStyle/>
        <a:p>
          <a:pPr lvl="0" algn="l" defTabSz="889000">
            <a:lnSpc>
              <a:spcPct val="90000"/>
            </a:lnSpc>
            <a:spcBef>
              <a:spcPct val="0"/>
            </a:spcBef>
            <a:spcAft>
              <a:spcPct val="35000"/>
            </a:spcAft>
          </a:pPr>
          <a:r>
            <a:rPr lang="en-US" sz="2000" kern="1200" dirty="0" smtClean="0"/>
            <a:t>ALP Project 2012</a:t>
          </a:r>
          <a:endParaRPr lang="en-US" sz="2000" kern="1200" dirty="0"/>
        </a:p>
      </dsp:txBody>
      <dsp:txXfrm>
        <a:off x="2718904" y="3280227"/>
        <a:ext cx="3169920" cy="2602992"/>
      </dsp:txXfrm>
    </dsp:sp>
    <dsp:sp modelId="{538253F2-19E9-42B6-BF62-25EB0C7B6FAC}">
      <dsp:nvSpPr>
        <dsp:cNvPr id="0" name=""/>
        <dsp:cNvSpPr/>
      </dsp:nvSpPr>
      <dsp:spPr>
        <a:xfrm>
          <a:off x="5693752" y="1555059"/>
          <a:ext cx="585216" cy="585216"/>
        </a:xfrm>
        <a:prstGeom prst="ellipse">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D3A8964-C9CB-48E8-B3E3-9150C0D58324}">
      <dsp:nvSpPr>
        <dsp:cNvPr id="0" name=""/>
        <dsp:cNvSpPr/>
      </dsp:nvSpPr>
      <dsp:spPr>
        <a:xfrm>
          <a:off x="5986360" y="1847667"/>
          <a:ext cx="3169920" cy="403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94" tIns="0" rIns="0" bIns="0" numCol="1" spcCol="1270" anchor="t" anchorCtr="0">
          <a:noAutofit/>
        </a:bodyPr>
        <a:lstStyle/>
        <a:p>
          <a:pPr lvl="0" algn="l" defTabSz="889000">
            <a:lnSpc>
              <a:spcPct val="90000"/>
            </a:lnSpc>
            <a:spcBef>
              <a:spcPct val="0"/>
            </a:spcBef>
            <a:spcAft>
              <a:spcPct val="35000"/>
            </a:spcAft>
          </a:pPr>
          <a:r>
            <a:rPr lang="en-US" sz="2000" kern="1200" dirty="0" smtClean="0"/>
            <a:t>Acadia Affected System Upgrades</a:t>
          </a:r>
          <a:endParaRPr lang="en-US" sz="2000" kern="1200" dirty="0"/>
        </a:p>
      </dsp:txBody>
      <dsp:txXfrm>
        <a:off x="5986360" y="1847667"/>
        <a:ext cx="3169920" cy="40355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1621234-6BD8-4BBD-BD37-6913EB1A4AD1}" type="datetimeFigureOut">
              <a:rPr lang="en-US" smtClean="0"/>
              <a:pPr/>
              <a:t>4/25/2012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8211837-571E-4B1D-84E3-A03ACA2350D4}" type="slidenum">
              <a:rPr lang="en-US" smtClean="0"/>
              <a:pPr/>
              <a:t>‹#›</a:t>
            </a:fld>
            <a:endParaRPr lang="en-US" dirty="0"/>
          </a:p>
        </p:txBody>
      </p:sp>
    </p:spTree>
    <p:extLst>
      <p:ext uri="{BB962C8B-B14F-4D97-AF65-F5344CB8AC3E}">
        <p14:creationId xmlns:p14="http://schemas.microsoft.com/office/powerpoint/2010/main" val="225181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3550"/>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defTabSz="915988">
              <a:buFontTx/>
              <a:buNone/>
              <a:defRPr sz="120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71925" y="0"/>
            <a:ext cx="3036888" cy="463550"/>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algn="r" defTabSz="915988">
              <a:buFontTx/>
              <a:buNone/>
              <a:defRPr sz="1200">
                <a:latin typeface="Calibri" pitchFamily="34" charset="0"/>
              </a:defRPr>
            </a:lvl1pPr>
          </a:lstStyle>
          <a:p>
            <a:pPr>
              <a:defRPr/>
            </a:pPr>
            <a:fld id="{E9D3C8E0-9FE6-4AD8-987F-07E6B4664CE5}" type="datetimeFigureOut">
              <a:rPr lang="en-US"/>
              <a:pPr>
                <a:defRPr/>
              </a:pPr>
              <a:t>4/25/2012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28" tIns="46514" rIns="93028" bIns="46514"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31263"/>
            <a:ext cx="3036888" cy="463550"/>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defTabSz="915988">
              <a:buFontTx/>
              <a:buNone/>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algn="r" defTabSz="915988">
              <a:buFontTx/>
              <a:buNone/>
              <a:defRPr sz="1200">
                <a:latin typeface="Calibri" pitchFamily="34" charset="0"/>
              </a:defRPr>
            </a:lvl1pPr>
          </a:lstStyle>
          <a:p>
            <a:pPr>
              <a:defRPr/>
            </a:pPr>
            <a:fld id="{9779CD86-890E-4C51-A733-F58337A6E692}" type="slidenum">
              <a:rPr lang="en-US"/>
              <a:pPr>
                <a:defRPr/>
              </a:pPr>
              <a:t>‹#›</a:t>
            </a:fld>
            <a:endParaRPr lang="en-US" dirty="0"/>
          </a:p>
        </p:txBody>
      </p:sp>
    </p:spTree>
    <p:extLst>
      <p:ext uri="{BB962C8B-B14F-4D97-AF65-F5344CB8AC3E}">
        <p14:creationId xmlns:p14="http://schemas.microsoft.com/office/powerpoint/2010/main" val="3601350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1</a:t>
            </a:fld>
            <a:endParaRPr lang="en-US" dirty="0"/>
          </a:p>
        </p:txBody>
      </p:sp>
    </p:spTree>
    <p:extLst>
      <p:ext uri="{BB962C8B-B14F-4D97-AF65-F5344CB8AC3E}">
        <p14:creationId xmlns:p14="http://schemas.microsoft.com/office/powerpoint/2010/main" val="167529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57347" name="Notes Placeholder 2"/>
          <p:cNvSpPr>
            <a:spLocks noGrp="1"/>
          </p:cNvSpPr>
          <p:nvPr>
            <p:ph type="body" idx="1"/>
          </p:nvPr>
        </p:nvSpPr>
        <p:spPr>
          <a:noFill/>
          <a:ln/>
        </p:spPr>
        <p:txBody>
          <a:bodyPr/>
          <a:lstStyle/>
          <a:p>
            <a:pPr eaLnBrk="1" hangingPunct="1">
              <a:lnSpc>
                <a:spcPct val="90000"/>
              </a:lnSpc>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a:xfrm>
            <a:off x="730250" y="4416425"/>
            <a:ext cx="5607050" cy="4181475"/>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12</a:t>
            </a:fld>
            <a:endParaRPr lang="en-US" dirty="0"/>
          </a:p>
        </p:txBody>
      </p:sp>
    </p:spTree>
    <p:extLst>
      <p:ext uri="{BB962C8B-B14F-4D97-AF65-F5344CB8AC3E}">
        <p14:creationId xmlns:p14="http://schemas.microsoft.com/office/powerpoint/2010/main" val="55018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13</a:t>
            </a:fld>
            <a:endParaRPr lang="en-US" dirty="0"/>
          </a:p>
        </p:txBody>
      </p:sp>
    </p:spTree>
    <p:extLst>
      <p:ext uri="{BB962C8B-B14F-4D97-AF65-F5344CB8AC3E}">
        <p14:creationId xmlns:p14="http://schemas.microsoft.com/office/powerpoint/2010/main" val="87278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14</a:t>
            </a:fld>
            <a:endParaRPr lang="en-US" dirty="0"/>
          </a:p>
        </p:txBody>
      </p:sp>
    </p:spTree>
    <p:extLst>
      <p:ext uri="{BB962C8B-B14F-4D97-AF65-F5344CB8AC3E}">
        <p14:creationId xmlns:p14="http://schemas.microsoft.com/office/powerpoint/2010/main" val="16766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xfrm>
            <a:off x="682625" y="4406900"/>
            <a:ext cx="5607050" cy="4181475"/>
          </a:xfrm>
          <a:noFill/>
          <a:ln/>
        </p:spPr>
        <p:txBody>
          <a:bodyPr/>
          <a:lstStyle/>
          <a:p>
            <a:pPr eaLnBrk="1" hangingPunct="1">
              <a:spcBef>
                <a:spcPct val="0"/>
              </a:spcBef>
            </a:pPr>
            <a:endParaRPr lang="en-US" dirty="0" smtClean="0"/>
          </a:p>
        </p:txBody>
      </p:sp>
      <p:sp>
        <p:nvSpPr>
          <p:cNvPr id="59396"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3AD60EBF-71EB-467B-8BB7-C89CE4A08EFB}" type="slidenum">
              <a:rPr lang="en-US" sz="1200">
                <a:latin typeface="Calibri" pitchFamily="34" charset="0"/>
              </a:rPr>
              <a:pPr algn="r" defTabSz="915988">
                <a:buFontTx/>
                <a:buNone/>
              </a:pPr>
              <a:t>16</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60419"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18</a:t>
            </a:fld>
            <a:endParaRPr lang="en-US" dirty="0"/>
          </a:p>
        </p:txBody>
      </p:sp>
    </p:spTree>
    <p:extLst>
      <p:ext uri="{BB962C8B-B14F-4D97-AF65-F5344CB8AC3E}">
        <p14:creationId xmlns:p14="http://schemas.microsoft.com/office/powerpoint/2010/main" val="294955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62467"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a:noFill/>
        </p:spPr>
        <p:txBody>
          <a:bodyPr/>
          <a:lstStyle/>
          <a:p>
            <a:fld id="{569B8402-54E7-481C-A504-ED16DE164826}"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62467"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21</a:t>
            </a:fld>
            <a:endParaRPr lang="en-US" dirty="0"/>
          </a:p>
        </p:txBody>
      </p:sp>
    </p:spTree>
    <p:extLst>
      <p:ext uri="{BB962C8B-B14F-4D97-AF65-F5344CB8AC3E}">
        <p14:creationId xmlns:p14="http://schemas.microsoft.com/office/powerpoint/2010/main" val="107334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22</a:t>
            </a:fld>
            <a:endParaRPr lang="en-US" dirty="0"/>
          </a:p>
        </p:txBody>
      </p:sp>
    </p:spTree>
    <p:extLst>
      <p:ext uri="{BB962C8B-B14F-4D97-AF65-F5344CB8AC3E}">
        <p14:creationId xmlns:p14="http://schemas.microsoft.com/office/powerpoint/2010/main" val="2165587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23</a:t>
            </a:fld>
            <a:endParaRPr lang="en-US" dirty="0"/>
          </a:p>
        </p:txBody>
      </p:sp>
    </p:spTree>
    <p:extLst>
      <p:ext uri="{BB962C8B-B14F-4D97-AF65-F5344CB8AC3E}">
        <p14:creationId xmlns:p14="http://schemas.microsoft.com/office/powerpoint/2010/main" val="1341195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24</a:t>
            </a:fld>
            <a:endParaRPr lang="en-US" dirty="0"/>
          </a:p>
        </p:txBody>
      </p:sp>
    </p:spTree>
    <p:extLst>
      <p:ext uri="{BB962C8B-B14F-4D97-AF65-F5344CB8AC3E}">
        <p14:creationId xmlns:p14="http://schemas.microsoft.com/office/powerpoint/2010/main" val="3232576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25</a:t>
            </a:fld>
            <a:endParaRPr lang="en-US" dirty="0"/>
          </a:p>
        </p:txBody>
      </p:sp>
    </p:spTree>
    <p:extLst>
      <p:ext uri="{BB962C8B-B14F-4D97-AF65-F5344CB8AC3E}">
        <p14:creationId xmlns:p14="http://schemas.microsoft.com/office/powerpoint/2010/main" val="1672231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26</a:t>
            </a:fld>
            <a:endParaRPr lang="en-US" dirty="0"/>
          </a:p>
        </p:txBody>
      </p:sp>
    </p:spTree>
    <p:extLst>
      <p:ext uri="{BB962C8B-B14F-4D97-AF65-F5344CB8AC3E}">
        <p14:creationId xmlns:p14="http://schemas.microsoft.com/office/powerpoint/2010/main" val="20316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27</a:t>
            </a:fld>
            <a:endParaRPr lang="en-US" dirty="0"/>
          </a:p>
        </p:txBody>
      </p:sp>
    </p:spTree>
    <p:extLst>
      <p:ext uri="{BB962C8B-B14F-4D97-AF65-F5344CB8AC3E}">
        <p14:creationId xmlns:p14="http://schemas.microsoft.com/office/powerpoint/2010/main" val="249351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28</a:t>
            </a:fld>
            <a:endParaRPr lang="en-US" dirty="0"/>
          </a:p>
        </p:txBody>
      </p:sp>
    </p:spTree>
    <p:extLst>
      <p:ext uri="{BB962C8B-B14F-4D97-AF65-F5344CB8AC3E}">
        <p14:creationId xmlns:p14="http://schemas.microsoft.com/office/powerpoint/2010/main" val="3658331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29</a:t>
            </a:fld>
            <a:endParaRPr lang="en-US" dirty="0"/>
          </a:p>
        </p:txBody>
      </p:sp>
    </p:spTree>
    <p:extLst>
      <p:ext uri="{BB962C8B-B14F-4D97-AF65-F5344CB8AC3E}">
        <p14:creationId xmlns:p14="http://schemas.microsoft.com/office/powerpoint/2010/main" val="17383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a:noFill/>
        </p:spPr>
        <p:txBody>
          <a:bodyPr/>
          <a:lstStyle/>
          <a:p>
            <a:fld id="{563DE410-ED83-4087-963B-E00D20AEEA8B}"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30</a:t>
            </a:fld>
            <a:endParaRPr lang="en-US" dirty="0"/>
          </a:p>
        </p:txBody>
      </p:sp>
    </p:spTree>
    <p:extLst>
      <p:ext uri="{BB962C8B-B14F-4D97-AF65-F5344CB8AC3E}">
        <p14:creationId xmlns:p14="http://schemas.microsoft.com/office/powerpoint/2010/main" val="194726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31</a:t>
            </a:fld>
            <a:endParaRPr lang="en-US" dirty="0"/>
          </a:p>
        </p:txBody>
      </p:sp>
    </p:spTree>
    <p:extLst>
      <p:ext uri="{BB962C8B-B14F-4D97-AF65-F5344CB8AC3E}">
        <p14:creationId xmlns:p14="http://schemas.microsoft.com/office/powerpoint/2010/main" val="2264245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32</a:t>
            </a:fld>
            <a:endParaRPr lang="en-US" dirty="0"/>
          </a:p>
        </p:txBody>
      </p:sp>
    </p:spTree>
    <p:extLst>
      <p:ext uri="{BB962C8B-B14F-4D97-AF65-F5344CB8AC3E}">
        <p14:creationId xmlns:p14="http://schemas.microsoft.com/office/powerpoint/2010/main" val="1490467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33</a:t>
            </a:fld>
            <a:endParaRPr lang="en-US" dirty="0"/>
          </a:p>
        </p:txBody>
      </p:sp>
    </p:spTree>
    <p:extLst>
      <p:ext uri="{BB962C8B-B14F-4D97-AF65-F5344CB8AC3E}">
        <p14:creationId xmlns:p14="http://schemas.microsoft.com/office/powerpoint/2010/main" val="657513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34</a:t>
            </a:fld>
            <a:endParaRPr lang="en-US" dirty="0"/>
          </a:p>
        </p:txBody>
      </p:sp>
    </p:spTree>
    <p:extLst>
      <p:ext uri="{BB962C8B-B14F-4D97-AF65-F5344CB8AC3E}">
        <p14:creationId xmlns:p14="http://schemas.microsoft.com/office/powerpoint/2010/main" val="712436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35</a:t>
            </a:fld>
            <a:endParaRPr lang="en-US" dirty="0"/>
          </a:p>
        </p:txBody>
      </p:sp>
    </p:spTree>
    <p:extLst>
      <p:ext uri="{BB962C8B-B14F-4D97-AF65-F5344CB8AC3E}">
        <p14:creationId xmlns:p14="http://schemas.microsoft.com/office/powerpoint/2010/main" val="3601506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36</a:t>
            </a:fld>
            <a:endParaRPr lang="en-US" dirty="0"/>
          </a:p>
        </p:txBody>
      </p:sp>
    </p:spTree>
    <p:extLst>
      <p:ext uri="{BB962C8B-B14F-4D97-AF65-F5344CB8AC3E}">
        <p14:creationId xmlns:p14="http://schemas.microsoft.com/office/powerpoint/2010/main" val="3515749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37</a:t>
            </a:fld>
            <a:endParaRPr lang="en-US" dirty="0"/>
          </a:p>
        </p:txBody>
      </p:sp>
    </p:spTree>
    <p:extLst>
      <p:ext uri="{BB962C8B-B14F-4D97-AF65-F5344CB8AC3E}">
        <p14:creationId xmlns:p14="http://schemas.microsoft.com/office/powerpoint/2010/main" val="141986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68612"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73E4C8EA-6609-41E4-85F9-2366AC25831C}" type="slidenum">
              <a:rPr lang="en-US" sz="1200">
                <a:latin typeface="Calibri" pitchFamily="34" charset="0"/>
              </a:rPr>
              <a:pPr algn="r" defTabSz="915988">
                <a:buFontTx/>
                <a:buNone/>
              </a:pPr>
              <a:t>39</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49156"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00C1AB1C-EF16-403D-B277-9FE66CB89E10}" type="slidenum">
              <a:rPr lang="en-US" sz="1200">
                <a:latin typeface="Calibri" pitchFamily="34" charset="0"/>
              </a:rPr>
              <a:pPr algn="r" defTabSz="915988">
                <a:buFontTx/>
                <a:buNone/>
              </a:pPr>
              <a:t>4</a:t>
            </a:fld>
            <a:endParaRPr lang="en-US" sz="1200"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72707" name="Notes Placeholder 2"/>
          <p:cNvSpPr>
            <a:spLocks noGrp="1"/>
          </p:cNvSpPr>
          <p:nvPr>
            <p:ph type="body" idx="1"/>
          </p:nvPr>
        </p:nvSpPr>
        <p:spPr>
          <a:noFill/>
          <a:ln/>
        </p:spPr>
        <p:txBody>
          <a:bodyPr/>
          <a:lstStyle/>
          <a:p>
            <a:pPr eaLnBrk="1" hangingPunct="1">
              <a:lnSpc>
                <a:spcPct val="90000"/>
              </a:lnSpc>
              <a:spcBef>
                <a:spcPct val="0"/>
              </a:spcBef>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73732"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64DC6BEF-11C7-47E3-9455-AD7B4FCFCE60}" type="slidenum">
              <a:rPr lang="en-US" sz="1200">
                <a:latin typeface="Calibri" pitchFamily="34" charset="0"/>
              </a:rPr>
              <a:pPr algn="r" defTabSz="915988">
                <a:buFontTx/>
                <a:buNone/>
              </a:pPr>
              <a:t>46</a:t>
            </a:fld>
            <a:endParaRPr lang="en-US" sz="1200" dirty="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47</a:t>
            </a:fld>
            <a:endParaRPr lang="en-US" dirty="0"/>
          </a:p>
        </p:txBody>
      </p:sp>
    </p:spTree>
    <p:extLst>
      <p:ext uri="{BB962C8B-B14F-4D97-AF65-F5344CB8AC3E}">
        <p14:creationId xmlns:p14="http://schemas.microsoft.com/office/powerpoint/2010/main" val="3340949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48</a:t>
            </a:fld>
            <a:endParaRPr lang="en-US" dirty="0"/>
          </a:p>
        </p:txBody>
      </p:sp>
    </p:spTree>
    <p:extLst>
      <p:ext uri="{BB962C8B-B14F-4D97-AF65-F5344CB8AC3E}">
        <p14:creationId xmlns:p14="http://schemas.microsoft.com/office/powerpoint/2010/main" val="1221787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49</a:t>
            </a:fld>
            <a:endParaRPr lang="en-US" dirty="0"/>
          </a:p>
        </p:txBody>
      </p:sp>
    </p:spTree>
    <p:extLst>
      <p:ext uri="{BB962C8B-B14F-4D97-AF65-F5344CB8AC3E}">
        <p14:creationId xmlns:p14="http://schemas.microsoft.com/office/powerpoint/2010/main" val="71753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a:noFill/>
        </p:spPr>
        <p:txBody>
          <a:bodyPr/>
          <a:lstStyle/>
          <a:p>
            <a:fld id="{18A5FF22-9E5E-4291-8C25-F3B9410602F8}" type="slidenum">
              <a:rPr lang="en-US" smtClean="0"/>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50</a:t>
            </a:fld>
            <a:endParaRPr lang="en-US" dirty="0"/>
          </a:p>
        </p:txBody>
      </p:sp>
    </p:spTree>
    <p:extLst>
      <p:ext uri="{BB962C8B-B14F-4D97-AF65-F5344CB8AC3E}">
        <p14:creationId xmlns:p14="http://schemas.microsoft.com/office/powerpoint/2010/main" val="1285980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51</a:t>
            </a:fld>
            <a:endParaRPr lang="en-US" dirty="0"/>
          </a:p>
        </p:txBody>
      </p:sp>
    </p:spTree>
    <p:extLst>
      <p:ext uri="{BB962C8B-B14F-4D97-AF65-F5344CB8AC3E}">
        <p14:creationId xmlns:p14="http://schemas.microsoft.com/office/powerpoint/2010/main" val="2855572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52</a:t>
            </a:fld>
            <a:endParaRPr lang="en-US" dirty="0"/>
          </a:p>
        </p:txBody>
      </p:sp>
    </p:spTree>
    <p:extLst>
      <p:ext uri="{BB962C8B-B14F-4D97-AF65-F5344CB8AC3E}">
        <p14:creationId xmlns:p14="http://schemas.microsoft.com/office/powerpoint/2010/main" val="1148647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53</a:t>
            </a:fld>
            <a:endParaRPr lang="en-US" dirty="0"/>
          </a:p>
        </p:txBody>
      </p:sp>
    </p:spTree>
    <p:extLst>
      <p:ext uri="{BB962C8B-B14F-4D97-AF65-F5344CB8AC3E}">
        <p14:creationId xmlns:p14="http://schemas.microsoft.com/office/powerpoint/2010/main" val="731338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54</a:t>
            </a:fld>
            <a:endParaRPr lang="en-US" dirty="0"/>
          </a:p>
        </p:txBody>
      </p:sp>
    </p:spTree>
    <p:extLst>
      <p:ext uri="{BB962C8B-B14F-4D97-AF65-F5344CB8AC3E}">
        <p14:creationId xmlns:p14="http://schemas.microsoft.com/office/powerpoint/2010/main" val="2241017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2948"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4CAFCD61-5CAD-4C37-A557-A2F746A44395}" type="slidenum">
              <a:rPr lang="en-US" sz="1200">
                <a:latin typeface="Calibri" pitchFamily="34" charset="0"/>
              </a:rPr>
              <a:pPr algn="r" defTabSz="915988">
                <a:buFontTx/>
                <a:buNone/>
              </a:pPr>
              <a:t>56</a:t>
            </a:fld>
            <a:endParaRPr lang="en-US" sz="1200" dirty="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3972" name="Slide Number Placeholder 3"/>
          <p:cNvSpPr>
            <a:spLocks noGrp="1"/>
          </p:cNvSpPr>
          <p:nvPr>
            <p:ph type="sldNum" sz="quarter" idx="5"/>
          </p:nvPr>
        </p:nvSpPr>
        <p:spPr>
          <a:noFill/>
        </p:spPr>
        <p:txBody>
          <a:bodyPr/>
          <a:lstStyle/>
          <a:p>
            <a:fld id="{828029A0-915D-4B68-A69E-24F78C975710}" type="slidenum">
              <a:rPr lang="en-US" smtClean="0"/>
              <a:pPr/>
              <a:t>57</a:t>
            </a:fld>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3972" name="Slide Number Placeholder 3"/>
          <p:cNvSpPr>
            <a:spLocks noGrp="1"/>
          </p:cNvSpPr>
          <p:nvPr>
            <p:ph type="sldNum" sz="quarter" idx="5"/>
          </p:nvPr>
        </p:nvSpPr>
        <p:spPr>
          <a:noFill/>
        </p:spPr>
        <p:txBody>
          <a:bodyPr/>
          <a:lstStyle/>
          <a:p>
            <a:fld id="{828029A0-915D-4B68-A69E-24F78C975710}" type="slidenum">
              <a:rPr lang="en-US" smtClean="0"/>
              <a:pPr/>
              <a:t>58</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2948"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4CAFCD61-5CAD-4C37-A557-A2F746A44395}" type="slidenum">
              <a:rPr lang="en-US" sz="1200">
                <a:latin typeface="Calibri" pitchFamily="34" charset="0"/>
              </a:rPr>
              <a:pPr algn="r" defTabSz="915988">
                <a:buFontTx/>
                <a:buNone/>
              </a:pPr>
              <a:t>59</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1204"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9816861B-94CF-4245-A239-984128D7F67E}" type="slidenum">
              <a:rPr lang="en-US" sz="1200">
                <a:latin typeface="Calibri" pitchFamily="34" charset="0"/>
              </a:rPr>
              <a:pPr algn="r" defTabSz="915988">
                <a:buFontTx/>
                <a:buNone/>
              </a:pPr>
              <a:t>6</a:t>
            </a:fld>
            <a:endParaRPr lang="en-US" sz="1200" dirty="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60</a:t>
            </a:fld>
            <a:endParaRPr lang="en-US" dirty="0"/>
          </a:p>
        </p:txBody>
      </p:sp>
    </p:spTree>
    <p:extLst>
      <p:ext uri="{BB962C8B-B14F-4D97-AF65-F5344CB8AC3E}">
        <p14:creationId xmlns:p14="http://schemas.microsoft.com/office/powerpoint/2010/main" val="1931708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61</a:t>
            </a:fld>
            <a:endParaRPr lang="en-US" dirty="0"/>
          </a:p>
        </p:txBody>
      </p:sp>
    </p:spTree>
    <p:extLst>
      <p:ext uri="{BB962C8B-B14F-4D97-AF65-F5344CB8AC3E}">
        <p14:creationId xmlns:p14="http://schemas.microsoft.com/office/powerpoint/2010/main" val="18401590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62</a:t>
            </a:fld>
            <a:endParaRPr lang="en-US" dirty="0"/>
          </a:p>
        </p:txBody>
      </p:sp>
    </p:spTree>
    <p:extLst>
      <p:ext uri="{BB962C8B-B14F-4D97-AF65-F5344CB8AC3E}">
        <p14:creationId xmlns:p14="http://schemas.microsoft.com/office/powerpoint/2010/main" val="1769333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79CD86-890E-4C51-A733-F58337A6E692}" type="slidenum">
              <a:rPr lang="en-US" smtClean="0"/>
              <a:pPr>
                <a:defRPr/>
              </a:pPr>
              <a:t>63</a:t>
            </a:fld>
            <a:endParaRPr lang="en-US" dirty="0"/>
          </a:p>
        </p:txBody>
      </p:sp>
    </p:spTree>
    <p:extLst>
      <p:ext uri="{BB962C8B-B14F-4D97-AF65-F5344CB8AC3E}">
        <p14:creationId xmlns:p14="http://schemas.microsoft.com/office/powerpoint/2010/main" val="195846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558800" y="511175"/>
            <a:ext cx="3189288" cy="2392363"/>
          </a:xfrm>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2948"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4CAFCD61-5CAD-4C37-A557-A2F746A44395}" type="slidenum">
              <a:rPr lang="en-US" sz="1200">
                <a:latin typeface="Calibri" pitchFamily="34" charset="0"/>
              </a:rPr>
              <a:pPr algn="r" defTabSz="915988">
                <a:buFontTx/>
                <a:buNone/>
              </a:pPr>
              <a:t>65</a:t>
            </a:fld>
            <a:endParaRPr lang="en-US" sz="1200" dirty="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3972" name="Slide Number Placeholder 3"/>
          <p:cNvSpPr>
            <a:spLocks noGrp="1"/>
          </p:cNvSpPr>
          <p:nvPr>
            <p:ph type="sldNum" sz="quarter" idx="5"/>
          </p:nvPr>
        </p:nvSpPr>
        <p:spPr>
          <a:noFill/>
        </p:spPr>
        <p:txBody>
          <a:bodyPr/>
          <a:lstStyle/>
          <a:p>
            <a:fld id="{828029A0-915D-4B68-A69E-24F78C975710}" type="slidenum">
              <a:rPr lang="en-US" smtClean="0">
                <a:solidFill>
                  <a:prstClr val="black"/>
                </a:solidFill>
              </a:rPr>
              <a:pPr/>
              <a:t>66</a:t>
            </a:fld>
            <a:endParaRPr lang="en-US" dirty="0" smtClean="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83972" name="Slide Number Placeholder 3"/>
          <p:cNvSpPr>
            <a:spLocks noGrp="1"/>
          </p:cNvSpPr>
          <p:nvPr>
            <p:ph type="sldNum" sz="quarter" idx="5"/>
          </p:nvPr>
        </p:nvSpPr>
        <p:spPr>
          <a:noFill/>
        </p:spPr>
        <p:txBody>
          <a:bodyPr/>
          <a:lstStyle/>
          <a:p>
            <a:fld id="{828029A0-915D-4B68-A69E-24F78C975710}" type="slidenum">
              <a:rPr lang="en-US" smtClean="0">
                <a:solidFill>
                  <a:prstClr val="black"/>
                </a:solidFill>
              </a:rPr>
              <a:pPr/>
              <a:t>67</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pPr eaLnBrk="1" hangingPunct="1">
              <a:spcBef>
                <a:spcPct val="0"/>
              </a:spcBef>
            </a:pPr>
            <a:endParaRPr lang="en-US" dirty="0" smtClean="0"/>
          </a:p>
          <a:p>
            <a:pPr eaLnBrk="1" hangingPunct="1">
              <a:spcBef>
                <a:spcPct val="0"/>
              </a:spcBef>
            </a:pPr>
            <a:endParaRPr lang="en-US" dirty="0" smtClean="0"/>
          </a:p>
        </p:txBody>
      </p:sp>
      <p:sp>
        <p:nvSpPr>
          <p:cNvPr id="52228"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D28172AA-4317-4D28-807A-185E0FEB7938}" type="slidenum">
              <a:rPr lang="en-US" sz="1200">
                <a:latin typeface="Calibri" pitchFamily="34" charset="0"/>
              </a:rPr>
              <a:pPr algn="r" defTabSz="915988">
                <a:buFontTx/>
                <a:buNone/>
              </a:pPr>
              <a:t>7</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53252"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68" tIns="46584" rIns="93168" bIns="46584" anchor="b"/>
          <a:lstStyle/>
          <a:p>
            <a:pPr algn="r" defTabSz="915988">
              <a:buFontTx/>
              <a:buNone/>
            </a:pPr>
            <a:fld id="{8DC12EF3-62B2-4EC7-8BAA-AA9F5F88C5EB}" type="slidenum">
              <a:rPr lang="en-US" sz="1200">
                <a:latin typeface="Calibri" pitchFamily="34" charset="0"/>
              </a:rPr>
              <a:pPr algn="r" defTabSz="915988">
                <a:buFontTx/>
                <a:buNone/>
              </a:pPr>
              <a:t>8</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6A2EAE2D-E87F-4F7E-87AD-867ED953A9CF}"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72BD41-EB29-424B-99DA-9A423647ABC7}"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B103565-B3A3-4562-8EAE-66F7853ADF52}"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AA9DF9-90E2-4DE8-B753-A1F934BF172A}" type="slidenum">
              <a:rPr lang="en-US"/>
              <a:pPr>
                <a:defRPr/>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2E85FC-C27E-4196-B0B9-851E335B87F8}" type="datetimeFigureOut">
              <a:rPr lang="en-US"/>
              <a:pPr>
                <a:defRPr/>
              </a:pPr>
              <a:t>4/25/2012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FC46ED-B034-4C1C-9F84-B08325DA61D5}"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710E484-BB4A-4910-A052-95874E1E4E77}" type="datetimeFigureOut">
              <a:rPr lang="en-US"/>
              <a:pPr>
                <a:defRPr/>
              </a:pPr>
              <a:t>4/25/2012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619C4F-E4B6-420F-8628-9533DF6D1CC3}"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7806B7-5FF7-4331-B704-1E6432CFAFB7}" type="datetimeFigureOut">
              <a:rPr lang="en-US"/>
              <a:pPr>
                <a:defRPr/>
              </a:pPr>
              <a:t>4/25/2012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8F5D88-DAA7-4CD4-BF53-E385864DD501}"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CEB71F-DA71-45E9-900E-5F06AF7395A0}"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3ED25A-9F8E-47F1-ABB6-A90BD22595C4}"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0E7EE5-DB37-4A71-8590-4BA4C173A502}"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369AE36-EC7B-43EA-BCAC-97C1D84D7CAD}"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1C05D-F1C7-4633-8511-845E378431AE}"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A03043-3E21-4A37-AD8B-67DF69D04C6B}"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71567-2823-4F43-BE4E-617FD949AC5A}"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FC77A-51DC-4080-9934-F8831617A514}"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defRPr>
            </a:lvl1pPr>
          </a:lstStyle>
          <a:p>
            <a:pPr>
              <a:defRPr/>
            </a:pPr>
            <a:fld id="{B79A3A84-2DFA-40DC-93D0-052FEFCD1941}" type="datetimeFigureOut">
              <a:rPr lang="en-US"/>
              <a:pPr>
                <a:defRPr/>
              </a:pPr>
              <a:t>4/25/2012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buFontTx/>
              <a:buNone/>
              <a:defRPr sz="1200">
                <a:solidFill>
                  <a:schemeClr val="tx1">
                    <a:tint val="75000"/>
                  </a:schemeClr>
                </a:solidFill>
                <a:latin typeface="+mn-lt"/>
              </a:defRPr>
            </a:lvl1pPr>
          </a:lstStyle>
          <a:p>
            <a:pPr>
              <a:defRPr/>
            </a:pPr>
            <a:fld id="{53B1088A-84E0-4897-BE12-54CDCAD57BFC}" type="slidenum">
              <a:rPr lang="en-US"/>
              <a:pPr>
                <a:defRPr/>
              </a:pPr>
              <a:t>‹#›</a:t>
            </a:fld>
            <a:endParaRPr lang="en-US" dirty="0"/>
          </a:p>
        </p:txBody>
      </p:sp>
      <p:pic>
        <p:nvPicPr>
          <p:cNvPr id="1031" name="Picture 6"/>
          <p:cNvPicPr>
            <a:picLocks noChangeAspect="1"/>
          </p:cNvPicPr>
          <p:nvPr/>
        </p:nvPicPr>
        <p:blipFill>
          <a:blip r:embed="rId11" cstate="print"/>
          <a:srcRect l="-143"/>
          <a:stretch>
            <a:fillRect/>
          </a:stretch>
        </p:blipFill>
        <p:spPr bwMode="auto">
          <a:xfrm>
            <a:off x="-12700" y="0"/>
            <a:ext cx="9156700" cy="660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2800" kern="12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Georgia" pitchFamily="18" charset="0"/>
        </a:defRPr>
      </a:lvl2pPr>
      <a:lvl3pPr algn="l" rtl="0" eaLnBrk="0" fontAlgn="base" hangingPunct="0">
        <a:spcBef>
          <a:spcPct val="0"/>
        </a:spcBef>
        <a:spcAft>
          <a:spcPct val="0"/>
        </a:spcAft>
        <a:defRPr sz="2800">
          <a:solidFill>
            <a:schemeClr val="tx1"/>
          </a:solidFill>
          <a:latin typeface="Georgia" pitchFamily="18" charset="0"/>
        </a:defRPr>
      </a:lvl3pPr>
      <a:lvl4pPr algn="l" rtl="0" eaLnBrk="0" fontAlgn="base" hangingPunct="0">
        <a:spcBef>
          <a:spcPct val="0"/>
        </a:spcBef>
        <a:spcAft>
          <a:spcPct val="0"/>
        </a:spcAft>
        <a:defRPr sz="2800">
          <a:solidFill>
            <a:schemeClr val="tx1"/>
          </a:solidFill>
          <a:latin typeface="Georgia" pitchFamily="18" charset="0"/>
        </a:defRPr>
      </a:lvl4pPr>
      <a:lvl5pPr algn="l" rtl="0" eaLnBrk="0" fontAlgn="base" hangingPunct="0">
        <a:spcBef>
          <a:spcPct val="0"/>
        </a:spcBef>
        <a:spcAft>
          <a:spcPct val="0"/>
        </a:spcAft>
        <a:defRPr sz="2800">
          <a:solidFill>
            <a:schemeClr val="tx1"/>
          </a:solidFill>
          <a:latin typeface="Georgia" pitchFamily="18" charset="0"/>
        </a:defRPr>
      </a:lvl5pPr>
      <a:lvl6pPr marL="457200" algn="l" rtl="0" fontAlgn="base">
        <a:spcBef>
          <a:spcPct val="0"/>
        </a:spcBef>
        <a:spcAft>
          <a:spcPct val="0"/>
        </a:spcAft>
        <a:defRPr sz="2800">
          <a:solidFill>
            <a:schemeClr val="tx1"/>
          </a:solidFill>
          <a:latin typeface="Georgia" pitchFamily="18" charset="0"/>
        </a:defRPr>
      </a:lvl6pPr>
      <a:lvl7pPr marL="914400" algn="l" rtl="0" fontAlgn="base">
        <a:spcBef>
          <a:spcPct val="0"/>
        </a:spcBef>
        <a:spcAft>
          <a:spcPct val="0"/>
        </a:spcAft>
        <a:defRPr sz="2800">
          <a:solidFill>
            <a:schemeClr val="tx1"/>
          </a:solidFill>
          <a:latin typeface="Georgia" pitchFamily="18" charset="0"/>
        </a:defRPr>
      </a:lvl7pPr>
      <a:lvl8pPr marL="1371600" algn="l" rtl="0" fontAlgn="base">
        <a:spcBef>
          <a:spcPct val="0"/>
        </a:spcBef>
        <a:spcAft>
          <a:spcPct val="0"/>
        </a:spcAft>
        <a:defRPr sz="2800">
          <a:solidFill>
            <a:schemeClr val="tx1"/>
          </a:solidFill>
          <a:latin typeface="Georgia" pitchFamily="18" charset="0"/>
        </a:defRPr>
      </a:lvl8pPr>
      <a:lvl9pPr marL="1828800" algn="l" rtl="0" fontAlgn="base">
        <a:spcBef>
          <a:spcPct val="0"/>
        </a:spcBef>
        <a:spcAft>
          <a:spcPct val="0"/>
        </a:spcAft>
        <a:defRPr sz="28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charset="0"/>
          <a:cs typeface="Arial" charset="0"/>
        </a:defRPr>
      </a:lvl2pPr>
      <a:lvl3pPr algn="l" rtl="0" eaLnBrk="0" fontAlgn="base" hangingPunct="0">
        <a:spcBef>
          <a:spcPct val="0"/>
        </a:spcBef>
        <a:spcAft>
          <a:spcPct val="0"/>
        </a:spcAft>
        <a:defRPr sz="2800">
          <a:solidFill>
            <a:schemeClr val="accent1"/>
          </a:solidFill>
          <a:latin typeface="Arial" charset="0"/>
          <a:cs typeface="Arial" charset="0"/>
        </a:defRPr>
      </a:lvl3pPr>
      <a:lvl4pPr algn="l" rtl="0" eaLnBrk="0" fontAlgn="base" hangingPunct="0">
        <a:spcBef>
          <a:spcPct val="0"/>
        </a:spcBef>
        <a:spcAft>
          <a:spcPct val="0"/>
        </a:spcAft>
        <a:defRPr sz="2800">
          <a:solidFill>
            <a:schemeClr val="accent1"/>
          </a:solidFill>
          <a:latin typeface="Arial" charset="0"/>
          <a:cs typeface="Arial" charset="0"/>
        </a:defRPr>
      </a:lvl4pPr>
      <a:lvl5pPr algn="l" rtl="0" eaLnBrk="0" fontAlgn="base" hangingPunct="0">
        <a:spcBef>
          <a:spcPct val="0"/>
        </a:spcBef>
        <a:spcAft>
          <a:spcPct val="0"/>
        </a:spcAft>
        <a:defRPr sz="2800">
          <a:solidFill>
            <a:schemeClr val="accent1"/>
          </a:solidFill>
          <a:latin typeface="Arial" charset="0"/>
          <a:cs typeface="Arial" charset="0"/>
        </a:defRPr>
      </a:lvl5pPr>
      <a:lvl6pPr marL="457200" algn="l" rtl="0" fontAlgn="base">
        <a:spcBef>
          <a:spcPct val="0"/>
        </a:spcBef>
        <a:spcAft>
          <a:spcPct val="0"/>
        </a:spcAft>
        <a:defRPr sz="2800">
          <a:solidFill>
            <a:schemeClr val="accent1"/>
          </a:solidFill>
          <a:latin typeface="Arial" charset="0"/>
          <a:cs typeface="Arial" charset="0"/>
        </a:defRPr>
      </a:lvl6pPr>
      <a:lvl7pPr marL="914400" algn="l" rtl="0" fontAlgn="base">
        <a:spcBef>
          <a:spcPct val="0"/>
        </a:spcBef>
        <a:spcAft>
          <a:spcPct val="0"/>
        </a:spcAft>
        <a:defRPr sz="2800">
          <a:solidFill>
            <a:schemeClr val="accent1"/>
          </a:solidFill>
          <a:latin typeface="Arial" charset="0"/>
          <a:cs typeface="Arial" charset="0"/>
        </a:defRPr>
      </a:lvl7pPr>
      <a:lvl8pPr marL="1371600" algn="l" rtl="0" fontAlgn="base">
        <a:spcBef>
          <a:spcPct val="0"/>
        </a:spcBef>
        <a:spcAft>
          <a:spcPct val="0"/>
        </a:spcAft>
        <a:defRPr sz="2800">
          <a:solidFill>
            <a:schemeClr val="accent1"/>
          </a:solidFill>
          <a:latin typeface="Arial" charset="0"/>
          <a:cs typeface="Arial" charset="0"/>
        </a:defRPr>
      </a:lvl8pPr>
      <a:lvl9pPr marL="1828800" algn="l" rtl="0" fontAlgn="base">
        <a:spcBef>
          <a:spcPct val="0"/>
        </a:spcBef>
        <a:spcAft>
          <a:spcPct val="0"/>
        </a:spcAft>
        <a:defRPr sz="2800">
          <a:solidFill>
            <a:schemeClr val="accent1"/>
          </a:solidFill>
          <a:latin typeface="Arial" charset="0"/>
          <a:cs typeface="Arial" charset="0"/>
        </a:defRPr>
      </a:lvl9pPr>
    </p:titleStyle>
    <p:bodyStyle>
      <a:lvl1pPr marL="342900" indent="-342900" algn="l" rtl="0" eaLnBrk="0" fontAlgn="base" hangingPunct="0">
        <a:spcBef>
          <a:spcPts val="600"/>
        </a:spcBef>
        <a:spcAft>
          <a:spcPts val="600"/>
        </a:spcAft>
        <a:buFont typeface="Arial" charset="0"/>
        <a:buChar char="•"/>
        <a:defRPr sz="2000">
          <a:solidFill>
            <a:schemeClr val="accent1"/>
          </a:solidFill>
          <a:latin typeface="+mn-lt"/>
          <a:ea typeface="+mn-ea"/>
          <a:cs typeface="+mn-cs"/>
        </a:defRPr>
      </a:lvl1pPr>
      <a:lvl2pPr marL="742950" indent="-285750" algn="l" rtl="0" eaLnBrk="0" fontAlgn="base" hangingPunct="0">
        <a:spcBef>
          <a:spcPts val="600"/>
        </a:spcBef>
        <a:spcAft>
          <a:spcPts val="600"/>
        </a:spcAft>
        <a:buFont typeface="Arial" charset="0"/>
        <a:buChar char="–"/>
        <a:defRPr>
          <a:solidFill>
            <a:schemeClr val="accent1"/>
          </a:solidFill>
          <a:latin typeface="+mn-lt"/>
          <a:cs typeface="+mn-cs"/>
        </a:defRPr>
      </a:lvl2pPr>
      <a:lvl3pPr marL="1143000" indent="-228600" algn="l" rtl="0" eaLnBrk="0" fontAlgn="base" hangingPunct="0">
        <a:spcBef>
          <a:spcPts val="600"/>
        </a:spcBef>
        <a:spcAft>
          <a:spcPts val="600"/>
        </a:spcAft>
        <a:buFont typeface="Arial" charset="0"/>
        <a:buChar char="•"/>
        <a:defRPr sz="1600">
          <a:solidFill>
            <a:schemeClr val="accent1"/>
          </a:solidFill>
          <a:latin typeface="+mn-lt"/>
          <a:cs typeface="+mn-cs"/>
        </a:defRPr>
      </a:lvl3pPr>
      <a:lvl4pPr marL="1600200" indent="-228600" algn="l" rtl="0" eaLnBrk="0" fontAlgn="base" hangingPunct="0">
        <a:spcBef>
          <a:spcPts val="600"/>
        </a:spcBef>
        <a:spcAft>
          <a:spcPts val="600"/>
        </a:spcAft>
        <a:buFont typeface="Arial" charset="0"/>
        <a:buChar char="–"/>
        <a:defRPr sz="1400">
          <a:solidFill>
            <a:schemeClr val="accent1"/>
          </a:solidFill>
          <a:latin typeface="+mn-lt"/>
          <a:cs typeface="+mn-cs"/>
        </a:defRPr>
      </a:lvl4pPr>
      <a:lvl5pPr marL="2057400" indent="-228600" algn="l" rtl="0" eaLnBrk="0" fontAlgn="base" hangingPunct="0">
        <a:spcBef>
          <a:spcPts val="600"/>
        </a:spcBef>
        <a:spcAft>
          <a:spcPts val="600"/>
        </a:spcAft>
        <a:buFont typeface="Arial" charset="0"/>
        <a:buChar char="»"/>
        <a:defRPr sz="1400">
          <a:solidFill>
            <a:schemeClr val="accent1"/>
          </a:solidFill>
          <a:latin typeface="+mn-lt"/>
          <a:cs typeface="+mn-cs"/>
        </a:defRPr>
      </a:lvl5pPr>
      <a:lvl6pPr marL="2514600" indent="-228600" algn="l" rtl="0" fontAlgn="base">
        <a:spcBef>
          <a:spcPts val="600"/>
        </a:spcBef>
        <a:spcAft>
          <a:spcPts val="600"/>
        </a:spcAft>
        <a:buFont typeface="Arial" charset="0"/>
        <a:buChar char="»"/>
        <a:defRPr sz="1400">
          <a:solidFill>
            <a:schemeClr val="accent1"/>
          </a:solidFill>
          <a:latin typeface="+mn-lt"/>
          <a:cs typeface="+mn-cs"/>
        </a:defRPr>
      </a:lvl6pPr>
      <a:lvl7pPr marL="2971800" indent="-228600" algn="l" rtl="0" fontAlgn="base">
        <a:spcBef>
          <a:spcPts val="600"/>
        </a:spcBef>
        <a:spcAft>
          <a:spcPts val="600"/>
        </a:spcAft>
        <a:buFont typeface="Arial" charset="0"/>
        <a:buChar char="»"/>
        <a:defRPr sz="1400">
          <a:solidFill>
            <a:schemeClr val="accent1"/>
          </a:solidFill>
          <a:latin typeface="+mn-lt"/>
          <a:cs typeface="+mn-cs"/>
        </a:defRPr>
      </a:lvl7pPr>
      <a:lvl8pPr marL="3429000" indent="-228600" algn="l" rtl="0" fontAlgn="base">
        <a:spcBef>
          <a:spcPts val="600"/>
        </a:spcBef>
        <a:spcAft>
          <a:spcPts val="600"/>
        </a:spcAft>
        <a:buFont typeface="Arial" charset="0"/>
        <a:buChar char="»"/>
        <a:defRPr sz="1400">
          <a:solidFill>
            <a:schemeClr val="accent1"/>
          </a:solidFill>
          <a:latin typeface="+mn-lt"/>
          <a:cs typeface="+mn-cs"/>
        </a:defRPr>
      </a:lvl8pPr>
      <a:lvl9pPr marL="3886200" indent="-228600" algn="l" rtl="0" fontAlgn="base">
        <a:spcBef>
          <a:spcPts val="600"/>
        </a:spcBef>
        <a:spcAft>
          <a:spcPts val="600"/>
        </a:spcAft>
        <a:buFont typeface="Arial" charset="0"/>
        <a:buChar char="»"/>
        <a:defRPr sz="1400">
          <a:solidFill>
            <a:schemeClr val="accent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0.png"/><Relationship Id="rId5" Type="http://schemas.openxmlformats.org/officeDocument/2006/relationships/notesSlide" Target="../notesSlides/notesSlide47.xml"/><Relationship Id="rId4"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naesbwry.oati.com/NAESBWRY/sys-index.wml"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naesb.org/pdf4/weq_eir_webregistry_pse_quick_start_guide.pdf"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oatioasis.com/clec/index.html"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hyperlink" Target="mailto:cindy.guillot@cleco.com" TargetMode="External"/><Relationship Id="rId4" Type="http://schemas.openxmlformats.org/officeDocument/2006/relationships/hyperlink" Target="http://www.trueshare.com/"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sharpenSoften amount="41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2"/>
            <a:ext cx="9144000" cy="6858000"/>
          </a:xfrm>
          <a:prstGeom prst="rect">
            <a:avLst/>
          </a:prstGeom>
        </p:spPr>
      </p:pic>
      <p:sp>
        <p:nvSpPr>
          <p:cNvPr id="3" name="Title 1"/>
          <p:cNvSpPr txBox="1">
            <a:spLocks/>
          </p:cNvSpPr>
          <p:nvPr/>
        </p:nvSpPr>
        <p:spPr bwMode="auto">
          <a:xfrm>
            <a:off x="2236166" y="127484"/>
            <a:ext cx="6224588" cy="420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charset="0"/>
                <a:cs typeface="Arial" charset="0"/>
              </a:defRPr>
            </a:lvl2pPr>
            <a:lvl3pPr algn="l" rtl="0" eaLnBrk="0" fontAlgn="base" hangingPunct="0">
              <a:spcBef>
                <a:spcPct val="0"/>
              </a:spcBef>
              <a:spcAft>
                <a:spcPct val="0"/>
              </a:spcAft>
              <a:defRPr sz="2800">
                <a:solidFill>
                  <a:schemeClr val="accent1"/>
                </a:solidFill>
                <a:latin typeface="Arial" charset="0"/>
                <a:cs typeface="Arial" charset="0"/>
              </a:defRPr>
            </a:lvl3pPr>
            <a:lvl4pPr algn="l" rtl="0" eaLnBrk="0" fontAlgn="base" hangingPunct="0">
              <a:spcBef>
                <a:spcPct val="0"/>
              </a:spcBef>
              <a:spcAft>
                <a:spcPct val="0"/>
              </a:spcAft>
              <a:defRPr sz="2800">
                <a:solidFill>
                  <a:schemeClr val="accent1"/>
                </a:solidFill>
                <a:latin typeface="Arial" charset="0"/>
                <a:cs typeface="Arial" charset="0"/>
              </a:defRPr>
            </a:lvl4pPr>
            <a:lvl5pPr algn="l" rtl="0" eaLnBrk="0" fontAlgn="base" hangingPunct="0">
              <a:spcBef>
                <a:spcPct val="0"/>
              </a:spcBef>
              <a:spcAft>
                <a:spcPct val="0"/>
              </a:spcAft>
              <a:defRPr sz="2800">
                <a:solidFill>
                  <a:schemeClr val="accent1"/>
                </a:solidFill>
                <a:latin typeface="Arial" charset="0"/>
                <a:cs typeface="Arial" charset="0"/>
              </a:defRPr>
            </a:lvl5pPr>
            <a:lvl6pPr marL="457200" algn="l" rtl="0" fontAlgn="base">
              <a:spcBef>
                <a:spcPct val="0"/>
              </a:spcBef>
              <a:spcAft>
                <a:spcPct val="0"/>
              </a:spcAft>
              <a:defRPr sz="2800">
                <a:solidFill>
                  <a:schemeClr val="accent1"/>
                </a:solidFill>
                <a:latin typeface="Arial" charset="0"/>
                <a:cs typeface="Arial" charset="0"/>
              </a:defRPr>
            </a:lvl6pPr>
            <a:lvl7pPr marL="914400" algn="l" rtl="0" fontAlgn="base">
              <a:spcBef>
                <a:spcPct val="0"/>
              </a:spcBef>
              <a:spcAft>
                <a:spcPct val="0"/>
              </a:spcAft>
              <a:defRPr sz="2800">
                <a:solidFill>
                  <a:schemeClr val="accent1"/>
                </a:solidFill>
                <a:latin typeface="Arial" charset="0"/>
                <a:cs typeface="Arial" charset="0"/>
              </a:defRPr>
            </a:lvl7pPr>
            <a:lvl8pPr marL="1371600" algn="l" rtl="0" fontAlgn="base">
              <a:spcBef>
                <a:spcPct val="0"/>
              </a:spcBef>
              <a:spcAft>
                <a:spcPct val="0"/>
              </a:spcAft>
              <a:defRPr sz="2800">
                <a:solidFill>
                  <a:schemeClr val="accent1"/>
                </a:solidFill>
                <a:latin typeface="Arial" charset="0"/>
                <a:cs typeface="Arial" charset="0"/>
              </a:defRPr>
            </a:lvl8pPr>
            <a:lvl9pPr marL="1828800" algn="l" rtl="0" fontAlgn="base">
              <a:spcBef>
                <a:spcPct val="0"/>
              </a:spcBef>
              <a:spcAft>
                <a:spcPct val="0"/>
              </a:spcAft>
              <a:defRPr sz="2800">
                <a:solidFill>
                  <a:schemeClr val="accent1"/>
                </a:solidFill>
                <a:latin typeface="Arial" charset="0"/>
                <a:cs typeface="Arial" charset="0"/>
              </a:defRPr>
            </a:lvl9pPr>
          </a:lstStyle>
          <a:p>
            <a:pPr algn="r" eaLnBrk="1" hangingPunct="1"/>
            <a:r>
              <a:rPr lang="en-GB" sz="2400" dirty="0" smtClean="0">
                <a:solidFill>
                  <a:srgbClr val="0070C0"/>
                </a:solidFill>
              </a:rPr>
              <a:t>Cleco Transmission Planning Summit 2012</a:t>
            </a:r>
          </a:p>
        </p:txBody>
      </p:sp>
      <p:sp>
        <p:nvSpPr>
          <p:cNvPr id="4" name="Subtitle 2"/>
          <p:cNvSpPr txBox="1">
            <a:spLocks/>
          </p:cNvSpPr>
          <p:nvPr/>
        </p:nvSpPr>
        <p:spPr bwMode="auto">
          <a:xfrm>
            <a:off x="2144713" y="576263"/>
            <a:ext cx="5257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Font typeface="Arial" charset="0"/>
              <a:buChar char="•"/>
              <a:defRPr sz="2000">
                <a:solidFill>
                  <a:schemeClr val="accent1"/>
                </a:solidFill>
                <a:latin typeface="+mn-lt"/>
                <a:ea typeface="+mn-ea"/>
                <a:cs typeface="+mn-cs"/>
              </a:defRPr>
            </a:lvl1pPr>
            <a:lvl2pPr marL="742950" indent="-285750" algn="l" rtl="0" eaLnBrk="0" fontAlgn="base" hangingPunct="0">
              <a:spcBef>
                <a:spcPts val="600"/>
              </a:spcBef>
              <a:spcAft>
                <a:spcPts val="600"/>
              </a:spcAft>
              <a:buFont typeface="Arial" charset="0"/>
              <a:buChar char="–"/>
              <a:defRPr>
                <a:solidFill>
                  <a:schemeClr val="accent1"/>
                </a:solidFill>
                <a:latin typeface="+mn-lt"/>
                <a:cs typeface="+mn-cs"/>
              </a:defRPr>
            </a:lvl2pPr>
            <a:lvl3pPr marL="1143000" indent="-228600" algn="l" rtl="0" eaLnBrk="0" fontAlgn="base" hangingPunct="0">
              <a:spcBef>
                <a:spcPts val="600"/>
              </a:spcBef>
              <a:spcAft>
                <a:spcPts val="600"/>
              </a:spcAft>
              <a:buFont typeface="Arial" charset="0"/>
              <a:buChar char="•"/>
              <a:defRPr sz="1600">
                <a:solidFill>
                  <a:schemeClr val="accent1"/>
                </a:solidFill>
                <a:latin typeface="+mn-lt"/>
                <a:cs typeface="+mn-cs"/>
              </a:defRPr>
            </a:lvl3pPr>
            <a:lvl4pPr marL="1600200" indent="-228600" algn="l" rtl="0" eaLnBrk="0" fontAlgn="base" hangingPunct="0">
              <a:spcBef>
                <a:spcPts val="600"/>
              </a:spcBef>
              <a:spcAft>
                <a:spcPts val="600"/>
              </a:spcAft>
              <a:buFont typeface="Arial" charset="0"/>
              <a:buChar char="–"/>
              <a:defRPr sz="1400">
                <a:solidFill>
                  <a:schemeClr val="accent1"/>
                </a:solidFill>
                <a:latin typeface="+mn-lt"/>
                <a:cs typeface="+mn-cs"/>
              </a:defRPr>
            </a:lvl4pPr>
            <a:lvl5pPr marL="2057400" indent="-228600" algn="l" rtl="0" eaLnBrk="0" fontAlgn="base" hangingPunct="0">
              <a:spcBef>
                <a:spcPts val="600"/>
              </a:spcBef>
              <a:spcAft>
                <a:spcPts val="600"/>
              </a:spcAft>
              <a:buFont typeface="Arial" charset="0"/>
              <a:buChar char="»"/>
              <a:defRPr sz="1400">
                <a:solidFill>
                  <a:schemeClr val="accent1"/>
                </a:solidFill>
                <a:latin typeface="+mn-lt"/>
                <a:cs typeface="+mn-cs"/>
              </a:defRPr>
            </a:lvl5pPr>
            <a:lvl6pPr marL="2514600" indent="-228600" algn="l" rtl="0" fontAlgn="base">
              <a:spcBef>
                <a:spcPts val="600"/>
              </a:spcBef>
              <a:spcAft>
                <a:spcPts val="600"/>
              </a:spcAft>
              <a:buFont typeface="Arial" charset="0"/>
              <a:buChar char="»"/>
              <a:defRPr sz="1400">
                <a:solidFill>
                  <a:schemeClr val="accent1"/>
                </a:solidFill>
                <a:latin typeface="+mn-lt"/>
                <a:cs typeface="+mn-cs"/>
              </a:defRPr>
            </a:lvl6pPr>
            <a:lvl7pPr marL="2971800" indent="-228600" algn="l" rtl="0" fontAlgn="base">
              <a:spcBef>
                <a:spcPts val="600"/>
              </a:spcBef>
              <a:spcAft>
                <a:spcPts val="600"/>
              </a:spcAft>
              <a:buFont typeface="Arial" charset="0"/>
              <a:buChar char="»"/>
              <a:defRPr sz="1400">
                <a:solidFill>
                  <a:schemeClr val="accent1"/>
                </a:solidFill>
                <a:latin typeface="+mn-lt"/>
                <a:cs typeface="+mn-cs"/>
              </a:defRPr>
            </a:lvl7pPr>
            <a:lvl8pPr marL="3429000" indent="-228600" algn="l" rtl="0" fontAlgn="base">
              <a:spcBef>
                <a:spcPts val="600"/>
              </a:spcBef>
              <a:spcAft>
                <a:spcPts val="600"/>
              </a:spcAft>
              <a:buFont typeface="Arial" charset="0"/>
              <a:buChar char="»"/>
              <a:defRPr sz="1400">
                <a:solidFill>
                  <a:schemeClr val="accent1"/>
                </a:solidFill>
                <a:latin typeface="+mn-lt"/>
                <a:cs typeface="+mn-cs"/>
              </a:defRPr>
            </a:lvl8pPr>
            <a:lvl9pPr marL="3886200" indent="-228600" algn="l" rtl="0" fontAlgn="base">
              <a:spcBef>
                <a:spcPts val="600"/>
              </a:spcBef>
              <a:spcAft>
                <a:spcPts val="600"/>
              </a:spcAft>
              <a:buFont typeface="Arial" charset="0"/>
              <a:buChar char="»"/>
              <a:defRPr sz="1400">
                <a:solidFill>
                  <a:schemeClr val="accent1"/>
                </a:solidFill>
                <a:latin typeface="+mn-lt"/>
                <a:cs typeface="+mn-cs"/>
              </a:defRPr>
            </a:lvl9pPr>
          </a:lstStyle>
          <a:p>
            <a:pPr marL="0" indent="0" algn="r" eaLnBrk="1" hangingPunct="1">
              <a:lnSpc>
                <a:spcPct val="90000"/>
              </a:lnSpc>
              <a:buFont typeface="Arial" charset="0"/>
              <a:buNone/>
            </a:pPr>
            <a:r>
              <a:rPr lang="en-GB" dirty="0" smtClean="0">
                <a:solidFill>
                  <a:srgbClr val="0070C0"/>
                </a:solidFill>
              </a:rPr>
              <a:t>Coughlin Transmission Operations </a:t>
            </a:r>
            <a:r>
              <a:rPr lang="en-GB" dirty="0" err="1" smtClean="0">
                <a:solidFill>
                  <a:srgbClr val="0070C0"/>
                </a:solidFill>
              </a:rPr>
              <a:t>Center</a:t>
            </a:r>
            <a:endParaRPr lang="en-GB" dirty="0" smtClean="0">
              <a:solidFill>
                <a:srgbClr val="0070C0"/>
              </a:solidFill>
            </a:endParaRPr>
          </a:p>
        </p:txBody>
      </p:sp>
      <p:sp>
        <p:nvSpPr>
          <p:cNvPr id="5" name="Subtitle 2"/>
          <p:cNvSpPr>
            <a:spLocks/>
          </p:cNvSpPr>
          <p:nvPr/>
        </p:nvSpPr>
        <p:spPr bwMode="auto">
          <a:xfrm>
            <a:off x="68263" y="2187575"/>
            <a:ext cx="1450975" cy="333375"/>
          </a:xfrm>
          <a:prstGeom prst="rect">
            <a:avLst/>
          </a:prstGeom>
          <a:noFill/>
          <a:ln w="9525">
            <a:noFill/>
            <a:miter lim="800000"/>
            <a:headEnd/>
            <a:tailEnd/>
          </a:ln>
        </p:spPr>
        <p:txBody>
          <a:bodyPr lIns="0" rIns="0"/>
          <a:lstStyle/>
          <a:p>
            <a:pPr algn="r">
              <a:lnSpc>
                <a:spcPct val="90000"/>
              </a:lnSpc>
              <a:spcBef>
                <a:spcPts val="600"/>
              </a:spcBef>
              <a:spcAft>
                <a:spcPts val="600"/>
              </a:spcAft>
            </a:pPr>
            <a:r>
              <a:rPr lang="en-GB" dirty="0">
                <a:latin typeface="Arial" charset="0"/>
              </a:rPr>
              <a:t>April </a:t>
            </a:r>
            <a:r>
              <a:rPr lang="en-GB" dirty="0" smtClean="0">
                <a:latin typeface="Arial" charset="0"/>
              </a:rPr>
              <a:t>26, </a:t>
            </a:r>
            <a:r>
              <a:rPr lang="en-GB" dirty="0">
                <a:latin typeface="Arial" charset="0"/>
              </a:rPr>
              <a:t>2012</a:t>
            </a:r>
          </a:p>
        </p:txBody>
      </p:sp>
      <p:sp>
        <p:nvSpPr>
          <p:cNvPr id="6" name="Subtitle 2"/>
          <p:cNvSpPr>
            <a:spLocks/>
          </p:cNvSpPr>
          <p:nvPr/>
        </p:nvSpPr>
        <p:spPr bwMode="auto">
          <a:xfrm>
            <a:off x="0" y="2486025"/>
            <a:ext cx="1760538" cy="333375"/>
          </a:xfrm>
          <a:prstGeom prst="rect">
            <a:avLst/>
          </a:prstGeom>
          <a:noFill/>
          <a:ln w="9525">
            <a:noFill/>
            <a:miter lim="800000"/>
            <a:headEnd/>
            <a:tailEnd/>
          </a:ln>
        </p:spPr>
        <p:txBody>
          <a:bodyPr lIns="0" rIns="0"/>
          <a:lstStyle/>
          <a:p>
            <a:pPr algn="r">
              <a:lnSpc>
                <a:spcPct val="90000"/>
              </a:lnSpc>
              <a:spcBef>
                <a:spcPts val="600"/>
              </a:spcBef>
              <a:spcAft>
                <a:spcPts val="600"/>
              </a:spcAft>
            </a:pPr>
            <a:r>
              <a:rPr lang="en-GB" dirty="0">
                <a:latin typeface="Arial" charset="0"/>
              </a:rPr>
              <a:t>10:00 – 11:00am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18" y="-2"/>
            <a:ext cx="2175598" cy="957263"/>
          </a:xfrm>
          <a:prstGeom prst="rect">
            <a:avLst/>
          </a:prstGeom>
        </p:spPr>
      </p:pic>
    </p:spTree>
    <p:extLst>
      <p:ext uri="{BB962C8B-B14F-4D97-AF65-F5344CB8AC3E}">
        <p14:creationId xmlns:p14="http://schemas.microsoft.com/office/powerpoint/2010/main" val="4192479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5364" name="Title 1"/>
          <p:cNvSpPr>
            <a:spLocks noGrp="1"/>
          </p:cNvSpPr>
          <p:nvPr>
            <p:ph type="title" idx="4294967295"/>
          </p:nvPr>
        </p:nvSpPr>
        <p:spPr>
          <a:xfrm>
            <a:off x="0" y="685800"/>
            <a:ext cx="8229600" cy="609600"/>
          </a:xfrm>
        </p:spPr>
        <p:txBody>
          <a:bodyPr anchor="t"/>
          <a:lstStyle/>
          <a:p>
            <a:pPr eaLnBrk="1" hangingPunct="1"/>
            <a:r>
              <a:rPr lang="en-US" dirty="0" smtClean="0"/>
              <a:t>ALP Project Update – Summer 2012</a:t>
            </a:r>
          </a:p>
        </p:txBody>
      </p:sp>
      <p:pic>
        <p:nvPicPr>
          <p:cNvPr id="15365" name="Picture 5" descr="_ALP Summer 2012"/>
          <p:cNvPicPr>
            <a:picLocks noChangeAspect="1" noChangeArrowheads="1"/>
          </p:cNvPicPr>
          <p:nvPr/>
        </p:nvPicPr>
        <p:blipFill>
          <a:blip r:embed="rId3" cstate="print"/>
          <a:srcRect/>
          <a:stretch>
            <a:fillRect/>
          </a:stretch>
        </p:blipFill>
        <p:spPr bwMode="auto">
          <a:xfrm>
            <a:off x="685800" y="1295400"/>
            <a:ext cx="7605713" cy="5432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381000" y="685800"/>
            <a:ext cx="8229600" cy="914400"/>
          </a:xfrm>
        </p:spPr>
        <p:txBody>
          <a:bodyPr/>
          <a:lstStyle/>
          <a:p>
            <a:pPr algn="ctr" eaLnBrk="1" hangingPunct="1"/>
            <a:r>
              <a:rPr lang="en-US" sz="2500" dirty="0" smtClean="0"/>
              <a:t>Acadia Affected System Upgrades</a:t>
            </a:r>
            <a:br>
              <a:rPr lang="en-US" sz="2500" dirty="0" smtClean="0"/>
            </a:br>
            <a:endParaRPr lang="en-US" sz="2500" dirty="0" smtClean="0"/>
          </a:p>
        </p:txBody>
      </p:sp>
      <p:sp>
        <p:nvSpPr>
          <p:cNvPr id="12291" name="Rectangle 3"/>
          <p:cNvSpPr>
            <a:spLocks noGrp="1"/>
          </p:cNvSpPr>
          <p:nvPr>
            <p:ph type="body" idx="4294967295"/>
          </p:nvPr>
        </p:nvSpPr>
        <p:spPr/>
        <p:txBody>
          <a:bodyPr/>
          <a:lstStyle/>
          <a:p>
            <a:pPr eaLnBrk="1" hangingPunct="1"/>
            <a:r>
              <a:rPr lang="en-US" sz="1800" dirty="0" smtClean="0"/>
              <a:t>Cleco Upgrades</a:t>
            </a:r>
          </a:p>
          <a:p>
            <a:pPr lvl="1" eaLnBrk="1" hangingPunct="1"/>
            <a:r>
              <a:rPr lang="en-US" sz="1400" dirty="0" smtClean="0"/>
              <a:t>New 230/138 kV Autotransformer at Rork (August 2012)</a:t>
            </a:r>
          </a:p>
          <a:p>
            <a:pPr lvl="1" eaLnBrk="1" hangingPunct="1"/>
            <a:r>
              <a:rPr lang="en-US" sz="1400" dirty="0" smtClean="0"/>
              <a:t>Reconductor  Acadia to Richard </a:t>
            </a:r>
            <a:r>
              <a:rPr lang="en-US" sz="1400" dirty="0" err="1" smtClean="0"/>
              <a:t>Ckt</a:t>
            </a:r>
            <a:r>
              <a:rPr lang="en-US" sz="1400" dirty="0" smtClean="0"/>
              <a:t>  2 (April 2012)</a:t>
            </a:r>
          </a:p>
          <a:p>
            <a:pPr lvl="1" eaLnBrk="1" hangingPunct="1"/>
            <a:r>
              <a:rPr lang="en-US" sz="1400" dirty="0" smtClean="0"/>
              <a:t>Redirect Line 1 to connect to the Rork 230/138 kV autotransformer (August 2012)</a:t>
            </a:r>
          </a:p>
          <a:p>
            <a:pPr eaLnBrk="1" hangingPunct="1"/>
            <a:endParaRPr lang="en-US" sz="1800" dirty="0" smtClean="0"/>
          </a:p>
          <a:p>
            <a:pPr eaLnBrk="1" hangingPunct="1"/>
            <a:r>
              <a:rPr lang="en-US" sz="1800" dirty="0" smtClean="0"/>
              <a:t>Entergy Upgrades</a:t>
            </a:r>
          </a:p>
          <a:p>
            <a:pPr lvl="1" eaLnBrk="1" hangingPunct="1"/>
            <a:r>
              <a:rPr lang="en-US" sz="1400" dirty="0" smtClean="0"/>
              <a:t>Reconductor Acadia to Richard Ckt 3 and 4 (April 2012)</a:t>
            </a:r>
          </a:p>
          <a:p>
            <a:pPr lvl="1" eaLnBrk="1" hangingPunct="1"/>
            <a:r>
              <a:rPr lang="en-US" sz="1400" dirty="0" smtClean="0"/>
              <a:t>Reconductor Hopkins to Moril 138 kV line (April 2012)</a:t>
            </a:r>
          </a:p>
          <a:p>
            <a:pPr lvl="1" eaLnBrk="1" hangingPunct="1"/>
            <a:r>
              <a:rPr lang="en-US" sz="1400" dirty="0" smtClean="0"/>
              <a:t>Tap the existing Scanlin to Scott 138 kV line  and add a new substation Bosco with a 5 ohm Reactor at Bosco</a:t>
            </a:r>
          </a:p>
          <a:p>
            <a:pPr lvl="1" eaLnBrk="1" hangingPunct="1"/>
            <a:r>
              <a:rPr lang="en-US" sz="1400" dirty="0" smtClean="0"/>
              <a:t>Build a new 138 kV line from Bosco to Bloomfield (Tapped between East Opelousas and Vatican)</a:t>
            </a:r>
          </a:p>
          <a:p>
            <a:pPr lvl="1" eaLnBrk="1" hangingPunct="1"/>
            <a:r>
              <a:rPr lang="en-US" sz="1400" dirty="0" smtClean="0"/>
              <a:t>Change Normally Open breakers at Richard and Scott</a:t>
            </a:r>
          </a:p>
          <a:p>
            <a:pPr eaLnBrk="1" hangingPunct="1"/>
            <a:endParaRPr lang="en-US" sz="1800" dirty="0" smtClean="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7438"/>
            <a:ext cx="9144000" cy="461665"/>
          </a:xfrm>
          <a:prstGeom prst="rect">
            <a:avLst/>
          </a:prstGeom>
        </p:spPr>
        <p:txBody>
          <a:bodyPr wrap="square">
            <a:spAutoFit/>
          </a:bodyPr>
          <a:lstStyle/>
          <a:p>
            <a:pPr algn="ctr"/>
            <a:r>
              <a:rPr lang="en-US" sz="2400" dirty="0" smtClean="0"/>
              <a:t>Acadia Affected System Upgrades</a:t>
            </a:r>
            <a:endParaRPr lang="en-US" sz="2400" dirty="0"/>
          </a:p>
        </p:txBody>
      </p:sp>
      <p:pic>
        <p:nvPicPr>
          <p:cNvPr id="3" name="Content Placeholder 3" descr="PostPhase7_Oneline.bmp"/>
          <p:cNvPicPr>
            <a:picLocks noChangeAspect="1"/>
          </p:cNvPicPr>
          <p:nvPr/>
        </p:nvPicPr>
        <p:blipFill>
          <a:blip r:embed="rId3" cstate="print"/>
          <a:srcRect/>
          <a:stretch>
            <a:fillRect/>
          </a:stretch>
        </p:blipFill>
        <p:spPr>
          <a:xfrm>
            <a:off x="0" y="1106424"/>
            <a:ext cx="9144000" cy="5751576"/>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510" y="677779"/>
            <a:ext cx="8343900" cy="584775"/>
          </a:xfrm>
          <a:prstGeom prst="rect">
            <a:avLst/>
          </a:prstGeom>
        </p:spPr>
        <p:txBody>
          <a:bodyPr wrap="square">
            <a:spAutoFit/>
          </a:bodyPr>
          <a:lstStyle/>
          <a:p>
            <a:pPr algn="ctr"/>
            <a:r>
              <a:rPr lang="en-US" sz="3200" dirty="0" smtClean="0"/>
              <a:t>Acadia Affected System Upgrades</a:t>
            </a:r>
            <a:endParaRPr lang="en-US" sz="3200" dirty="0"/>
          </a:p>
        </p:txBody>
      </p:sp>
      <p:pic>
        <p:nvPicPr>
          <p:cNvPr id="106499" name="Picture 3"/>
          <p:cNvPicPr>
            <a:picLocks noChangeAspect="1" noChangeArrowheads="1"/>
          </p:cNvPicPr>
          <p:nvPr/>
        </p:nvPicPr>
        <p:blipFill>
          <a:blip r:embed="rId3" cstate="print"/>
          <a:srcRect/>
          <a:stretch>
            <a:fillRect/>
          </a:stretch>
        </p:blipFill>
        <p:spPr bwMode="auto">
          <a:xfrm>
            <a:off x="140450" y="1451112"/>
            <a:ext cx="8854892" cy="5048132"/>
          </a:xfrm>
          <a:prstGeom prst="rect">
            <a:avLst/>
          </a:prstGeom>
          <a:noFill/>
          <a:ln w="9525" cap="flat" cmpd="sng" algn="ctr">
            <a:noFill/>
            <a:prstDash val="solid"/>
            <a:miter lim="800000"/>
            <a:headEnd/>
            <a:tailEnd/>
          </a:ln>
        </p:spPr>
      </p:pic>
      <p:pic>
        <p:nvPicPr>
          <p:cNvPr id="106501" name="Picture 5"/>
          <p:cNvPicPr>
            <a:picLocks noChangeAspect="1" noChangeArrowheads="1"/>
          </p:cNvPicPr>
          <p:nvPr/>
        </p:nvPicPr>
        <p:blipFill>
          <a:blip r:embed="rId4" cstate="print"/>
          <a:srcRect/>
          <a:stretch>
            <a:fillRect/>
          </a:stretch>
        </p:blipFill>
        <p:spPr bwMode="auto">
          <a:xfrm>
            <a:off x="133873" y="4802068"/>
            <a:ext cx="1704975" cy="1685925"/>
          </a:xfrm>
          <a:prstGeom prst="rect">
            <a:avLst/>
          </a:prstGeom>
          <a:noFill/>
          <a:ln w="9525" cap="flat" cmpd="sng" algn="ctr">
            <a:noFill/>
            <a:prstDash val="solid"/>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7779"/>
            <a:ext cx="9144000" cy="584775"/>
          </a:xfrm>
          <a:prstGeom prst="rect">
            <a:avLst/>
          </a:prstGeom>
        </p:spPr>
        <p:txBody>
          <a:bodyPr wrap="square">
            <a:spAutoFit/>
          </a:bodyPr>
          <a:lstStyle/>
          <a:p>
            <a:pPr algn="ctr"/>
            <a:r>
              <a:rPr lang="en-US" sz="3200" dirty="0" smtClean="0"/>
              <a:t>Acadia Affected System Upgrades</a:t>
            </a:r>
            <a:endParaRPr lang="en-US" sz="3200" dirty="0"/>
          </a:p>
        </p:txBody>
      </p:sp>
      <p:pic>
        <p:nvPicPr>
          <p:cNvPr id="107523" name="Picture 3"/>
          <p:cNvPicPr>
            <a:picLocks noChangeAspect="1" noChangeArrowheads="1"/>
          </p:cNvPicPr>
          <p:nvPr/>
        </p:nvPicPr>
        <p:blipFill>
          <a:blip r:embed="rId3" cstate="print"/>
          <a:srcRect/>
          <a:stretch>
            <a:fillRect/>
          </a:stretch>
        </p:blipFill>
        <p:spPr bwMode="auto">
          <a:xfrm>
            <a:off x="527495" y="1689652"/>
            <a:ext cx="8086153" cy="4820190"/>
          </a:xfrm>
          <a:prstGeom prst="rect">
            <a:avLst/>
          </a:prstGeom>
          <a:noFill/>
          <a:ln w="9525" cap="flat" cmpd="sng" algn="ctr">
            <a:noFill/>
            <a:prstDash val="solid"/>
            <a:miter lim="800000"/>
            <a:headEnd/>
            <a:tailEnd/>
          </a:ln>
        </p:spPr>
      </p:pic>
      <p:pic>
        <p:nvPicPr>
          <p:cNvPr id="107524" name="Picture 4"/>
          <p:cNvPicPr>
            <a:picLocks noChangeAspect="1" noChangeArrowheads="1"/>
          </p:cNvPicPr>
          <p:nvPr/>
        </p:nvPicPr>
        <p:blipFill>
          <a:blip r:embed="rId4" cstate="print"/>
          <a:srcRect/>
          <a:stretch>
            <a:fillRect/>
          </a:stretch>
        </p:blipFill>
        <p:spPr bwMode="auto">
          <a:xfrm>
            <a:off x="519983" y="4896654"/>
            <a:ext cx="1790700" cy="1647825"/>
          </a:xfrm>
          <a:prstGeom prst="rect">
            <a:avLst/>
          </a:prstGeom>
          <a:noFill/>
          <a:ln w="9525" cap="flat" cmpd="sng" algn="ctr">
            <a:noFill/>
            <a:prstDash val="solid"/>
            <a:miter lim="800000"/>
            <a:headEnd/>
            <a:tailEnd/>
          </a:ln>
        </p:spPr>
      </p:pic>
      <p:sp>
        <p:nvSpPr>
          <p:cNvPr id="5" name="TextBox 4"/>
          <p:cNvSpPr txBox="1"/>
          <p:nvPr/>
        </p:nvSpPr>
        <p:spPr>
          <a:xfrm>
            <a:off x="1" y="1292087"/>
            <a:ext cx="9143999" cy="307777"/>
          </a:xfrm>
          <a:prstGeom prst="rect">
            <a:avLst/>
          </a:prstGeom>
          <a:noFill/>
        </p:spPr>
        <p:txBody>
          <a:bodyPr wrap="square" rtlCol="0">
            <a:spAutoFit/>
          </a:bodyPr>
          <a:lstStyle/>
          <a:p>
            <a:pPr lvl="1" algn="ctr" eaLnBrk="1" hangingPunct="1"/>
            <a:r>
              <a:rPr lang="en-US" sz="1400" dirty="0" smtClean="0"/>
              <a:t>-  Reconductor Hopkins to Moril 138 kV line</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6388" name="Title 1"/>
          <p:cNvSpPr>
            <a:spLocks noGrp="1"/>
          </p:cNvSpPr>
          <p:nvPr>
            <p:ph type="title" idx="4294967295"/>
          </p:nvPr>
        </p:nvSpPr>
        <p:spPr>
          <a:xfrm>
            <a:off x="76200" y="685800"/>
            <a:ext cx="8229600" cy="609600"/>
          </a:xfrm>
        </p:spPr>
        <p:txBody>
          <a:bodyPr anchor="t"/>
          <a:lstStyle/>
          <a:p>
            <a:pPr algn="ctr"/>
            <a:r>
              <a:rPr lang="en-US" dirty="0" smtClean="0"/>
              <a:t>Acadiana Load Pocket Update</a:t>
            </a:r>
            <a:endParaRPr lang="en-US" dirty="0"/>
          </a:p>
        </p:txBody>
      </p:sp>
      <p:sp>
        <p:nvSpPr>
          <p:cNvPr id="14" name="Title 1"/>
          <p:cNvSpPr txBox="1">
            <a:spLocks/>
          </p:cNvSpPr>
          <p:nvPr/>
        </p:nvSpPr>
        <p:spPr>
          <a:xfrm>
            <a:off x="2590800" y="1600200"/>
            <a:ext cx="3352800" cy="609600"/>
          </a:xfrm>
          <a:prstGeom prst="rect">
            <a:avLst/>
          </a:prstGeom>
          <a:noFill/>
          <a:ln>
            <a:noFill/>
          </a:ln>
        </p:spPr>
        <p:txBody>
          <a:bodyPr>
            <a:normAutofit/>
          </a:bodyPr>
          <a:lstStyle/>
          <a:p>
            <a:pPr algn="ctr" fontAlgn="auto">
              <a:spcAft>
                <a:spcPts val="0"/>
              </a:spcAft>
              <a:buFontTx/>
              <a:buNone/>
              <a:defRPr/>
            </a:pPr>
            <a:r>
              <a:rPr lang="en-US" sz="2800" dirty="0">
                <a:latin typeface="+mj-lt"/>
                <a:ea typeface="+mj-ea"/>
                <a:cs typeface="+mj-cs"/>
              </a:rPr>
              <a:t>Questions ?</a:t>
            </a:r>
          </a:p>
        </p:txBody>
      </p:sp>
      <p:pic>
        <p:nvPicPr>
          <p:cNvPr id="7" name="Picture 5" descr="C:\Program Files\Microsoft Office\MEDIA\OFFICE11\Lines\j0115876.gif"/>
          <p:cNvPicPr>
            <a:picLocks noChangeAspect="1" noChangeArrowheads="1"/>
          </p:cNvPicPr>
          <p:nvPr/>
        </p:nvPicPr>
        <p:blipFill>
          <a:blip r:embed="rId3" cstate="print"/>
          <a:srcRect/>
          <a:stretch>
            <a:fillRect/>
          </a:stretch>
        </p:blipFill>
        <p:spPr bwMode="auto">
          <a:xfrm>
            <a:off x="1871869" y="1143000"/>
            <a:ext cx="4572000" cy="7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38150" y="714375"/>
            <a:ext cx="8229600" cy="914400"/>
          </a:xfrm>
        </p:spPr>
        <p:txBody>
          <a:bodyPr anchor="t"/>
          <a:lstStyle/>
          <a:p>
            <a:pPr eaLnBrk="1" hangingPunct="1"/>
            <a:r>
              <a:rPr lang="en-US" dirty="0" smtClean="0"/>
              <a:t>Agenda</a:t>
            </a:r>
          </a:p>
        </p:txBody>
      </p:sp>
      <p:sp>
        <p:nvSpPr>
          <p:cNvPr id="17411" name="Content Placeholder 4"/>
          <p:cNvSpPr>
            <a:spLocks noGrp="1"/>
          </p:cNvSpPr>
          <p:nvPr>
            <p:ph idx="4294967295"/>
          </p:nvPr>
        </p:nvSpPr>
        <p:spPr>
          <a:xfrm>
            <a:off x="485775" y="1400175"/>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a:t>
            </a:r>
          </a:p>
          <a:p>
            <a:pPr eaLnBrk="1" hangingPunct="1">
              <a:lnSpc>
                <a:spcPct val="150000"/>
              </a:lnSpc>
              <a:spcBef>
                <a:spcPct val="0"/>
              </a:spcBef>
              <a:buSzPct val="130000"/>
            </a:pPr>
            <a:r>
              <a:rPr lang="en-US" sz="2000" dirty="0" smtClean="0"/>
              <a:t>Acadiana Load Pocket Update</a:t>
            </a:r>
          </a:p>
          <a:p>
            <a:pPr eaLnBrk="1" hangingPunct="1">
              <a:lnSpc>
                <a:spcPct val="150000"/>
              </a:lnSpc>
              <a:spcBef>
                <a:spcPct val="0"/>
              </a:spcBef>
              <a:buSzPct val="130000"/>
            </a:pPr>
            <a:r>
              <a:rPr lang="en-US" sz="2000" dirty="0" smtClean="0">
                <a:solidFill>
                  <a:srgbClr val="0033CC"/>
                </a:solidFill>
              </a:rPr>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a:t>2012 Summer </a:t>
            </a:r>
            <a:r>
              <a:rPr lang="en-US" sz="2000" dirty="0" smtClean="0"/>
              <a:t>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17412" name="Picture 4" descr="MC900431561[1]"/>
          <p:cNvPicPr>
            <a:picLocks noChangeAspect="1" noChangeArrowheads="1"/>
          </p:cNvPicPr>
          <p:nvPr/>
        </p:nvPicPr>
        <p:blipFill>
          <a:blip r:embed="rId4" cstate="print"/>
          <a:srcRect/>
          <a:stretch>
            <a:fillRect/>
          </a:stretch>
        </p:blipFill>
        <p:spPr bwMode="auto">
          <a:xfrm>
            <a:off x="5229225" y="2990850"/>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940903"/>
          </a:xfrm>
          <a:prstGeom prst="rect">
            <a:avLst/>
          </a:prstGeom>
        </p:spPr>
      </p:pic>
      <p:sp>
        <p:nvSpPr>
          <p:cNvPr id="4" name="Title 3"/>
          <p:cNvSpPr>
            <a:spLocks noGrp="1"/>
          </p:cNvSpPr>
          <p:nvPr>
            <p:ph type="title"/>
          </p:nvPr>
        </p:nvSpPr>
        <p:spPr>
          <a:xfrm>
            <a:off x="325821" y="315310"/>
            <a:ext cx="8229600" cy="846083"/>
          </a:xfrm>
        </p:spPr>
        <p:txBody>
          <a:bodyPr>
            <a:noAutofit/>
          </a:bodyPr>
          <a:lstStyle/>
          <a:p>
            <a:pPr algn="ctr" eaLnBrk="1" hangingPunct="1">
              <a:defRPr/>
            </a:pPr>
            <a:r>
              <a:rPr lang="en-US" dirty="0" smtClean="0"/>
              <a:t>Cleco 2012 Transmission Construction Plan</a:t>
            </a:r>
          </a:p>
        </p:txBody>
      </p:sp>
      <p:sp>
        <p:nvSpPr>
          <p:cNvPr id="5" name="Title 3"/>
          <p:cNvSpPr txBox="1">
            <a:spLocks/>
          </p:cNvSpPr>
          <p:nvPr/>
        </p:nvSpPr>
        <p:spPr>
          <a:xfrm>
            <a:off x="609600" y="1981200"/>
            <a:ext cx="8229600" cy="914400"/>
          </a:xfrm>
          <a:prstGeom prst="rect">
            <a:avLst/>
          </a:prstGeom>
        </p:spPr>
        <p:txBody>
          <a:bodyPr>
            <a:normAutofit/>
          </a:bodyPr>
          <a:lstStyle/>
          <a:p>
            <a:pPr algn="ctr" fontAlgn="auto">
              <a:spcAft>
                <a:spcPts val="0"/>
              </a:spcAft>
              <a:buFontTx/>
              <a:buNone/>
              <a:defRPr/>
            </a:pPr>
            <a:endParaRPr lang="en-US" sz="3200" b="1" dirty="0">
              <a:solidFill>
                <a:schemeClr val="accent5">
                  <a:lumMod val="75000"/>
                </a:schemeClr>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6738" name="Picture 2"/>
          <p:cNvPicPr>
            <a:picLocks noChangeAspect="1" noChangeArrowheads="1"/>
          </p:cNvPicPr>
          <p:nvPr/>
        </p:nvPicPr>
        <p:blipFill>
          <a:blip r:embed="rId3" cstate="print"/>
          <a:srcRect/>
          <a:stretch>
            <a:fillRect/>
          </a:stretch>
        </p:blipFill>
        <p:spPr bwMode="auto">
          <a:xfrm>
            <a:off x="923545" y="1161441"/>
            <a:ext cx="7159752" cy="5443788"/>
          </a:xfrm>
          <a:prstGeom prst="rect">
            <a:avLst/>
          </a:prstGeom>
          <a:noFill/>
          <a:ln w="9525" cap="flat" cmpd="sng" algn="ctr">
            <a:noFill/>
            <a:prstDash val="solid"/>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402" y="655607"/>
            <a:ext cx="8229600" cy="609600"/>
          </a:xfrm>
        </p:spPr>
        <p:txBody>
          <a:bodyPr/>
          <a:lstStyle/>
          <a:p>
            <a:pPr algn="ctr" eaLnBrk="1" hangingPunct="1">
              <a:defRPr/>
            </a:pPr>
            <a:r>
              <a:rPr lang="en-US" dirty="0" smtClean="0"/>
              <a:t>Cleco 2012 Transmission  Construction Plan</a:t>
            </a:r>
          </a:p>
        </p:txBody>
      </p:sp>
      <p:sp>
        <p:nvSpPr>
          <p:cNvPr id="5" name="Title 3"/>
          <p:cNvSpPr txBox="1">
            <a:spLocks/>
          </p:cNvSpPr>
          <p:nvPr/>
        </p:nvSpPr>
        <p:spPr>
          <a:xfrm>
            <a:off x="2963517" y="1061299"/>
            <a:ext cx="3276600" cy="457200"/>
          </a:xfrm>
          <a:prstGeom prst="rect">
            <a:avLst/>
          </a:prstGeom>
        </p:spPr>
        <p:txBody>
          <a:bodyPr>
            <a:normAutofit/>
          </a:bodyPr>
          <a:lstStyle/>
          <a:p>
            <a:pPr algn="ctr" fontAlgn="auto">
              <a:spcAft>
                <a:spcPts val="0"/>
              </a:spcAft>
              <a:buFontTx/>
              <a:buNone/>
              <a:defRPr/>
            </a:pPr>
            <a:r>
              <a:rPr lang="en-US" sz="2400" dirty="0" smtClean="0">
                <a:latin typeface="+mj-lt"/>
                <a:ea typeface="+mj-ea"/>
                <a:cs typeface="+mj-cs"/>
              </a:rPr>
              <a:t>Approved Projects</a:t>
            </a:r>
            <a:endParaRPr lang="en-US" sz="2400" dirty="0">
              <a:latin typeface="+mj-lt"/>
              <a:ea typeface="+mj-ea"/>
              <a:cs typeface="+mj-cs"/>
            </a:endParaRPr>
          </a:p>
        </p:txBody>
      </p:sp>
      <p:grpSp>
        <p:nvGrpSpPr>
          <p:cNvPr id="20485" name="Group 10"/>
          <p:cNvGrpSpPr>
            <a:grpSpLocks/>
          </p:cNvGrpSpPr>
          <p:nvPr/>
        </p:nvGrpSpPr>
        <p:grpSpPr bwMode="auto">
          <a:xfrm>
            <a:off x="365528" y="1613390"/>
            <a:ext cx="8036599" cy="5137194"/>
            <a:chOff x="152399" y="3794684"/>
            <a:chExt cx="8610600" cy="4072792"/>
          </a:xfrm>
        </p:grpSpPr>
        <p:sp>
          <p:nvSpPr>
            <p:cNvPr id="20487" name="TextBox 8"/>
            <p:cNvSpPr txBox="1">
              <a:spLocks noChangeArrowheads="1"/>
            </p:cNvSpPr>
            <p:nvPr/>
          </p:nvSpPr>
          <p:spPr bwMode="auto">
            <a:xfrm>
              <a:off x="152399" y="4207375"/>
              <a:ext cx="8610600" cy="3660101"/>
            </a:xfrm>
            <a:prstGeom prst="rect">
              <a:avLst/>
            </a:prstGeom>
            <a:noFill/>
            <a:ln w="9525">
              <a:noFill/>
              <a:miter lim="800000"/>
              <a:headEnd/>
              <a:tailEnd/>
            </a:ln>
          </p:spPr>
          <p:txBody>
            <a:bodyPr wrap="square">
              <a:spAutoFit/>
            </a:bodyPr>
            <a:lstStyle/>
            <a:p>
              <a:pPr>
                <a:buClr>
                  <a:schemeClr val="tx1"/>
                </a:buClr>
                <a:buFont typeface="Arial" charset="0"/>
                <a:buChar char="•"/>
              </a:pPr>
              <a:r>
                <a:rPr lang="en-US" sz="1600" dirty="0"/>
                <a:t> </a:t>
              </a:r>
              <a:r>
                <a:rPr lang="en-US" sz="1600" dirty="0" smtClean="0"/>
                <a:t> Reconductor </a:t>
              </a:r>
              <a:r>
                <a:rPr lang="en-US" sz="1600" dirty="0"/>
                <a:t>existing Segura – Hopkins 138KV transmission line </a:t>
              </a:r>
              <a:r>
                <a:rPr lang="en-US" sz="1600" dirty="0" smtClean="0"/>
                <a:t>(ALP)</a:t>
              </a:r>
            </a:p>
            <a:p>
              <a:pPr>
                <a:buClr>
                  <a:schemeClr val="tx1"/>
                </a:buClr>
              </a:pPr>
              <a:endParaRPr lang="en-US" sz="1000" dirty="0"/>
            </a:p>
            <a:p>
              <a:pPr>
                <a:buClr>
                  <a:schemeClr val="tx1"/>
                </a:buClr>
                <a:buFont typeface="Arial" charset="0"/>
                <a:buChar char="•"/>
              </a:pPr>
              <a:r>
                <a:rPr lang="en-US" sz="1600" dirty="0" smtClean="0"/>
                <a:t>  Build a new 230 KV Transmission line from Wells to the LUS Labbe (ALP)</a:t>
              </a:r>
            </a:p>
            <a:p>
              <a:pPr>
                <a:buClr>
                  <a:schemeClr val="tx1"/>
                </a:buClr>
              </a:pPr>
              <a:endParaRPr lang="en-US" sz="1000" dirty="0" smtClean="0"/>
            </a:p>
            <a:p>
              <a:pPr>
                <a:buClr>
                  <a:schemeClr val="tx1"/>
                </a:buClr>
                <a:buFont typeface="Arial" charset="0"/>
                <a:buChar char="•"/>
              </a:pPr>
              <a:r>
                <a:rPr lang="en-US" sz="1600" dirty="0" smtClean="0"/>
                <a:t>  Second 500/230 KV Autotransformer at Wells Substation (ALP)</a:t>
              </a:r>
            </a:p>
            <a:p>
              <a:pPr>
                <a:buClr>
                  <a:schemeClr val="tx1"/>
                </a:buClr>
              </a:pPr>
              <a:r>
                <a:rPr lang="en-US" sz="1600" dirty="0" smtClean="0"/>
                <a:t>  </a:t>
              </a:r>
              <a:r>
                <a:rPr lang="en-US" sz="1600" dirty="0" smtClean="0">
                  <a:solidFill>
                    <a:srgbClr val="009999"/>
                  </a:solidFill>
                </a:rPr>
                <a:t>(</a:t>
              </a:r>
              <a:r>
                <a:rPr lang="en-US" sz="1600" i="1" dirty="0" smtClean="0">
                  <a:solidFill>
                    <a:srgbClr val="009999"/>
                  </a:solidFill>
                </a:rPr>
                <a:t>This will complete Cleco’s participation in the ALP project.</a:t>
              </a:r>
              <a:r>
                <a:rPr lang="en-US" sz="1600" dirty="0" smtClean="0">
                  <a:solidFill>
                    <a:srgbClr val="009999"/>
                  </a:solidFill>
                </a:rPr>
                <a:t>)</a:t>
              </a:r>
            </a:p>
            <a:p>
              <a:pPr>
                <a:buClr>
                  <a:schemeClr val="tx1"/>
                </a:buClr>
              </a:pPr>
              <a:endParaRPr lang="en-US" sz="1000" dirty="0" smtClean="0">
                <a:solidFill>
                  <a:srgbClr val="009999"/>
                </a:solidFill>
              </a:endParaRPr>
            </a:p>
            <a:p>
              <a:pPr>
                <a:buClr>
                  <a:schemeClr val="tx1"/>
                </a:buClr>
                <a:buFont typeface="Arial" charset="0"/>
                <a:buChar char="•"/>
              </a:pPr>
              <a:r>
                <a:rPr lang="en-US" sz="1600" dirty="0" smtClean="0"/>
                <a:t>  Transmission </a:t>
              </a:r>
              <a:r>
                <a:rPr lang="en-US" sz="1600" dirty="0"/>
                <a:t>element replacements on Plaisance – Coughlin 138KV </a:t>
              </a:r>
              <a:r>
                <a:rPr lang="en-US" sz="1600" dirty="0" smtClean="0"/>
                <a:t>transmission</a:t>
              </a:r>
            </a:p>
            <a:p>
              <a:pPr>
                <a:buClr>
                  <a:schemeClr val="tx1"/>
                </a:buClr>
              </a:pPr>
              <a:r>
                <a:rPr lang="en-US" sz="1600" dirty="0" smtClean="0"/>
                <a:t>    line 332  </a:t>
              </a:r>
              <a:r>
                <a:rPr lang="en-US" sz="1600" dirty="0"/>
                <a:t>MVA </a:t>
              </a:r>
              <a:endParaRPr lang="en-US" sz="1600" dirty="0" smtClean="0"/>
            </a:p>
            <a:p>
              <a:pPr>
                <a:buClr>
                  <a:schemeClr val="tx1"/>
                </a:buClr>
              </a:pPr>
              <a:r>
                <a:rPr lang="en-US" sz="1000" dirty="0" smtClean="0">
                  <a:solidFill>
                    <a:prstClr val="black"/>
                  </a:solidFill>
                </a:rPr>
                <a:t> </a:t>
              </a:r>
              <a:r>
                <a:rPr lang="en-US" sz="1000" i="1" dirty="0" smtClean="0">
                  <a:solidFill>
                    <a:srgbClr val="009999"/>
                  </a:solidFill>
                </a:rPr>
                <a:t> </a:t>
              </a:r>
              <a:endParaRPr lang="en-US" sz="1000" dirty="0" smtClean="0"/>
            </a:p>
            <a:p>
              <a:pPr>
                <a:buClr>
                  <a:schemeClr val="tx1"/>
                </a:buClr>
                <a:buFont typeface="Arial" charset="0"/>
                <a:buChar char="•"/>
              </a:pPr>
              <a:r>
                <a:rPr lang="en-US" sz="1600" dirty="0" smtClean="0"/>
                <a:t>  Second 230/138KV Autotransformer at Cocodrie Substation </a:t>
              </a:r>
            </a:p>
            <a:p>
              <a:pPr>
                <a:buClr>
                  <a:schemeClr val="tx1"/>
                </a:buClr>
              </a:pPr>
              <a:endParaRPr lang="en-US" sz="1000" dirty="0" smtClean="0"/>
            </a:p>
            <a:p>
              <a:pPr>
                <a:buClr>
                  <a:schemeClr val="tx1"/>
                </a:buClr>
                <a:buFont typeface="Arial" charset="0"/>
                <a:buChar char="•"/>
              </a:pPr>
              <a:r>
                <a:rPr lang="en-US" sz="1600" dirty="0" smtClean="0"/>
                <a:t>  Construction of a new Clarence – St. Maurice 69KV transmission line </a:t>
              </a:r>
            </a:p>
            <a:p>
              <a:pPr>
                <a:buClr>
                  <a:schemeClr val="tx1"/>
                </a:buClr>
              </a:pPr>
              <a:endParaRPr lang="en-US" sz="1000" dirty="0"/>
            </a:p>
            <a:p>
              <a:pPr>
                <a:buFont typeface="Arial" charset="0"/>
                <a:buChar char="•"/>
              </a:pPr>
              <a:r>
                <a:rPr lang="en-US" sz="1600" dirty="0" smtClean="0"/>
                <a:t>  Reconductor Acadia to Richard 138 kV line ckt 1 &amp; 2 (Acadia Affected System)</a:t>
              </a:r>
            </a:p>
            <a:p>
              <a:endParaRPr lang="en-US" sz="1000" dirty="0" smtClean="0"/>
            </a:p>
            <a:p>
              <a:pPr>
                <a:buFont typeface="Arial" charset="0"/>
                <a:buChar char="•"/>
              </a:pPr>
              <a:r>
                <a:rPr lang="en-US" sz="1600" dirty="0" smtClean="0"/>
                <a:t>  Convert Rork to a 230 kV Ring bus with a new 230/138 kV Autotransformer (Acadia</a:t>
              </a:r>
            </a:p>
            <a:p>
              <a:r>
                <a:rPr lang="en-US" sz="1600" dirty="0" smtClean="0"/>
                <a:t>   Affected System)</a:t>
              </a:r>
            </a:p>
            <a:p>
              <a:endParaRPr lang="en-US" sz="1000" dirty="0" smtClean="0"/>
            </a:p>
            <a:p>
              <a:pPr>
                <a:buFont typeface="Arial" charset="0"/>
                <a:buChar char="•"/>
              </a:pPr>
              <a:r>
                <a:rPr lang="en-US" sz="1600" dirty="0" smtClean="0"/>
                <a:t>  Replace </a:t>
              </a:r>
              <a:r>
                <a:rPr lang="en-US" sz="1600" dirty="0"/>
                <a:t>Ramos Capacitor Banks (Banks moved to Plaisance during Summer 2011</a:t>
              </a:r>
              <a:r>
                <a:rPr lang="en-US" sz="1600" dirty="0" smtClean="0"/>
                <a:t>)</a:t>
              </a:r>
              <a:endParaRPr lang="en-US" sz="1600" dirty="0"/>
            </a:p>
            <a:p>
              <a:pPr>
                <a:buFont typeface="Arial" charset="0"/>
                <a:buChar char="•"/>
              </a:pPr>
              <a:endParaRPr lang="en-US" sz="1600" dirty="0" smtClean="0"/>
            </a:p>
          </p:txBody>
        </p:sp>
        <p:sp>
          <p:nvSpPr>
            <p:cNvPr id="20488" name="TextBox 9"/>
            <p:cNvSpPr txBox="1">
              <a:spLocks noChangeArrowheads="1"/>
            </p:cNvSpPr>
            <p:nvPr/>
          </p:nvSpPr>
          <p:spPr bwMode="auto">
            <a:xfrm>
              <a:off x="295835" y="3794684"/>
              <a:ext cx="990600" cy="396930"/>
            </a:xfrm>
            <a:prstGeom prst="rect">
              <a:avLst/>
            </a:prstGeom>
            <a:noFill/>
            <a:ln w="9525">
              <a:noFill/>
              <a:miter lim="800000"/>
              <a:headEnd/>
              <a:tailEnd/>
            </a:ln>
          </p:spPr>
          <p:txBody>
            <a:bodyPr>
              <a:spAutoFit/>
            </a:bodyPr>
            <a:lstStyle/>
            <a:p>
              <a:pPr>
                <a:buFontTx/>
                <a:buNone/>
              </a:pPr>
              <a:r>
                <a:rPr lang="en-US" sz="2000" b="1" dirty="0">
                  <a:solidFill>
                    <a:schemeClr val="tx2"/>
                  </a:solidFill>
                </a:rPr>
                <a:t> </a:t>
              </a:r>
              <a:r>
                <a:rPr lang="en-US" sz="2000" b="1" dirty="0" smtClean="0">
                  <a:solidFill>
                    <a:schemeClr val="tx2"/>
                  </a:solidFill>
                </a:rPr>
                <a:t>2012</a:t>
              </a:r>
              <a:endParaRPr lang="en-US" sz="2000" b="1" dirty="0">
                <a:solidFill>
                  <a:schemeClr val="tx2"/>
                </a:solidFill>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724444"/>
            <a:ext cx="1533621" cy="2044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96000" y="3769272"/>
            <a:ext cx="1371600" cy="1028700"/>
          </a:xfrm>
          <a:prstGeom prst="rect">
            <a:avLst/>
          </a:prstGeom>
          <a:noFill/>
          <a:ln w="9525">
            <a:noFill/>
            <a:miter lim="800000"/>
            <a:headEnd/>
            <a:tailEnd/>
          </a:ln>
        </p:spPr>
      </p:pic>
      <p:pic>
        <p:nvPicPr>
          <p:cNvPr id="5123"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81800" y="4173617"/>
            <a:ext cx="2000250" cy="1500187"/>
          </a:xfrm>
          <a:prstGeom prst="rect">
            <a:avLst/>
          </a:prstGeom>
          <a:noFill/>
          <a:ln w="9525">
            <a:noFill/>
            <a:miter lim="800000"/>
            <a:headEnd/>
            <a:tailEnd/>
          </a:ln>
        </p:spPr>
      </p:pic>
      <p:sp>
        <p:nvSpPr>
          <p:cNvPr id="2" name="Title 1"/>
          <p:cNvSpPr>
            <a:spLocks noGrp="1"/>
          </p:cNvSpPr>
          <p:nvPr>
            <p:ph type="title"/>
          </p:nvPr>
        </p:nvSpPr>
        <p:spPr>
          <a:xfrm>
            <a:off x="2590800" y="762000"/>
            <a:ext cx="2667000" cy="533400"/>
          </a:xfrm>
        </p:spPr>
        <p:txBody>
          <a:bodyPr rtlCol="0">
            <a:noAutofit/>
          </a:bodyPr>
          <a:lstStyle/>
          <a:p>
            <a:pPr algn="ctr" eaLnBrk="1" fontAlgn="auto" hangingPunct="1">
              <a:spcAft>
                <a:spcPts val="0"/>
              </a:spcAft>
              <a:defRPr/>
            </a:pPr>
            <a:r>
              <a:rPr lang="en-US" dirty="0" smtClean="0"/>
              <a:t>Welcome</a:t>
            </a:r>
            <a:endParaRPr lang="en-US" dirty="0"/>
          </a:p>
        </p:txBody>
      </p:sp>
      <p:sp>
        <p:nvSpPr>
          <p:cNvPr id="5" name="Content Placeholder 4"/>
          <p:cNvSpPr>
            <a:spLocks noGrp="1"/>
          </p:cNvSpPr>
          <p:nvPr>
            <p:ph idx="1"/>
          </p:nvPr>
        </p:nvSpPr>
        <p:spPr>
          <a:xfrm>
            <a:off x="381000" y="1752599"/>
            <a:ext cx="6400800" cy="3104073"/>
          </a:xfrm>
        </p:spPr>
        <p:txBody>
          <a:bodyPr rtlCol="0">
            <a:normAutofit/>
          </a:bodyPr>
          <a:lstStyle/>
          <a:p>
            <a:pPr eaLnBrk="1" fontAlgn="auto" hangingPunct="1">
              <a:lnSpc>
                <a:spcPct val="100000"/>
              </a:lnSpc>
              <a:spcAft>
                <a:spcPts val="0"/>
              </a:spcAft>
              <a:buFont typeface="Arial" pitchFamily="34" charset="0"/>
              <a:buNone/>
              <a:defRPr/>
            </a:pPr>
            <a:endParaRPr lang="en-US" sz="1800" dirty="0"/>
          </a:p>
          <a:p>
            <a:pPr eaLnBrk="1" fontAlgn="auto" hangingPunct="1">
              <a:lnSpc>
                <a:spcPct val="100000"/>
              </a:lnSpc>
              <a:spcAft>
                <a:spcPts val="0"/>
              </a:spcAft>
              <a:buFont typeface="Arial" pitchFamily="34" charset="0"/>
              <a:buNone/>
              <a:defRPr/>
            </a:pPr>
            <a:r>
              <a:rPr lang="en-US" sz="1800" dirty="0" smtClean="0"/>
              <a:t>Terry Whitmore, 	Mgr- Trans Strategy &amp; Support</a:t>
            </a:r>
          </a:p>
          <a:p>
            <a:pPr eaLnBrk="1" fontAlgn="auto" hangingPunct="1">
              <a:lnSpc>
                <a:spcPct val="100000"/>
              </a:lnSpc>
              <a:spcAft>
                <a:spcPts val="0"/>
              </a:spcAft>
              <a:buFont typeface="Arial" pitchFamily="34" charset="0"/>
              <a:buNone/>
              <a:defRPr/>
            </a:pPr>
            <a:endParaRPr lang="en-US" sz="1800" dirty="0" smtClean="0"/>
          </a:p>
          <a:p>
            <a:pPr eaLnBrk="1" fontAlgn="auto" hangingPunct="1">
              <a:lnSpc>
                <a:spcPct val="100000"/>
              </a:lnSpc>
              <a:spcAft>
                <a:spcPts val="0"/>
              </a:spcAft>
              <a:buFont typeface="Arial" pitchFamily="34" charset="0"/>
              <a:buNone/>
              <a:defRPr/>
            </a:pPr>
            <a:r>
              <a:rPr lang="en-US" sz="1800" dirty="0" smtClean="0"/>
              <a:t>James Simms, 	Lead Engineer- Transmission Planning</a:t>
            </a:r>
          </a:p>
          <a:p>
            <a:pPr eaLnBrk="1" fontAlgn="auto" hangingPunct="1">
              <a:lnSpc>
                <a:spcPct val="100000"/>
              </a:lnSpc>
              <a:spcAft>
                <a:spcPts val="0"/>
              </a:spcAft>
              <a:buFont typeface="Arial" pitchFamily="34" charset="0"/>
              <a:buNone/>
              <a:defRPr/>
            </a:pPr>
            <a:endParaRPr lang="en-US" sz="1800" dirty="0"/>
          </a:p>
          <a:p>
            <a:pPr eaLnBrk="1" fontAlgn="auto" hangingPunct="1">
              <a:lnSpc>
                <a:spcPct val="100000"/>
              </a:lnSpc>
              <a:spcAft>
                <a:spcPts val="0"/>
              </a:spcAft>
              <a:buFont typeface="Arial" pitchFamily="34" charset="0"/>
              <a:buNone/>
              <a:defRPr/>
            </a:pPr>
            <a:r>
              <a:rPr lang="en-US" sz="1800" dirty="0" smtClean="0"/>
              <a:t>Chris Thibodeaux, Lead Engineer- Transmission Planning</a:t>
            </a:r>
          </a:p>
          <a:p>
            <a:pPr eaLnBrk="1" fontAlgn="auto" hangingPunct="1">
              <a:lnSpc>
                <a:spcPct val="100000"/>
              </a:lnSpc>
              <a:spcAft>
                <a:spcPts val="0"/>
              </a:spcAft>
              <a:buFont typeface="Arial" pitchFamily="34" charset="0"/>
              <a:buNone/>
              <a:defRPr/>
            </a:pPr>
            <a:endParaRPr lang="en-US" sz="1800" dirty="0" smtClean="0"/>
          </a:p>
          <a:p>
            <a:pPr eaLnBrk="1" fontAlgn="auto" hangingPunct="1">
              <a:lnSpc>
                <a:spcPct val="100000"/>
              </a:lnSpc>
              <a:spcAft>
                <a:spcPts val="0"/>
              </a:spcAft>
              <a:buFont typeface="Arial" pitchFamily="34" charset="0"/>
              <a:buNone/>
              <a:defRPr/>
            </a:pPr>
            <a:r>
              <a:rPr lang="en-US" sz="1800" dirty="0" smtClean="0"/>
              <a:t>Robby Michiels, 	Sr. Engineer- Transmission Planning</a:t>
            </a:r>
          </a:p>
          <a:p>
            <a:pPr eaLnBrk="1" fontAlgn="auto" hangingPunct="1">
              <a:lnSpc>
                <a:spcPct val="100000"/>
              </a:lnSpc>
              <a:spcAft>
                <a:spcPts val="0"/>
              </a:spcAft>
              <a:buFont typeface="Arial" pitchFamily="34" charset="0"/>
              <a:buNone/>
              <a:defRPr/>
            </a:pPr>
            <a:endParaRPr lang="en-US" sz="1800" dirty="0"/>
          </a:p>
          <a:p>
            <a:pPr eaLnBrk="1" fontAlgn="auto" hangingPunct="1">
              <a:lnSpc>
                <a:spcPct val="100000"/>
              </a:lnSpc>
              <a:spcAft>
                <a:spcPts val="0"/>
              </a:spcAft>
              <a:buFont typeface="Arial" pitchFamily="34" charset="0"/>
              <a:buNone/>
              <a:defRPr/>
            </a:pPr>
            <a:r>
              <a:rPr lang="en-US" sz="1800" dirty="0" smtClean="0"/>
              <a:t>Cindy </a:t>
            </a:r>
            <a:r>
              <a:rPr lang="en-US" sz="1800" dirty="0" err="1" smtClean="0"/>
              <a:t>Guillot</a:t>
            </a:r>
            <a:r>
              <a:rPr lang="en-US" sz="1800" dirty="0" smtClean="0"/>
              <a:t>,	Director Trans Policy and Contracts</a:t>
            </a:r>
            <a:endParaRPr lang="en-US" sz="1800" dirty="0"/>
          </a:p>
          <a:p>
            <a:pPr marL="0" indent="0" eaLnBrk="1" fontAlgn="auto" hangingPunct="1">
              <a:lnSpc>
                <a:spcPct val="100000"/>
              </a:lnSpc>
              <a:spcAft>
                <a:spcPts val="0"/>
              </a:spcAft>
              <a:buFont typeface="Arial" pitchFamily="34" charset="0"/>
              <a:buNone/>
              <a:defRPr/>
            </a:pPr>
            <a:endParaRPr lang="en-US" dirty="0"/>
          </a:p>
        </p:txBody>
      </p:sp>
      <p:sp>
        <p:nvSpPr>
          <p:cNvPr id="10" name="Title 1"/>
          <p:cNvSpPr txBox="1">
            <a:spLocks/>
          </p:cNvSpPr>
          <p:nvPr/>
        </p:nvSpPr>
        <p:spPr>
          <a:xfrm>
            <a:off x="0" y="0"/>
            <a:ext cx="3124200" cy="533400"/>
          </a:xfrm>
          <a:prstGeom prst="rect">
            <a:avLst/>
          </a:prstGeom>
        </p:spPr>
        <p:txBody>
          <a:bodyPr>
            <a:normAutofit fontScale="97500"/>
          </a:bodyPr>
          <a:lstStyle/>
          <a:p>
            <a:pPr fontAlgn="auto">
              <a:spcAft>
                <a:spcPts val="0"/>
              </a:spcAft>
              <a:buFontTx/>
              <a:buNone/>
              <a:defRPr/>
            </a:pPr>
            <a:r>
              <a:rPr lang="en-US" sz="2800" b="1" dirty="0">
                <a:solidFill>
                  <a:schemeClr val="bg1"/>
                </a:solidFill>
                <a:ea typeface="+mj-ea"/>
                <a:cs typeface="+mj-cs"/>
              </a:rPr>
              <a:t>Introduction</a:t>
            </a:r>
          </a:p>
        </p:txBody>
      </p:sp>
      <p:pic>
        <p:nvPicPr>
          <p:cNvPr id="5127"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6578162" y="3059192"/>
            <a:ext cx="1104900" cy="828675"/>
          </a:xfrm>
          <a:prstGeom prst="rect">
            <a:avLst/>
          </a:prstGeom>
          <a:noFill/>
          <a:ln w="9525">
            <a:noFill/>
            <a:miter lim="800000"/>
            <a:headEnd/>
            <a:tailEnd/>
          </a:ln>
        </p:spPr>
      </p:pic>
      <p:pic>
        <p:nvPicPr>
          <p:cNvPr id="512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955754" y="3562046"/>
            <a:ext cx="1066800" cy="800100"/>
          </a:xfrm>
          <a:prstGeom prst="rect">
            <a:avLst/>
          </a:prstGeom>
          <a:noFill/>
          <a:ln w="9525">
            <a:noFill/>
            <a:miter lim="800000"/>
            <a:headEnd/>
            <a:tailEnd/>
          </a:ln>
        </p:spPr>
      </p:pic>
      <p:pic>
        <p:nvPicPr>
          <p:cNvPr id="5130"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261580" y="3571756"/>
            <a:ext cx="842963" cy="632222"/>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609600"/>
          </a:xfrm>
        </p:spPr>
        <p:txBody>
          <a:bodyPr/>
          <a:lstStyle/>
          <a:p>
            <a:pPr algn="ctr" eaLnBrk="1" hangingPunct="1">
              <a:defRPr/>
            </a:pPr>
            <a:r>
              <a:rPr lang="en-US" dirty="0"/>
              <a:t>Cleco 2012 Transmission  Construction Plan</a:t>
            </a:r>
            <a:endParaRPr lang="en-US" dirty="0" smtClean="0"/>
          </a:p>
        </p:txBody>
      </p:sp>
      <p:sp>
        <p:nvSpPr>
          <p:cNvPr id="5" name="Title 3"/>
          <p:cNvSpPr txBox="1">
            <a:spLocks/>
          </p:cNvSpPr>
          <p:nvPr/>
        </p:nvSpPr>
        <p:spPr>
          <a:xfrm>
            <a:off x="2963517" y="1514061"/>
            <a:ext cx="3276600" cy="457200"/>
          </a:xfrm>
          <a:prstGeom prst="rect">
            <a:avLst/>
          </a:prstGeom>
        </p:spPr>
        <p:txBody>
          <a:bodyPr>
            <a:normAutofit/>
          </a:bodyPr>
          <a:lstStyle/>
          <a:p>
            <a:pPr algn="ctr" fontAlgn="auto">
              <a:spcAft>
                <a:spcPts val="0"/>
              </a:spcAft>
              <a:buFontTx/>
              <a:buNone/>
              <a:defRPr/>
            </a:pPr>
            <a:r>
              <a:rPr lang="en-US" sz="2400" dirty="0">
                <a:solidFill>
                  <a:prstClr val="black"/>
                </a:solidFill>
                <a:latin typeface="Georgia"/>
              </a:rPr>
              <a:t>Budgeted Projects</a:t>
            </a:r>
          </a:p>
        </p:txBody>
      </p:sp>
      <p:grpSp>
        <p:nvGrpSpPr>
          <p:cNvPr id="20485" name="Group 10"/>
          <p:cNvGrpSpPr>
            <a:grpSpLocks/>
          </p:cNvGrpSpPr>
          <p:nvPr/>
        </p:nvGrpSpPr>
        <p:grpSpPr bwMode="auto">
          <a:xfrm>
            <a:off x="296517" y="1742661"/>
            <a:ext cx="8354424" cy="1388961"/>
            <a:chOff x="152399" y="3800158"/>
            <a:chExt cx="8610600" cy="1399757"/>
          </a:xfrm>
        </p:grpSpPr>
        <p:sp>
          <p:nvSpPr>
            <p:cNvPr id="20487" name="TextBox 8"/>
            <p:cNvSpPr txBox="1">
              <a:spLocks noChangeArrowheads="1"/>
            </p:cNvSpPr>
            <p:nvPr/>
          </p:nvSpPr>
          <p:spPr bwMode="auto">
            <a:xfrm>
              <a:off x="152399" y="4207375"/>
              <a:ext cx="8610600" cy="992540"/>
            </a:xfrm>
            <a:prstGeom prst="rect">
              <a:avLst/>
            </a:prstGeom>
            <a:noFill/>
            <a:ln w="9525">
              <a:noFill/>
              <a:miter lim="800000"/>
              <a:headEnd/>
              <a:tailEnd/>
            </a:ln>
          </p:spPr>
          <p:txBody>
            <a:bodyPr wrap="square">
              <a:spAutoFit/>
            </a:bodyPr>
            <a:lstStyle/>
            <a:p>
              <a:pPr>
                <a:buClr>
                  <a:prstClr val="black"/>
                </a:buClr>
                <a:buFont typeface="Arial" charset="0"/>
                <a:buChar char="•"/>
              </a:pPr>
              <a:r>
                <a:rPr lang="en-US" sz="1600" dirty="0" smtClean="0">
                  <a:solidFill>
                    <a:prstClr val="black"/>
                  </a:solidFill>
                </a:rPr>
                <a:t>  Cooper </a:t>
              </a:r>
              <a:r>
                <a:rPr lang="en-US" sz="1600" dirty="0">
                  <a:solidFill>
                    <a:prstClr val="black"/>
                  </a:solidFill>
                </a:rPr>
                <a:t>Capacitor Banks </a:t>
              </a:r>
              <a:endParaRPr lang="en-US" sz="1600" dirty="0" smtClean="0">
                <a:solidFill>
                  <a:prstClr val="black"/>
                </a:solidFill>
              </a:endParaRPr>
            </a:p>
            <a:p>
              <a:pPr>
                <a:buClr>
                  <a:prstClr val="black"/>
                </a:buClr>
              </a:pPr>
              <a:endParaRPr lang="en-US" sz="1000" dirty="0">
                <a:solidFill>
                  <a:prstClr val="black"/>
                </a:solidFill>
              </a:endParaRPr>
            </a:p>
            <a:p>
              <a:pPr>
                <a:buClr>
                  <a:prstClr val="black"/>
                </a:buClr>
                <a:buFont typeface="Arial" charset="0"/>
                <a:buChar char="•"/>
              </a:pPr>
              <a:r>
                <a:rPr lang="en-US" sz="1600" dirty="0" smtClean="0">
                  <a:solidFill>
                    <a:prstClr val="black"/>
                  </a:solidFill>
                </a:rPr>
                <a:t>  Transmission </a:t>
              </a:r>
              <a:r>
                <a:rPr lang="en-US" sz="1600" dirty="0">
                  <a:solidFill>
                    <a:prstClr val="black"/>
                  </a:solidFill>
                </a:rPr>
                <a:t>element replacements on Plaisance – Coughlin 138KV transmission line </a:t>
              </a:r>
              <a:r>
                <a:rPr lang="en-US" sz="1600" dirty="0" smtClean="0">
                  <a:solidFill>
                    <a:prstClr val="black"/>
                  </a:solidFill>
                </a:rPr>
                <a:t>360  MVA </a:t>
              </a:r>
            </a:p>
          </p:txBody>
        </p:sp>
        <p:sp>
          <p:nvSpPr>
            <p:cNvPr id="20488" name="TextBox 9"/>
            <p:cNvSpPr txBox="1">
              <a:spLocks noChangeArrowheads="1"/>
            </p:cNvSpPr>
            <p:nvPr/>
          </p:nvSpPr>
          <p:spPr bwMode="auto">
            <a:xfrm>
              <a:off x="254035" y="3800158"/>
              <a:ext cx="990600" cy="403220"/>
            </a:xfrm>
            <a:prstGeom prst="rect">
              <a:avLst/>
            </a:prstGeom>
            <a:noFill/>
            <a:ln w="9525">
              <a:noFill/>
              <a:miter lim="800000"/>
              <a:headEnd/>
              <a:tailEnd/>
            </a:ln>
          </p:spPr>
          <p:txBody>
            <a:bodyPr>
              <a:spAutoFit/>
            </a:bodyPr>
            <a:lstStyle/>
            <a:p>
              <a:pPr>
                <a:buFontTx/>
                <a:buNone/>
              </a:pPr>
              <a:r>
                <a:rPr lang="en-US" sz="2000" b="1" dirty="0">
                  <a:solidFill>
                    <a:srgbClr val="1F497D"/>
                  </a:solidFill>
                </a:rPr>
                <a:t> </a:t>
              </a:r>
              <a:r>
                <a:rPr lang="en-US" sz="2000" b="1" dirty="0" smtClean="0">
                  <a:solidFill>
                    <a:srgbClr val="1F497D"/>
                  </a:solidFill>
                </a:rPr>
                <a:t>2013</a:t>
              </a:r>
              <a:endParaRPr lang="en-US" sz="2000" b="1" dirty="0">
                <a:solidFill>
                  <a:srgbClr val="1F497D"/>
                </a:solidFill>
              </a:endParaRPr>
            </a:p>
          </p:txBody>
        </p:sp>
      </p:grpSp>
      <p:sp>
        <p:nvSpPr>
          <p:cNvPr id="2" name="Rectangle 1"/>
          <p:cNvSpPr/>
          <p:nvPr/>
        </p:nvSpPr>
        <p:spPr>
          <a:xfrm>
            <a:off x="296517" y="3607568"/>
            <a:ext cx="8004801" cy="584775"/>
          </a:xfrm>
          <a:prstGeom prst="rect">
            <a:avLst/>
          </a:prstGeom>
        </p:spPr>
        <p:txBody>
          <a:bodyPr wrap="square">
            <a:spAutoFit/>
          </a:bodyPr>
          <a:lstStyle/>
          <a:p>
            <a:pPr lvl="0">
              <a:buClr>
                <a:prstClr val="black"/>
              </a:buClr>
              <a:buFont typeface="Arial" charset="0"/>
              <a:buChar char="•"/>
            </a:pPr>
            <a:r>
              <a:rPr lang="en-US" sz="1600" dirty="0" smtClean="0">
                <a:solidFill>
                  <a:prstClr val="black"/>
                </a:solidFill>
              </a:rPr>
              <a:t>  New Shady Oaks 230/138 kV Autotransformer &amp; New Sherwood to Shady Oaks 230 kV line</a:t>
            </a:r>
            <a:endParaRPr lang="en-US" sz="1600" dirty="0">
              <a:solidFill>
                <a:prstClr val="black"/>
              </a:solidFill>
            </a:endParaRPr>
          </a:p>
        </p:txBody>
      </p:sp>
      <p:sp>
        <p:nvSpPr>
          <p:cNvPr id="3" name="Rectangle 2"/>
          <p:cNvSpPr/>
          <p:nvPr/>
        </p:nvSpPr>
        <p:spPr>
          <a:xfrm>
            <a:off x="470774" y="3207458"/>
            <a:ext cx="816249" cy="400110"/>
          </a:xfrm>
          <a:prstGeom prst="rect">
            <a:avLst/>
          </a:prstGeom>
        </p:spPr>
        <p:txBody>
          <a:bodyPr wrap="none">
            <a:spAutoFit/>
          </a:bodyPr>
          <a:lstStyle/>
          <a:p>
            <a:pPr lvl="0"/>
            <a:r>
              <a:rPr lang="en-US" sz="2000" b="1" dirty="0" smtClean="0">
                <a:solidFill>
                  <a:srgbClr val="1F497D"/>
                </a:solidFill>
              </a:rPr>
              <a:t>2014</a:t>
            </a:r>
            <a:endParaRPr lang="en-US" sz="2000" b="1" dirty="0">
              <a:solidFill>
                <a:srgbClr val="1F497D"/>
              </a:solidFill>
            </a:endParaRPr>
          </a:p>
        </p:txBody>
      </p:sp>
    </p:spTree>
    <p:extLst>
      <p:ext uri="{BB962C8B-B14F-4D97-AF65-F5344CB8AC3E}">
        <p14:creationId xmlns:p14="http://schemas.microsoft.com/office/powerpoint/2010/main" val="24890505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496161"/>
          </a:xfrm>
        </p:spPr>
        <p:txBody>
          <a:bodyPr>
            <a:normAutofit fontScale="90000"/>
          </a:bodyPr>
          <a:lstStyle/>
          <a:p>
            <a:pPr algn="ctr"/>
            <a:r>
              <a:rPr lang="en-US" dirty="0" smtClean="0"/>
              <a:t>2012 Transmission Construction Plan</a:t>
            </a:r>
            <a:endParaRPr lang="en-US" dirty="0"/>
          </a:p>
        </p:txBody>
      </p:sp>
      <p:pic>
        <p:nvPicPr>
          <p:cNvPr id="108547" name="Picture 3"/>
          <p:cNvPicPr>
            <a:picLocks noChangeAspect="1" noChangeArrowheads="1"/>
          </p:cNvPicPr>
          <p:nvPr/>
        </p:nvPicPr>
        <p:blipFill>
          <a:blip r:embed="rId3" cstate="print"/>
          <a:srcRect/>
          <a:stretch>
            <a:fillRect/>
          </a:stretch>
        </p:blipFill>
        <p:spPr bwMode="auto">
          <a:xfrm>
            <a:off x="974036" y="1535144"/>
            <a:ext cx="7343426" cy="5107302"/>
          </a:xfrm>
          <a:prstGeom prst="rect">
            <a:avLst/>
          </a:prstGeom>
          <a:noFill/>
          <a:ln w="9525" cap="flat" cmpd="sng" algn="ctr">
            <a:noFill/>
            <a:prstDash val="solid"/>
            <a:miter lim="800000"/>
            <a:headEnd/>
            <a:tailEnd/>
          </a:ln>
        </p:spPr>
      </p:pic>
      <p:pic>
        <p:nvPicPr>
          <p:cNvPr id="108548" name="Picture 4"/>
          <p:cNvPicPr>
            <a:picLocks noChangeAspect="1" noChangeArrowheads="1"/>
          </p:cNvPicPr>
          <p:nvPr/>
        </p:nvPicPr>
        <p:blipFill>
          <a:blip r:embed="rId4" cstate="print"/>
          <a:srcRect/>
          <a:stretch>
            <a:fillRect/>
          </a:stretch>
        </p:blipFill>
        <p:spPr bwMode="auto">
          <a:xfrm>
            <a:off x="966034" y="5006398"/>
            <a:ext cx="1771650" cy="1666875"/>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Cleco ALP Project Upgrades</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1618" name="Picture 2"/>
          <p:cNvPicPr>
            <a:picLocks noChangeAspect="1" noChangeArrowheads="1"/>
          </p:cNvPicPr>
          <p:nvPr/>
        </p:nvPicPr>
        <p:blipFill>
          <a:blip r:embed="rId3" cstate="print"/>
          <a:srcRect/>
          <a:stretch>
            <a:fillRect/>
          </a:stretch>
        </p:blipFill>
        <p:spPr bwMode="auto">
          <a:xfrm>
            <a:off x="467106" y="1609974"/>
            <a:ext cx="8105448" cy="4976812"/>
          </a:xfrm>
          <a:prstGeom prst="rect">
            <a:avLst/>
          </a:prstGeom>
          <a:noFill/>
          <a:ln w="9525" cap="flat" cmpd="sng" algn="ctr">
            <a:noFill/>
            <a:prstDash val="solid"/>
            <a:miter lim="800000"/>
            <a:headEnd/>
            <a:tailEnd/>
          </a:ln>
        </p:spPr>
      </p:pic>
      <p:pic>
        <p:nvPicPr>
          <p:cNvPr id="111619" name="Picture 3"/>
          <p:cNvPicPr>
            <a:picLocks noChangeAspect="1" noChangeArrowheads="1"/>
          </p:cNvPicPr>
          <p:nvPr/>
        </p:nvPicPr>
        <p:blipFill>
          <a:blip r:embed="rId4" cstate="print"/>
          <a:srcRect/>
          <a:stretch>
            <a:fillRect/>
          </a:stretch>
        </p:blipFill>
        <p:spPr bwMode="auto">
          <a:xfrm>
            <a:off x="151829" y="5050917"/>
            <a:ext cx="1781175" cy="1657350"/>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Coughlin – Plaisance 138 kV line Rating upgrade</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7"/>
            <a:ext cx="7722704" cy="4801314"/>
          </a:xfrm>
          <a:prstGeom prst="rect">
            <a:avLst/>
          </a:prstGeom>
          <a:noFill/>
        </p:spPr>
        <p:txBody>
          <a:bodyPr wrap="square" rtlCol="0">
            <a:spAutoFit/>
          </a:bodyPr>
          <a:lstStyle/>
          <a:p>
            <a:r>
              <a:rPr lang="en-US" b="1" dirty="0" smtClean="0"/>
              <a:t>Project:</a:t>
            </a:r>
            <a:r>
              <a:rPr lang="en-US" dirty="0" smtClean="0"/>
              <a:t> Transmission element replacements on Plaisance – Coughlin 	138KV transmission line (Switches at Coughlin and Wave Trap at 	Plaisance)</a:t>
            </a:r>
          </a:p>
          <a:p>
            <a:endParaRPr lang="en-US" dirty="0" smtClean="0"/>
          </a:p>
          <a:p>
            <a:endParaRPr lang="en-US" dirty="0" smtClean="0"/>
          </a:p>
          <a:p>
            <a:r>
              <a:rPr lang="en-US" b="1" dirty="0" smtClean="0"/>
              <a:t>In-service Date: </a:t>
            </a:r>
            <a:r>
              <a:rPr lang="en-US" dirty="0" smtClean="0"/>
              <a:t>Fall 2012</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This project increases the Plaisance to Coughlin 138 kV line rating to prevent overloads FTLO Cocodrie to Ville Platte 230 kV line.  </a:t>
            </a:r>
          </a:p>
          <a:p>
            <a:pPr lvl="1"/>
            <a:endParaRPr lang="en-US" sz="1000" dirty="0" smtClean="0"/>
          </a:p>
          <a:p>
            <a:pPr lvl="1">
              <a:buFont typeface="Arial" pitchFamily="34" charset="0"/>
              <a:buChar char="•"/>
            </a:pPr>
            <a:r>
              <a:rPr lang="en-US" dirty="0" smtClean="0"/>
              <a:t>Increase the rating to 332 MVA</a:t>
            </a:r>
          </a:p>
          <a:p>
            <a:endParaRPr lang="en-US" dirty="0" smtClean="0"/>
          </a:p>
          <a:p>
            <a:r>
              <a:rPr lang="en-US" dirty="0" smtClean="0"/>
              <a:t>	</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09571" name="Picture 3"/>
          <p:cNvPicPr>
            <a:picLocks noChangeAspect="1" noChangeArrowheads="1"/>
          </p:cNvPicPr>
          <p:nvPr/>
        </p:nvPicPr>
        <p:blipFill>
          <a:blip r:embed="rId3" cstate="print"/>
          <a:srcRect/>
          <a:stretch>
            <a:fillRect/>
          </a:stretch>
        </p:blipFill>
        <p:spPr bwMode="auto">
          <a:xfrm>
            <a:off x="813816" y="1512332"/>
            <a:ext cx="7582789" cy="5188060"/>
          </a:xfrm>
          <a:prstGeom prst="rect">
            <a:avLst/>
          </a:prstGeom>
          <a:noFill/>
          <a:ln w="9525" cap="flat" cmpd="sng" algn="ctr">
            <a:noFill/>
            <a:prstDash val="solid"/>
            <a:miter lim="800000"/>
            <a:headEnd/>
            <a:tailEnd/>
          </a:ln>
        </p:spPr>
      </p:pic>
      <p:pic>
        <p:nvPicPr>
          <p:cNvPr id="109572" name="Picture 4"/>
          <p:cNvPicPr>
            <a:picLocks noChangeAspect="1" noChangeArrowheads="1"/>
          </p:cNvPicPr>
          <p:nvPr/>
        </p:nvPicPr>
        <p:blipFill>
          <a:blip r:embed="rId4" cstate="print"/>
          <a:srcRect/>
          <a:stretch>
            <a:fillRect/>
          </a:stretch>
        </p:blipFill>
        <p:spPr bwMode="auto">
          <a:xfrm>
            <a:off x="198311" y="5092637"/>
            <a:ext cx="1743075" cy="1628775"/>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2</a:t>
            </a:r>
            <a:r>
              <a:rPr lang="en-US" baseline="30000" dirty="0" smtClean="0">
                <a:solidFill>
                  <a:srgbClr val="0000FF"/>
                </a:solidFill>
              </a:rPr>
              <a:t>nd</a:t>
            </a:r>
            <a:r>
              <a:rPr lang="en-US" dirty="0" smtClean="0">
                <a:solidFill>
                  <a:srgbClr val="0000FF"/>
                </a:solidFill>
              </a:rPr>
              <a:t> Cocodrie 230/138 kV Autotransformer</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7"/>
            <a:ext cx="7722704" cy="4524315"/>
          </a:xfrm>
          <a:prstGeom prst="rect">
            <a:avLst/>
          </a:prstGeom>
          <a:noFill/>
        </p:spPr>
        <p:txBody>
          <a:bodyPr wrap="square" rtlCol="0">
            <a:spAutoFit/>
          </a:bodyPr>
          <a:lstStyle/>
          <a:p>
            <a:r>
              <a:rPr lang="en-US" b="1" dirty="0" smtClean="0"/>
              <a:t>Project:</a:t>
            </a:r>
            <a:r>
              <a:rPr lang="en-US" dirty="0"/>
              <a:t> </a:t>
            </a:r>
            <a:r>
              <a:rPr lang="en-US" dirty="0" smtClean="0"/>
              <a:t>Second 230/138KV Autotransformer at Cocodrie Substation</a:t>
            </a:r>
          </a:p>
          <a:p>
            <a:endParaRPr lang="en-US" dirty="0" smtClean="0"/>
          </a:p>
          <a:p>
            <a:endParaRPr lang="en-US" dirty="0" smtClean="0"/>
          </a:p>
          <a:p>
            <a:r>
              <a:rPr lang="en-US" b="1" dirty="0" smtClean="0"/>
              <a:t>In-service Date:</a:t>
            </a:r>
            <a:r>
              <a:rPr lang="en-US" dirty="0"/>
              <a:t> </a:t>
            </a:r>
            <a:r>
              <a:rPr lang="en-US" dirty="0" smtClean="0"/>
              <a:t>October 2012</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 This project relieves the potential overload on the existing Cocodrie Autotransformer FTLO Cocodrie to Ville Platte 230 kV line.  This project also eliminates the contingency of the existing Auto-transformer causing overloads on Coughlin to Shady Oaks 138 kV line.</a:t>
            </a:r>
          </a:p>
          <a:p>
            <a:endParaRPr lang="en-US" dirty="0" smtClean="0"/>
          </a:p>
          <a:p>
            <a:r>
              <a:rPr lang="en-US" dirty="0" smtClean="0"/>
              <a:t>	</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0595" name="Picture 3"/>
          <p:cNvPicPr>
            <a:picLocks noChangeAspect="1" noChangeArrowheads="1"/>
          </p:cNvPicPr>
          <p:nvPr/>
        </p:nvPicPr>
        <p:blipFill>
          <a:blip r:embed="rId3" cstate="print"/>
          <a:srcRect/>
          <a:stretch>
            <a:fillRect/>
          </a:stretch>
        </p:blipFill>
        <p:spPr bwMode="auto">
          <a:xfrm>
            <a:off x="502920" y="1512332"/>
            <a:ext cx="8138160" cy="5097770"/>
          </a:xfrm>
          <a:prstGeom prst="rect">
            <a:avLst/>
          </a:prstGeom>
          <a:noFill/>
          <a:ln w="9525" cap="flat" cmpd="sng" algn="ctr">
            <a:noFill/>
            <a:prstDash val="solid"/>
            <a:miter lim="800000"/>
            <a:headEnd/>
            <a:tailEnd/>
          </a:ln>
        </p:spPr>
      </p:pic>
      <p:pic>
        <p:nvPicPr>
          <p:cNvPr id="110596" name="Picture 4"/>
          <p:cNvPicPr>
            <a:picLocks noChangeAspect="1" noChangeArrowheads="1"/>
          </p:cNvPicPr>
          <p:nvPr/>
        </p:nvPicPr>
        <p:blipFill>
          <a:blip r:embed="rId4" cstate="print"/>
          <a:srcRect/>
          <a:stretch>
            <a:fillRect/>
          </a:stretch>
        </p:blipFill>
        <p:spPr bwMode="auto">
          <a:xfrm>
            <a:off x="129540" y="5078349"/>
            <a:ext cx="1752600" cy="1657350"/>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Clarence – St. Maurice 69 kV line</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181155" y="1868557"/>
            <a:ext cx="8346619" cy="4801314"/>
          </a:xfrm>
          <a:prstGeom prst="rect">
            <a:avLst/>
          </a:prstGeom>
          <a:noFill/>
        </p:spPr>
        <p:txBody>
          <a:bodyPr wrap="square" rtlCol="0">
            <a:spAutoFit/>
          </a:bodyPr>
          <a:lstStyle/>
          <a:p>
            <a:r>
              <a:rPr lang="en-US" b="1" dirty="0" smtClean="0"/>
              <a:t>Project: </a:t>
            </a:r>
            <a:r>
              <a:rPr lang="en-US" dirty="0" smtClean="0"/>
              <a:t>Construction of a new Clarence – St. Maurice 69KV transmission line</a:t>
            </a:r>
          </a:p>
          <a:p>
            <a:endParaRPr lang="en-US" dirty="0" smtClean="0"/>
          </a:p>
          <a:p>
            <a:endParaRPr lang="en-US" dirty="0" smtClean="0"/>
          </a:p>
          <a:p>
            <a:r>
              <a:rPr lang="en-US" b="1" dirty="0" smtClean="0"/>
              <a:t>In-service Date: </a:t>
            </a:r>
            <a:r>
              <a:rPr lang="en-US" dirty="0" smtClean="0"/>
              <a:t>June 2012</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  Prevents extended outages for the loss of the Clarence 230/138KV  Autotransformer.</a:t>
            </a:r>
          </a:p>
          <a:p>
            <a:pPr lvl="1"/>
            <a:endParaRPr lang="en-US" dirty="0" smtClean="0"/>
          </a:p>
          <a:p>
            <a:pPr lvl="1">
              <a:buFont typeface="Arial" pitchFamily="34" charset="0"/>
              <a:buChar char="•"/>
            </a:pPr>
            <a:r>
              <a:rPr lang="en-US" dirty="0"/>
              <a:t> </a:t>
            </a:r>
            <a:r>
              <a:rPr lang="en-US" dirty="0" smtClean="0"/>
              <a:t> This project provides an alternate feed for the City of Natchitoches and Price substation which allows for maintenance to the existing 138 kV line with out customer outages. </a:t>
            </a:r>
          </a:p>
          <a:p>
            <a:endParaRPr lang="en-US" dirty="0" smtClean="0"/>
          </a:p>
          <a:p>
            <a:r>
              <a:rPr lang="en-US" dirty="0" smtClean="0"/>
              <a:t>	</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3666" name="Picture 2"/>
          <p:cNvPicPr>
            <a:picLocks noChangeAspect="1" noChangeArrowheads="1"/>
          </p:cNvPicPr>
          <p:nvPr/>
        </p:nvPicPr>
        <p:blipFill>
          <a:blip r:embed="rId3" cstate="print"/>
          <a:srcRect/>
          <a:stretch>
            <a:fillRect/>
          </a:stretch>
        </p:blipFill>
        <p:spPr bwMode="auto">
          <a:xfrm>
            <a:off x="436245" y="1512332"/>
            <a:ext cx="8361363" cy="5085826"/>
          </a:xfrm>
          <a:prstGeom prst="rect">
            <a:avLst/>
          </a:prstGeom>
          <a:noFill/>
          <a:ln w="9525" cap="flat" cmpd="sng" algn="ctr">
            <a:noFill/>
            <a:prstDash val="solid"/>
            <a:miter lim="800000"/>
            <a:headEnd/>
            <a:tailEnd/>
          </a:ln>
        </p:spPr>
      </p:pic>
      <p:pic>
        <p:nvPicPr>
          <p:cNvPr id="113667" name="Picture 3"/>
          <p:cNvPicPr>
            <a:picLocks noChangeAspect="1" noChangeArrowheads="1"/>
          </p:cNvPicPr>
          <p:nvPr/>
        </p:nvPicPr>
        <p:blipFill>
          <a:blip r:embed="rId4" cstate="print"/>
          <a:srcRect/>
          <a:stretch>
            <a:fillRect/>
          </a:stretch>
        </p:blipFill>
        <p:spPr bwMode="auto">
          <a:xfrm>
            <a:off x="142685" y="5083112"/>
            <a:ext cx="1781175" cy="1647825"/>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Cleco Rork and Acadia Upgrades (Acadia Affected System)</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8"/>
            <a:ext cx="7722704" cy="4247317"/>
          </a:xfrm>
          <a:prstGeom prst="rect">
            <a:avLst/>
          </a:prstGeom>
          <a:noFill/>
        </p:spPr>
        <p:txBody>
          <a:bodyPr wrap="square" rtlCol="0">
            <a:spAutoFit/>
          </a:bodyPr>
          <a:lstStyle/>
          <a:p>
            <a:r>
              <a:rPr lang="en-US" b="1" dirty="0" smtClean="0"/>
              <a:t>Project:</a:t>
            </a:r>
            <a:r>
              <a:rPr lang="en-US" dirty="0"/>
              <a:t> </a:t>
            </a:r>
            <a:r>
              <a:rPr lang="en-US" dirty="0" smtClean="0"/>
              <a:t>Convert Rork to a 230 kV Ring bus with a new 230/138 kV 	Autotransformer (Acadia Affected System) </a:t>
            </a:r>
            <a:r>
              <a:rPr lang="en-US" dirty="0" err="1" smtClean="0"/>
              <a:t>Reconductor</a:t>
            </a:r>
            <a:r>
              <a:rPr lang="en-US" dirty="0" smtClean="0"/>
              <a:t> Acadia 	to Richard 138 kV line ckt 1 &amp; 2 (Acadia Affected System)</a:t>
            </a:r>
          </a:p>
          <a:p>
            <a:endParaRPr lang="en-US" dirty="0" smtClean="0"/>
          </a:p>
          <a:p>
            <a:r>
              <a:rPr lang="en-US" b="1" dirty="0" smtClean="0"/>
              <a:t>In-service Date:</a:t>
            </a:r>
            <a:r>
              <a:rPr lang="en-US" dirty="0"/>
              <a:t> </a:t>
            </a:r>
            <a:r>
              <a:rPr lang="en-US" dirty="0" smtClean="0"/>
              <a:t>August or Fall 2012</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This project increases the impedance between Cleco’s Acadia power plant and Entergy’s 138 kV lines which forces more power to flow on the new 230 kV Rork to Sellers Road line.  As a result this reduces flow on the 138 kV lines out of Richard and prevents overloads in the ALP.</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8150" y="714375"/>
            <a:ext cx="8229600" cy="914400"/>
          </a:xfrm>
        </p:spPr>
        <p:txBody>
          <a:bodyPr/>
          <a:lstStyle/>
          <a:p>
            <a:pPr eaLnBrk="1" hangingPunct="1"/>
            <a:r>
              <a:rPr lang="en-US" dirty="0" smtClean="0"/>
              <a:t>Agenda</a:t>
            </a:r>
          </a:p>
        </p:txBody>
      </p:sp>
      <p:sp>
        <p:nvSpPr>
          <p:cNvPr id="6147" name="Content Placeholder 4"/>
          <p:cNvSpPr>
            <a:spLocks noGrp="1"/>
          </p:cNvSpPr>
          <p:nvPr>
            <p:ph idx="1"/>
          </p:nvPr>
        </p:nvSpPr>
        <p:spPr>
          <a:xfrm>
            <a:off x="485775" y="1400175"/>
            <a:ext cx="8216900" cy="4748213"/>
          </a:xfrm>
        </p:spPr>
        <p:txBody>
          <a:bodyPr>
            <a:normAutofit/>
          </a:bodyPr>
          <a:lstStyle/>
          <a:p>
            <a:pPr eaLnBrk="1" hangingPunct="1">
              <a:spcBef>
                <a:spcPct val="0"/>
              </a:spcBef>
              <a:buFont typeface="Arial" charset="0"/>
              <a:buChar char="•"/>
            </a:pPr>
            <a:r>
              <a:rPr lang="en-US" dirty="0" smtClean="0"/>
              <a:t>Introduction</a:t>
            </a:r>
          </a:p>
          <a:p>
            <a:pPr eaLnBrk="1" hangingPunct="1">
              <a:spcBef>
                <a:spcPct val="0"/>
              </a:spcBef>
              <a:buFont typeface="Arial" charset="0"/>
              <a:buChar char="•"/>
            </a:pPr>
            <a:r>
              <a:rPr lang="en-US" dirty="0" smtClean="0"/>
              <a:t>Economic Planning Studies</a:t>
            </a:r>
          </a:p>
          <a:p>
            <a:pPr eaLnBrk="1" hangingPunct="1">
              <a:spcBef>
                <a:spcPct val="0"/>
              </a:spcBef>
              <a:buFont typeface="Arial" charset="0"/>
              <a:buChar char="•"/>
            </a:pPr>
            <a:r>
              <a:rPr lang="en-US" dirty="0" smtClean="0"/>
              <a:t>Acadiana Load Pocket Update</a:t>
            </a:r>
          </a:p>
          <a:p>
            <a:pPr eaLnBrk="1" hangingPunct="1">
              <a:spcBef>
                <a:spcPct val="0"/>
              </a:spcBef>
              <a:buFont typeface="Arial" charset="0"/>
              <a:buChar char="•"/>
            </a:pPr>
            <a:r>
              <a:rPr lang="en-US" dirty="0" smtClean="0"/>
              <a:t>2012 Transmission Construction Plan</a:t>
            </a:r>
          </a:p>
          <a:p>
            <a:pPr eaLnBrk="1" hangingPunct="1">
              <a:spcBef>
                <a:spcPct val="0"/>
              </a:spcBef>
              <a:buFont typeface="Arial" charset="0"/>
              <a:buChar char="•"/>
            </a:pPr>
            <a:r>
              <a:rPr lang="en-US" dirty="0" smtClean="0"/>
              <a:t>Model Review</a:t>
            </a:r>
          </a:p>
          <a:p>
            <a:pPr eaLnBrk="1" hangingPunct="1">
              <a:spcBef>
                <a:spcPct val="0"/>
              </a:spcBef>
              <a:buFont typeface="Arial" charset="0"/>
              <a:buChar char="•"/>
            </a:pPr>
            <a:r>
              <a:rPr lang="en-US" dirty="0" smtClean="0"/>
              <a:t>2012 SPP Model ACCC Results</a:t>
            </a:r>
          </a:p>
          <a:p>
            <a:pPr eaLnBrk="1" hangingPunct="1">
              <a:spcBef>
                <a:spcPct val="0"/>
              </a:spcBef>
              <a:buFont typeface="Arial" charset="0"/>
              <a:buChar char="•"/>
            </a:pPr>
            <a:r>
              <a:rPr lang="en-US" dirty="0" smtClean="0"/>
              <a:t>Stakeholder Business</a:t>
            </a:r>
          </a:p>
          <a:p>
            <a:pPr eaLnBrk="1" hangingPunct="1">
              <a:spcBef>
                <a:spcPct val="0"/>
              </a:spcBef>
              <a:buFont typeface="Arial" charset="0"/>
              <a:buChar char="•"/>
            </a:pPr>
            <a:r>
              <a:rPr lang="en-US" dirty="0"/>
              <a:t>2012 Summer </a:t>
            </a:r>
            <a:r>
              <a:rPr lang="en-US" dirty="0" smtClean="0"/>
              <a:t>Outlook</a:t>
            </a:r>
          </a:p>
          <a:p>
            <a:pPr eaLnBrk="1" hangingPunct="1">
              <a:spcBef>
                <a:spcPct val="0"/>
              </a:spcBef>
              <a:buFont typeface="Arial" charset="0"/>
              <a:buChar char="•"/>
            </a:pPr>
            <a:r>
              <a:rPr lang="en-US" dirty="0" smtClean="0"/>
              <a:t>Final Questions</a:t>
            </a:r>
          </a:p>
          <a:p>
            <a:pPr eaLnBrk="1" hangingPunct="1">
              <a:spcBef>
                <a:spcPct val="0"/>
              </a:spcBef>
              <a:buFont typeface="Arial" charset="0"/>
              <a:buChar char="•"/>
            </a:pPr>
            <a:r>
              <a:rPr lang="en-US" dirty="0" smtClean="0"/>
              <a:t>Adjourn</a:t>
            </a:r>
          </a:p>
          <a:p>
            <a:pPr eaLnBrk="1" hangingPunct="1">
              <a:spcBef>
                <a:spcPct val="0"/>
              </a:spcBef>
              <a:buFont typeface="Arial" charset="0"/>
              <a:buNone/>
            </a:pPr>
            <a:endParaRPr lang="en-US" dirty="0" smtClean="0"/>
          </a:p>
        </p:txBody>
      </p:sp>
    </p:spTree>
    <p:custDataLst>
      <p:tags r:id="rId1"/>
    </p:custData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2643" name="Picture 3"/>
          <p:cNvPicPr>
            <a:picLocks noChangeAspect="1" noChangeArrowheads="1"/>
          </p:cNvPicPr>
          <p:nvPr/>
        </p:nvPicPr>
        <p:blipFill>
          <a:blip r:embed="rId3" cstate="print"/>
          <a:srcRect/>
          <a:stretch>
            <a:fillRect/>
          </a:stretch>
        </p:blipFill>
        <p:spPr bwMode="auto">
          <a:xfrm>
            <a:off x="753809" y="1512332"/>
            <a:ext cx="7799387" cy="5010388"/>
          </a:xfrm>
          <a:prstGeom prst="rect">
            <a:avLst/>
          </a:prstGeom>
          <a:noFill/>
          <a:ln w="9525" cap="flat" cmpd="sng" algn="ctr">
            <a:noFill/>
            <a:prstDash val="solid"/>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2685" y="5013960"/>
            <a:ext cx="1781175" cy="1676400"/>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Ramos Capacitor Banks</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7"/>
            <a:ext cx="7722704" cy="4247317"/>
          </a:xfrm>
          <a:prstGeom prst="rect">
            <a:avLst/>
          </a:prstGeom>
          <a:noFill/>
        </p:spPr>
        <p:txBody>
          <a:bodyPr wrap="square" rtlCol="0">
            <a:spAutoFit/>
          </a:bodyPr>
          <a:lstStyle/>
          <a:p>
            <a:r>
              <a:rPr lang="en-US" b="1" dirty="0" smtClean="0"/>
              <a:t>Project:</a:t>
            </a:r>
            <a:r>
              <a:rPr lang="en-US" dirty="0"/>
              <a:t> </a:t>
            </a:r>
            <a:r>
              <a:rPr lang="en-US" dirty="0" smtClean="0"/>
              <a:t>Replace Ramos Capacitor Banks 33.6 MVAR (Banks moved to 	Plaisance during Summer 2011)</a:t>
            </a:r>
          </a:p>
          <a:p>
            <a:endParaRPr lang="en-US" dirty="0" smtClean="0"/>
          </a:p>
          <a:p>
            <a:endParaRPr lang="en-US" dirty="0" smtClean="0"/>
          </a:p>
          <a:p>
            <a:r>
              <a:rPr lang="en-US" b="1" dirty="0" smtClean="0"/>
              <a:t>In-service Date:</a:t>
            </a:r>
            <a:r>
              <a:rPr lang="en-US" dirty="0"/>
              <a:t> </a:t>
            </a:r>
            <a:r>
              <a:rPr lang="en-US" dirty="0" smtClean="0"/>
              <a:t>October 2012</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This project replaces the Ramos capacitor banks as part of the ALP project that were moved during the Summer of 2011 to Plaisance to support voltage.  See 502 Switcharoo</a:t>
            </a:r>
          </a:p>
          <a:p>
            <a:endParaRPr lang="en-US" dirty="0" smtClean="0"/>
          </a:p>
          <a:p>
            <a:r>
              <a:rPr lang="en-US" dirty="0" smtClean="0"/>
              <a:t>	</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5714" name="Picture 2"/>
          <p:cNvPicPr>
            <a:picLocks noChangeAspect="1" noChangeArrowheads="1"/>
          </p:cNvPicPr>
          <p:nvPr/>
        </p:nvPicPr>
        <p:blipFill>
          <a:blip r:embed="rId3" cstate="print"/>
          <a:srcRect/>
          <a:stretch>
            <a:fillRect/>
          </a:stretch>
        </p:blipFill>
        <p:spPr bwMode="auto">
          <a:xfrm>
            <a:off x="507302" y="1356360"/>
            <a:ext cx="8222844" cy="5154168"/>
          </a:xfrm>
          <a:prstGeom prst="rect">
            <a:avLst/>
          </a:prstGeom>
          <a:noFill/>
          <a:ln w="9525" cap="flat" cmpd="sng" algn="ctr">
            <a:noFill/>
            <a:prstDash val="solid"/>
            <a:miter lim="800000"/>
            <a:headEnd/>
            <a:tailEnd/>
          </a:ln>
        </p:spPr>
      </p:pic>
      <p:pic>
        <p:nvPicPr>
          <p:cNvPr id="115715" name="Picture 3"/>
          <p:cNvPicPr>
            <a:picLocks noChangeAspect="1" noChangeArrowheads="1"/>
          </p:cNvPicPr>
          <p:nvPr/>
        </p:nvPicPr>
        <p:blipFill>
          <a:blip r:embed="rId4" cstate="print"/>
          <a:srcRect/>
          <a:stretch>
            <a:fillRect/>
          </a:stretch>
        </p:blipFill>
        <p:spPr bwMode="auto">
          <a:xfrm>
            <a:off x="201930" y="5023485"/>
            <a:ext cx="1790700" cy="1657350"/>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Cooper Capacitor Banks</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8"/>
            <a:ext cx="7722704" cy="3970318"/>
          </a:xfrm>
          <a:prstGeom prst="rect">
            <a:avLst/>
          </a:prstGeom>
          <a:noFill/>
        </p:spPr>
        <p:txBody>
          <a:bodyPr wrap="square" rtlCol="0">
            <a:spAutoFit/>
          </a:bodyPr>
          <a:lstStyle/>
          <a:p>
            <a:r>
              <a:rPr lang="en-US" b="1" dirty="0" smtClean="0"/>
              <a:t>Project:</a:t>
            </a:r>
            <a:r>
              <a:rPr lang="en-US" dirty="0"/>
              <a:t> </a:t>
            </a:r>
            <a:r>
              <a:rPr lang="en-US" dirty="0" smtClean="0"/>
              <a:t>Cooper capacitor bank addition</a:t>
            </a:r>
          </a:p>
          <a:p>
            <a:endParaRPr lang="en-US" dirty="0" smtClean="0"/>
          </a:p>
          <a:p>
            <a:endParaRPr lang="en-US" dirty="0" smtClean="0"/>
          </a:p>
          <a:p>
            <a:r>
              <a:rPr lang="en-US" b="1" dirty="0" smtClean="0"/>
              <a:t>In-service Date:</a:t>
            </a:r>
            <a:r>
              <a:rPr lang="en-US" dirty="0"/>
              <a:t> </a:t>
            </a:r>
            <a:r>
              <a:rPr lang="en-US" dirty="0" smtClean="0"/>
              <a:t>March 2013</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This project was approved to allow for maintenance on the Cooper to Leesville and Cooper to Derrider double circuit 138 kV lines and improve the voltage in the Leesville/ Derrider areas.  Operationally there is no way to get an outage on these lines with out risking low voltage for the loss of the Cooper to Penton 230 kV line. </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1618" name="Picture 2"/>
          <p:cNvPicPr>
            <a:picLocks noChangeAspect="1" noChangeArrowheads="1"/>
          </p:cNvPicPr>
          <p:nvPr/>
        </p:nvPicPr>
        <p:blipFill>
          <a:blip r:embed="rId3" cstate="print"/>
          <a:srcRect/>
          <a:stretch>
            <a:fillRect/>
          </a:stretch>
        </p:blipFill>
        <p:spPr bwMode="auto">
          <a:xfrm>
            <a:off x="467106" y="1512331"/>
            <a:ext cx="8105448" cy="4991985"/>
          </a:xfrm>
          <a:prstGeom prst="rect">
            <a:avLst/>
          </a:prstGeom>
          <a:noFill/>
          <a:ln w="9525" cap="flat" cmpd="sng" algn="ctr">
            <a:noFill/>
            <a:prstDash val="solid"/>
            <a:miter lim="800000"/>
            <a:headEnd/>
            <a:tailEnd/>
          </a:ln>
        </p:spPr>
      </p:pic>
      <p:pic>
        <p:nvPicPr>
          <p:cNvPr id="111619" name="Picture 3"/>
          <p:cNvPicPr>
            <a:picLocks noChangeAspect="1" noChangeArrowheads="1"/>
          </p:cNvPicPr>
          <p:nvPr/>
        </p:nvPicPr>
        <p:blipFill>
          <a:blip r:embed="rId4" cstate="print"/>
          <a:srcRect/>
          <a:stretch>
            <a:fillRect/>
          </a:stretch>
        </p:blipFill>
        <p:spPr bwMode="auto">
          <a:xfrm>
            <a:off x="151829" y="5050917"/>
            <a:ext cx="1781175" cy="1657350"/>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Coughlin to Plaisance 138 kV line Rating upgrade</a:t>
            </a:r>
            <a:endParaRPr lang="en-US" dirty="0">
              <a:solidFill>
                <a:srgbClr val="0000FF"/>
              </a:solidFill>
            </a:endParaRPr>
          </a:p>
        </p:txBody>
      </p:sp>
    </p:spTree>
    <p:extLst>
      <p:ext uri="{BB962C8B-B14F-4D97-AF65-F5344CB8AC3E}">
        <p14:creationId xmlns:p14="http://schemas.microsoft.com/office/powerpoint/2010/main" val="62467823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7"/>
            <a:ext cx="7722704" cy="4524315"/>
          </a:xfrm>
          <a:prstGeom prst="rect">
            <a:avLst/>
          </a:prstGeom>
          <a:noFill/>
        </p:spPr>
        <p:txBody>
          <a:bodyPr wrap="square" rtlCol="0">
            <a:spAutoFit/>
          </a:bodyPr>
          <a:lstStyle/>
          <a:p>
            <a:r>
              <a:rPr lang="en-US" b="1" dirty="0" smtClean="0">
                <a:solidFill>
                  <a:prstClr val="black"/>
                </a:solidFill>
              </a:rPr>
              <a:t>Project:</a:t>
            </a:r>
            <a:r>
              <a:rPr lang="en-US" dirty="0">
                <a:solidFill>
                  <a:prstClr val="black"/>
                </a:solidFill>
              </a:rPr>
              <a:t> </a:t>
            </a:r>
            <a:r>
              <a:rPr lang="en-US" dirty="0" smtClean="0">
                <a:solidFill>
                  <a:prstClr val="black"/>
                </a:solidFill>
              </a:rPr>
              <a:t>Transmission element replacements on Plaisance – Coughlin 	138KV transmission line (Replace Strung bus at Plaisance)</a:t>
            </a:r>
          </a:p>
          <a:p>
            <a:endParaRPr lang="en-US" dirty="0" smtClean="0">
              <a:solidFill>
                <a:prstClr val="black"/>
              </a:solidFill>
            </a:endParaRPr>
          </a:p>
          <a:p>
            <a:endParaRPr lang="en-US" dirty="0" smtClean="0">
              <a:solidFill>
                <a:prstClr val="black"/>
              </a:solidFill>
            </a:endParaRPr>
          </a:p>
          <a:p>
            <a:r>
              <a:rPr lang="en-US" b="1" dirty="0" smtClean="0">
                <a:solidFill>
                  <a:prstClr val="black"/>
                </a:solidFill>
              </a:rPr>
              <a:t>In-service Date:</a:t>
            </a:r>
            <a:r>
              <a:rPr lang="en-US" dirty="0">
                <a:solidFill>
                  <a:prstClr val="black"/>
                </a:solidFill>
              </a:rPr>
              <a:t> </a:t>
            </a:r>
            <a:r>
              <a:rPr lang="en-US" dirty="0" smtClean="0">
                <a:solidFill>
                  <a:prstClr val="black"/>
                </a:solidFill>
              </a:rPr>
              <a:t>May 2013</a:t>
            </a:r>
          </a:p>
          <a:p>
            <a:endParaRPr lang="en-US" dirty="0" smtClean="0">
              <a:solidFill>
                <a:prstClr val="black"/>
              </a:solidFill>
            </a:endParaRPr>
          </a:p>
          <a:p>
            <a:endParaRPr lang="en-US" dirty="0" smtClean="0">
              <a:solidFill>
                <a:prstClr val="black"/>
              </a:solidFill>
            </a:endParaRPr>
          </a:p>
          <a:p>
            <a:r>
              <a:rPr lang="en-US" b="1" dirty="0" smtClean="0">
                <a:solidFill>
                  <a:prstClr val="black"/>
                </a:solidFill>
              </a:rPr>
              <a:t>Transmission Project Justification:</a:t>
            </a:r>
          </a:p>
          <a:p>
            <a:pPr lvl="1">
              <a:buFont typeface="Arial" pitchFamily="34" charset="0"/>
              <a:buChar char="•"/>
            </a:pPr>
            <a:r>
              <a:rPr lang="en-US" dirty="0" smtClean="0">
                <a:solidFill>
                  <a:prstClr val="black"/>
                </a:solidFill>
              </a:rPr>
              <a:t>This project increases the Plaisance to Coughlin 138 kV line rating to prevent overloads FTLO Cocodrie to Ville Platte 230 kV line.  </a:t>
            </a:r>
          </a:p>
          <a:p>
            <a:pPr lvl="1"/>
            <a:endParaRPr lang="en-US" sz="1000" dirty="0" smtClean="0">
              <a:solidFill>
                <a:prstClr val="black"/>
              </a:solidFill>
            </a:endParaRPr>
          </a:p>
          <a:p>
            <a:pPr lvl="1">
              <a:buFont typeface="Arial" pitchFamily="34" charset="0"/>
              <a:buChar char="•"/>
            </a:pPr>
            <a:r>
              <a:rPr lang="en-US" dirty="0" smtClean="0">
                <a:solidFill>
                  <a:prstClr val="black"/>
                </a:solidFill>
              </a:rPr>
              <a:t>Increase the rating to 360 MVA</a:t>
            </a:r>
          </a:p>
          <a:p>
            <a:endParaRPr lang="en-US" dirty="0" smtClean="0">
              <a:solidFill>
                <a:prstClr val="black"/>
              </a:solidFill>
            </a:endParaRPr>
          </a:p>
          <a:p>
            <a:r>
              <a:rPr lang="en-US" dirty="0" smtClean="0">
                <a:solidFill>
                  <a:prstClr val="black"/>
                </a:solidFill>
              </a:rPr>
              <a:t>	</a:t>
            </a: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08067178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676656"/>
            <a:ext cx="8229600" cy="914400"/>
          </a:xfrm>
        </p:spPr>
        <p:txBody>
          <a:bodyPr/>
          <a:lstStyle/>
          <a:p>
            <a:pPr algn="ctr"/>
            <a:r>
              <a:rPr lang="en-US" dirty="0" smtClean="0"/>
              <a:t>2012 Transmission Construction Plan</a:t>
            </a:r>
            <a:endParaRPr lang="en-US" dirty="0"/>
          </a:p>
        </p:txBody>
      </p:sp>
      <p:pic>
        <p:nvPicPr>
          <p:cNvPr id="114690" name="Picture 2"/>
          <p:cNvPicPr>
            <a:picLocks noChangeAspect="1" noChangeArrowheads="1"/>
          </p:cNvPicPr>
          <p:nvPr/>
        </p:nvPicPr>
        <p:blipFill>
          <a:blip r:embed="rId3" cstate="print"/>
          <a:srcRect/>
          <a:stretch>
            <a:fillRect/>
          </a:stretch>
        </p:blipFill>
        <p:spPr bwMode="auto">
          <a:xfrm>
            <a:off x="530287" y="1512331"/>
            <a:ext cx="8202233" cy="5112756"/>
          </a:xfrm>
          <a:prstGeom prst="rect">
            <a:avLst/>
          </a:prstGeom>
          <a:noFill/>
          <a:ln w="9525" cap="flat" cmpd="sng" algn="ctr">
            <a:noFill/>
            <a:prstDash val="solid"/>
            <a:miter lim="800000"/>
            <a:headEnd/>
            <a:tailEnd/>
          </a:ln>
        </p:spPr>
      </p:pic>
      <p:pic>
        <p:nvPicPr>
          <p:cNvPr id="114691" name="Picture 3"/>
          <p:cNvPicPr>
            <a:picLocks noChangeAspect="1" noChangeArrowheads="1"/>
          </p:cNvPicPr>
          <p:nvPr/>
        </p:nvPicPr>
        <p:blipFill>
          <a:blip r:embed="rId4" cstate="print"/>
          <a:srcRect/>
          <a:stretch>
            <a:fillRect/>
          </a:stretch>
        </p:blipFill>
        <p:spPr bwMode="auto">
          <a:xfrm>
            <a:off x="160973" y="5064443"/>
            <a:ext cx="1781175" cy="1666875"/>
          </a:xfrm>
          <a:prstGeom prst="rect">
            <a:avLst/>
          </a:prstGeom>
          <a:noFill/>
          <a:ln w="9525" cap="flat" cmpd="sng" algn="ctr">
            <a:noFill/>
            <a:prstDash val="solid"/>
            <a:miter lim="800000"/>
            <a:headEnd/>
            <a:tailEnd/>
          </a:ln>
        </p:spPr>
      </p:pic>
      <p:sp>
        <p:nvSpPr>
          <p:cNvPr id="5" name="TextBox 4"/>
          <p:cNvSpPr txBox="1"/>
          <p:nvPr/>
        </p:nvSpPr>
        <p:spPr>
          <a:xfrm>
            <a:off x="0" y="1143000"/>
            <a:ext cx="9144000" cy="369332"/>
          </a:xfrm>
          <a:prstGeom prst="rect">
            <a:avLst/>
          </a:prstGeom>
          <a:noFill/>
        </p:spPr>
        <p:txBody>
          <a:bodyPr wrap="square" rtlCol="0">
            <a:spAutoFit/>
          </a:bodyPr>
          <a:lstStyle/>
          <a:p>
            <a:pPr algn="ctr"/>
            <a:r>
              <a:rPr lang="en-US" dirty="0" smtClean="0">
                <a:solidFill>
                  <a:srgbClr val="0000FF"/>
                </a:solidFill>
              </a:rPr>
              <a:t>Sherwood to Shady Oaks 230 kV line</a:t>
            </a:r>
            <a:endParaRPr lang="en-US" dirty="0">
              <a:solidFill>
                <a:srgbClr val="0000FF"/>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26773"/>
          </a:xfrm>
        </p:spPr>
        <p:txBody>
          <a:bodyPr>
            <a:normAutofit/>
          </a:bodyPr>
          <a:lstStyle/>
          <a:p>
            <a:pPr algn="ctr"/>
            <a:r>
              <a:rPr lang="en-US" dirty="0" smtClean="0"/>
              <a:t>2012 Transmission Construction Plan</a:t>
            </a:r>
            <a:endParaRPr lang="en-US" dirty="0"/>
          </a:p>
        </p:txBody>
      </p:sp>
      <p:sp>
        <p:nvSpPr>
          <p:cNvPr id="3" name="TextBox 2"/>
          <p:cNvSpPr txBox="1"/>
          <p:nvPr/>
        </p:nvSpPr>
        <p:spPr>
          <a:xfrm>
            <a:off x="805070" y="1868558"/>
            <a:ext cx="7881730" cy="4524315"/>
          </a:xfrm>
          <a:prstGeom prst="rect">
            <a:avLst/>
          </a:prstGeom>
          <a:noFill/>
        </p:spPr>
        <p:txBody>
          <a:bodyPr wrap="square" rtlCol="0">
            <a:spAutoFit/>
          </a:bodyPr>
          <a:lstStyle/>
          <a:p>
            <a:r>
              <a:rPr lang="en-US" b="1" dirty="0" smtClean="0"/>
              <a:t>Project:</a:t>
            </a:r>
            <a:r>
              <a:rPr lang="en-US" dirty="0"/>
              <a:t> </a:t>
            </a:r>
            <a:r>
              <a:rPr lang="en-US" dirty="0" smtClean="0"/>
              <a:t>New Shady Oaks 230/138 kV Autotransformer &amp; New Sherwood 	to Shady Oaks 230 kV line</a:t>
            </a:r>
          </a:p>
          <a:p>
            <a:endParaRPr lang="en-US" dirty="0" smtClean="0"/>
          </a:p>
          <a:p>
            <a:endParaRPr lang="en-US" dirty="0" smtClean="0"/>
          </a:p>
          <a:p>
            <a:r>
              <a:rPr lang="en-US" b="1" dirty="0" smtClean="0"/>
              <a:t>In-service Date:</a:t>
            </a:r>
            <a:r>
              <a:rPr lang="en-US" dirty="0"/>
              <a:t> </a:t>
            </a:r>
            <a:r>
              <a:rPr lang="en-US" dirty="0" smtClean="0"/>
              <a:t>June 2014</a:t>
            </a:r>
          </a:p>
          <a:p>
            <a:endParaRPr lang="en-US" dirty="0" smtClean="0"/>
          </a:p>
          <a:p>
            <a:endParaRPr lang="en-US" dirty="0" smtClean="0"/>
          </a:p>
          <a:p>
            <a:r>
              <a:rPr lang="en-US" b="1" dirty="0" smtClean="0"/>
              <a:t>Transmission Project Justification:</a:t>
            </a:r>
          </a:p>
          <a:p>
            <a:pPr lvl="1">
              <a:buFont typeface="Arial" pitchFamily="34" charset="0"/>
              <a:buChar char="•"/>
            </a:pPr>
            <a:r>
              <a:rPr lang="en-US" dirty="0" smtClean="0"/>
              <a:t>This project prevents pre-contingent load shed as a result of a extended outage of either the Pineville or Twin Bridges 230/138 kV Autotransformers. Operationally with one of these transformers out of service loss of the other autotransformer would lead to low voltage in the Pineville/Alexandria areas  and thermal overloads on lines in that region.</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6388" name="Title 1"/>
          <p:cNvSpPr>
            <a:spLocks noGrp="1"/>
          </p:cNvSpPr>
          <p:nvPr>
            <p:ph type="title" idx="4294967295"/>
          </p:nvPr>
        </p:nvSpPr>
        <p:spPr>
          <a:xfrm>
            <a:off x="76200" y="685800"/>
            <a:ext cx="9067800" cy="609600"/>
          </a:xfrm>
        </p:spPr>
        <p:txBody>
          <a:bodyPr anchor="t"/>
          <a:lstStyle/>
          <a:p>
            <a:pPr algn="ctr"/>
            <a:r>
              <a:rPr lang="en-US" dirty="0" smtClean="0"/>
              <a:t>2012 Transmission Construction Plan</a:t>
            </a:r>
            <a:endParaRPr lang="en-US" dirty="0"/>
          </a:p>
        </p:txBody>
      </p:sp>
      <p:sp>
        <p:nvSpPr>
          <p:cNvPr id="14" name="Title 1"/>
          <p:cNvSpPr txBox="1">
            <a:spLocks/>
          </p:cNvSpPr>
          <p:nvPr/>
        </p:nvSpPr>
        <p:spPr>
          <a:xfrm>
            <a:off x="2590800" y="1600200"/>
            <a:ext cx="3352800" cy="609600"/>
          </a:xfrm>
          <a:prstGeom prst="rect">
            <a:avLst/>
          </a:prstGeom>
          <a:noFill/>
          <a:ln>
            <a:noFill/>
          </a:ln>
        </p:spPr>
        <p:txBody>
          <a:bodyPr>
            <a:normAutofit/>
          </a:bodyPr>
          <a:lstStyle/>
          <a:p>
            <a:pPr algn="ctr" fontAlgn="auto">
              <a:spcAft>
                <a:spcPts val="0"/>
              </a:spcAft>
              <a:buFontTx/>
              <a:buNone/>
              <a:defRPr/>
            </a:pPr>
            <a:r>
              <a:rPr lang="en-US" sz="2800" dirty="0">
                <a:latin typeface="+mj-lt"/>
                <a:ea typeface="+mj-ea"/>
                <a:cs typeface="+mj-cs"/>
              </a:rPr>
              <a:t>Questions ?</a:t>
            </a:r>
          </a:p>
        </p:txBody>
      </p:sp>
      <p:pic>
        <p:nvPicPr>
          <p:cNvPr id="6" name="Picture 5" descr="C:\Program Files\Microsoft Office\MEDIA\OFFICE11\Lines\j0115876.gif"/>
          <p:cNvPicPr>
            <a:picLocks noChangeAspect="1" noChangeArrowheads="1"/>
          </p:cNvPicPr>
          <p:nvPr/>
        </p:nvPicPr>
        <p:blipFill>
          <a:blip r:embed="rId3" cstate="print"/>
          <a:srcRect/>
          <a:stretch>
            <a:fillRect/>
          </a:stretch>
        </p:blipFill>
        <p:spPr bwMode="auto">
          <a:xfrm>
            <a:off x="1669774" y="1141619"/>
            <a:ext cx="5893904" cy="9823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nchor="t"/>
          <a:lstStyle/>
          <a:p>
            <a:pPr eaLnBrk="1" hangingPunct="1"/>
            <a:r>
              <a:rPr lang="en-US" dirty="0" smtClean="0"/>
              <a:t>Agenda</a:t>
            </a:r>
          </a:p>
        </p:txBody>
      </p:sp>
      <p:sp>
        <p:nvSpPr>
          <p:cNvPr id="26627" name="Content Placeholder 4"/>
          <p:cNvSpPr>
            <a:spLocks noGrp="1"/>
          </p:cNvSpPr>
          <p:nvPr>
            <p:ph idx="4294967295"/>
          </p:nvPr>
        </p:nvSpPr>
        <p:spPr>
          <a:xfrm>
            <a:off x="457200" y="1600200"/>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 </a:t>
            </a:r>
          </a:p>
          <a:p>
            <a:pPr eaLnBrk="1" hangingPunct="1">
              <a:lnSpc>
                <a:spcPct val="150000"/>
              </a:lnSpc>
              <a:spcBef>
                <a:spcPct val="0"/>
              </a:spcBef>
              <a:buSzPct val="130000"/>
            </a:pPr>
            <a:r>
              <a:rPr lang="en-US" sz="2000" dirty="0" smtClean="0"/>
              <a:t>Acadiana Load Pocket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solidFill>
                  <a:srgbClr val="0033CC"/>
                </a:solidFill>
              </a:rPr>
              <a:t>Model Review</a:t>
            </a:r>
          </a:p>
          <a:p>
            <a:pPr eaLnBrk="1" hangingPunct="1">
              <a:lnSpc>
                <a:spcPct val="150000"/>
              </a:lnSpc>
              <a:spcBef>
                <a:spcPct val="0"/>
              </a:spcBef>
              <a:buSzPct val="130000"/>
            </a:pPr>
            <a:r>
              <a:rPr lang="en-US" sz="2000" dirty="0" smtClean="0"/>
              <a:t>2012 </a:t>
            </a:r>
            <a:r>
              <a:rPr lang="en-US" sz="2000" dirty="0"/>
              <a:t>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a:t>2012 Summer </a:t>
            </a:r>
            <a:r>
              <a:rPr lang="en-US" sz="2000" dirty="0" smtClean="0"/>
              <a:t>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26628" name="Picture 4" descr="MC900431561[1]"/>
          <p:cNvPicPr>
            <a:picLocks noChangeAspect="1" noChangeArrowheads="1"/>
          </p:cNvPicPr>
          <p:nvPr/>
        </p:nvPicPr>
        <p:blipFill>
          <a:blip r:embed="rId4" cstate="print"/>
          <a:srcRect/>
          <a:stretch>
            <a:fillRect/>
          </a:stretch>
        </p:blipFill>
        <p:spPr bwMode="auto">
          <a:xfrm>
            <a:off x="3695700" y="3654425"/>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38150" y="714375"/>
            <a:ext cx="8229600" cy="914400"/>
          </a:xfrm>
        </p:spPr>
        <p:txBody>
          <a:bodyPr anchor="t"/>
          <a:lstStyle/>
          <a:p>
            <a:pPr eaLnBrk="1" hangingPunct="1"/>
            <a:r>
              <a:rPr lang="en-US" dirty="0" smtClean="0"/>
              <a:t>Agenda</a:t>
            </a:r>
          </a:p>
        </p:txBody>
      </p:sp>
      <p:sp>
        <p:nvSpPr>
          <p:cNvPr id="7171" name="Content Placeholder 4"/>
          <p:cNvSpPr>
            <a:spLocks noGrp="1"/>
          </p:cNvSpPr>
          <p:nvPr>
            <p:ph idx="4294967295"/>
          </p:nvPr>
        </p:nvSpPr>
        <p:spPr>
          <a:xfrm>
            <a:off x="485775" y="1400175"/>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solidFill>
                  <a:srgbClr val="0033CC"/>
                </a:solidFill>
              </a:rPr>
              <a:t>Economic Planning Studies</a:t>
            </a:r>
            <a:r>
              <a:rPr lang="en-US" sz="2000" dirty="0" smtClean="0"/>
              <a:t>  </a:t>
            </a:r>
          </a:p>
          <a:p>
            <a:pPr eaLnBrk="1" hangingPunct="1">
              <a:lnSpc>
                <a:spcPct val="150000"/>
              </a:lnSpc>
              <a:spcBef>
                <a:spcPct val="0"/>
              </a:spcBef>
              <a:buSzPct val="130000"/>
            </a:pPr>
            <a:r>
              <a:rPr lang="en-US" sz="2000" dirty="0" smtClean="0"/>
              <a:t>Acadiana Load Pocket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a:t>2012 Summer </a:t>
            </a:r>
            <a:r>
              <a:rPr lang="en-US" sz="2000" dirty="0" smtClean="0"/>
              <a:t>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7172" name="Picture 4" descr="MC900431561[1]"/>
          <p:cNvPicPr>
            <a:picLocks noChangeAspect="1" noChangeArrowheads="1"/>
          </p:cNvPicPr>
          <p:nvPr/>
        </p:nvPicPr>
        <p:blipFill>
          <a:blip r:embed="rId4" cstate="print"/>
          <a:srcRect/>
          <a:stretch>
            <a:fillRect/>
          </a:stretch>
        </p:blipFill>
        <p:spPr bwMode="auto">
          <a:xfrm>
            <a:off x="4105275" y="2076450"/>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448574" y="1416350"/>
            <a:ext cx="8229600" cy="2965869"/>
          </a:xfrm>
        </p:spPr>
        <p:txBody>
          <a:bodyPr/>
          <a:lstStyle/>
          <a:p>
            <a:pPr lvl="1">
              <a:buFont typeface="Arial" charset="0"/>
              <a:buNone/>
            </a:pPr>
            <a:endParaRPr lang="en-US" sz="800" dirty="0" smtClean="0"/>
          </a:p>
          <a:p>
            <a:pPr marL="365125" indent="-255588"/>
            <a:r>
              <a:rPr lang="en-US" sz="2000" dirty="0" smtClean="0"/>
              <a:t>502 </a:t>
            </a:r>
            <a:r>
              <a:rPr lang="en-US" sz="2000" dirty="0" err="1" smtClean="0"/>
              <a:t>Switcharoo</a:t>
            </a:r>
            <a:r>
              <a:rPr lang="en-US" sz="2000" dirty="0" smtClean="0"/>
              <a:t> Project</a:t>
            </a:r>
          </a:p>
          <a:p>
            <a:pPr marL="365125" indent="-255588"/>
            <a:endParaRPr lang="en-US" sz="2000" dirty="0" smtClean="0"/>
          </a:p>
          <a:p>
            <a:pPr marL="365125" indent="-255588"/>
            <a:r>
              <a:rPr lang="en-US" sz="2000" dirty="0" smtClean="0"/>
              <a:t>Update line Impedance</a:t>
            </a:r>
          </a:p>
          <a:p>
            <a:pPr marL="365125" indent="-255588"/>
            <a:endParaRPr lang="en-US" sz="2000" dirty="0" smtClean="0"/>
          </a:p>
          <a:p>
            <a:pPr marL="365125" indent="-255588"/>
            <a:r>
              <a:rPr lang="en-US" sz="2000" dirty="0" smtClean="0"/>
              <a:t>Update Generator (Pmax, Pmin, Qmax, </a:t>
            </a:r>
            <a:r>
              <a:rPr lang="en-US" sz="2000" dirty="0" err="1" smtClean="0"/>
              <a:t>Qmin</a:t>
            </a:r>
            <a:r>
              <a:rPr lang="en-US" sz="2000" dirty="0" smtClean="0"/>
              <a:t>)</a:t>
            </a:r>
          </a:p>
          <a:p>
            <a:pPr marL="365125" indent="-255588"/>
            <a:endParaRPr lang="en-US" sz="2000" dirty="0" smtClean="0"/>
          </a:p>
          <a:p>
            <a:pPr marL="365125" indent="-255588"/>
            <a:r>
              <a:rPr lang="en-US" sz="2000" dirty="0" smtClean="0"/>
              <a:t>Hineston 230 kV Substation</a:t>
            </a:r>
            <a:endParaRPr lang="en-US" sz="1800" dirty="0" smtClean="0"/>
          </a:p>
          <a:p>
            <a:pPr lvl="1"/>
            <a:endParaRPr lang="en-US" sz="1800" dirty="0" smtClean="0"/>
          </a:p>
          <a:p>
            <a:pPr lvl="1">
              <a:buFont typeface="Arial" charset="0"/>
              <a:buNone/>
            </a:pPr>
            <a:endParaRPr lang="en-US" sz="1800" dirty="0" smtClean="0"/>
          </a:p>
        </p:txBody>
      </p:sp>
      <p:sp>
        <p:nvSpPr>
          <p:cNvPr id="10242" name="Title 1"/>
          <p:cNvSpPr>
            <a:spLocks noGrp="1"/>
          </p:cNvSpPr>
          <p:nvPr>
            <p:ph type="title" idx="4294967295"/>
          </p:nvPr>
        </p:nvSpPr>
        <p:spPr>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400" dirty="0" smtClean="0"/>
              <a:t>Model Review</a:t>
            </a:r>
            <a:endParaRPr lang="en-US" sz="4100" b="1" dirty="0" smtClean="0">
              <a:solidFill>
                <a:schemeClr val="tx2"/>
              </a:solidFill>
              <a:effectLst>
                <a:outerShdw blurRad="31750" dist="25400" dir="5400000" algn="tl" rotWithShape="0">
                  <a:srgbClr val="000000">
                    <a:alpha val="25000"/>
                  </a:srgbClr>
                </a:outerShdw>
              </a:effectLst>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00050" y="1191216"/>
            <a:ext cx="8229600" cy="5011738"/>
          </a:xfrm>
          <a:prstGeom prst="rect">
            <a:avLst/>
          </a:prstGeom>
          <a:noFill/>
          <a:ln w="9525">
            <a:noFill/>
            <a:miter lim="800000"/>
            <a:headEnd/>
            <a:tailEnd/>
          </a:ln>
        </p:spPr>
        <p:txBody>
          <a:bodyPr/>
          <a:lstStyle/>
          <a:p>
            <a:pPr marL="365125" indent="-255588" eaLnBrk="0" hangingPunct="0">
              <a:spcBef>
                <a:spcPct val="20000"/>
              </a:spcBef>
            </a:pPr>
            <a:r>
              <a:rPr lang="en-US" sz="2400" dirty="0" smtClean="0"/>
              <a:t>502 Switcharoo Project</a:t>
            </a:r>
            <a:endParaRPr lang="en-US" sz="2400" dirty="0"/>
          </a:p>
          <a:p>
            <a:pPr marL="365125" indent="-255588" eaLnBrk="0" hangingPunct="0">
              <a:spcBef>
                <a:spcPct val="20000"/>
              </a:spcBef>
            </a:pPr>
            <a:endParaRPr lang="en-US" sz="1200" dirty="0"/>
          </a:p>
          <a:p>
            <a:pPr marL="365125" indent="-255588" eaLnBrk="0" hangingPunct="0">
              <a:spcBef>
                <a:spcPct val="20000"/>
              </a:spcBef>
              <a:buFont typeface="Arial" charset="0"/>
              <a:buChar char="•"/>
            </a:pPr>
            <a:r>
              <a:rPr lang="en-US" sz="2000" dirty="0" smtClean="0"/>
              <a:t>May 2011 Cooper 230/138 kV Autotransformer failed which created operational problems looking at the next contingency under Summer Peak conditions.</a:t>
            </a:r>
          </a:p>
          <a:p>
            <a:pPr marL="109537" eaLnBrk="0" hangingPunct="0">
              <a:spcBef>
                <a:spcPct val="20000"/>
              </a:spcBef>
            </a:pPr>
            <a:endParaRPr lang="en-US" sz="1000" dirty="0" smtClean="0"/>
          </a:p>
          <a:p>
            <a:pPr marL="365125" indent="-255588" eaLnBrk="0" hangingPunct="0">
              <a:spcBef>
                <a:spcPct val="20000"/>
              </a:spcBef>
              <a:buFont typeface="Arial" charset="0"/>
              <a:buChar char="•"/>
            </a:pPr>
            <a:r>
              <a:rPr lang="en-US" sz="2000" dirty="0" smtClean="0"/>
              <a:t>Moved the existing 230/138 kV Autotransformer from West fork to Cooper.  Prior to making this move, an evaluation of the Summer Peak model reveled low voltages under N-1 conditions in the Guidry and Plaisance substations.</a:t>
            </a:r>
          </a:p>
          <a:p>
            <a:pPr marL="109537" eaLnBrk="0" hangingPunct="0">
              <a:spcBef>
                <a:spcPct val="20000"/>
              </a:spcBef>
            </a:pPr>
            <a:endParaRPr lang="en-US" sz="1000" dirty="0" smtClean="0"/>
          </a:p>
          <a:p>
            <a:pPr marL="365125" indent="-255588" eaLnBrk="0" hangingPunct="0">
              <a:spcBef>
                <a:spcPct val="20000"/>
              </a:spcBef>
              <a:buFont typeface="Arial" charset="0"/>
              <a:buChar char="•"/>
            </a:pPr>
            <a:r>
              <a:rPr lang="en-US" sz="2000" dirty="0" smtClean="0"/>
              <a:t>Moved Ramos Capacitor banks to Plaisance since Ramos banks were not needed until 2017 for the ALP project.</a:t>
            </a:r>
          </a:p>
          <a:p>
            <a:pPr marL="109537" eaLnBrk="0" hangingPunct="0">
              <a:spcBef>
                <a:spcPct val="20000"/>
              </a:spcBef>
            </a:pPr>
            <a:endParaRPr lang="en-US" sz="1000" dirty="0" smtClean="0"/>
          </a:p>
          <a:p>
            <a:pPr marL="365125" indent="-255588" eaLnBrk="0" hangingPunct="0">
              <a:spcBef>
                <a:spcPct val="20000"/>
              </a:spcBef>
              <a:buFont typeface="Arial" charset="0"/>
              <a:buChar char="•"/>
            </a:pPr>
            <a:r>
              <a:rPr lang="en-US" sz="2000" dirty="0" smtClean="0"/>
              <a:t>Bought a used 87 MVA 230/138 kV Auto to replace the West fork Auto that was moved to Cooper.</a:t>
            </a:r>
            <a:endParaRPr lang="en-US" sz="1600" dirty="0"/>
          </a:p>
          <a:p>
            <a:pPr marL="1143000" lvl="2" indent="-228600" eaLnBrk="0" hangingPunct="0">
              <a:spcBef>
                <a:spcPct val="20000"/>
              </a:spcBef>
            </a:pPr>
            <a:endParaRPr lang="en-US" sz="1600" dirty="0"/>
          </a:p>
          <a:p>
            <a:pPr marL="1143000" lvl="2" indent="-228600" eaLnBrk="0" hangingPunct="0">
              <a:spcBef>
                <a:spcPct val="20000"/>
              </a:spcBef>
            </a:pPr>
            <a:endParaRPr lang="en-US" sz="1600" dirty="0"/>
          </a:p>
        </p:txBody>
      </p:sp>
      <p:sp>
        <p:nvSpPr>
          <p:cNvPr id="3" name="Rectangle 2"/>
          <p:cNvSpPr/>
          <p:nvPr/>
        </p:nvSpPr>
        <p:spPr>
          <a:xfrm>
            <a:off x="278765" y="408656"/>
            <a:ext cx="8524576" cy="769441"/>
          </a:xfrm>
          <a:prstGeom prst="rect">
            <a:avLst/>
          </a:prstGeom>
        </p:spPr>
        <p:txBody>
          <a:bodyPr wrap="square">
            <a:spAutoFit/>
          </a:bodyPr>
          <a:lstStyle/>
          <a:p>
            <a:r>
              <a:rPr lang="en-US" sz="4400" dirty="0">
                <a:solidFill>
                  <a:prstClr val="black"/>
                </a:solidFill>
                <a:latin typeface="Georgia"/>
                <a:ea typeface="+mj-ea"/>
                <a:cs typeface="+mj-cs"/>
              </a:rPr>
              <a:t>Model Review</a:t>
            </a:r>
            <a:endParaRPr lang="en-US"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00050" y="1419225"/>
            <a:ext cx="8229600" cy="5011738"/>
          </a:xfrm>
          <a:prstGeom prst="rect">
            <a:avLst/>
          </a:prstGeom>
          <a:noFill/>
          <a:ln w="9525">
            <a:noFill/>
            <a:miter lim="800000"/>
            <a:headEnd/>
            <a:tailEnd/>
          </a:ln>
        </p:spPr>
        <p:txBody>
          <a:bodyPr/>
          <a:lstStyle/>
          <a:p>
            <a:pPr marL="365125" indent="-255588" eaLnBrk="0" hangingPunct="0">
              <a:spcBef>
                <a:spcPct val="20000"/>
              </a:spcBef>
            </a:pPr>
            <a:r>
              <a:rPr lang="en-US" sz="2400" dirty="0" smtClean="0">
                <a:solidFill>
                  <a:prstClr val="black"/>
                </a:solidFill>
              </a:rPr>
              <a:t>Update Line Impedance</a:t>
            </a:r>
            <a:endParaRPr lang="en-US" sz="2400" dirty="0">
              <a:solidFill>
                <a:prstClr val="black"/>
              </a:solidFill>
            </a:endParaRPr>
          </a:p>
          <a:p>
            <a:pPr marL="365125" indent="-255588" eaLnBrk="0" hangingPunct="0">
              <a:spcBef>
                <a:spcPct val="20000"/>
              </a:spcBef>
            </a:pPr>
            <a:endParaRPr lang="en-US" sz="1200" dirty="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Over the past several years Cleco has began measuring the line impedance in the field during line outages.  </a:t>
            </a:r>
          </a:p>
          <a:p>
            <a:pPr marL="109537" eaLnBrk="0" hangingPunct="0">
              <a:spcBef>
                <a:spcPct val="20000"/>
              </a:spcBef>
            </a:pPr>
            <a:endParaRPr lang="en-US" sz="1000" dirty="0" smtClean="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The calculated impedance data has been replaced on all the lines that we have measured data.</a:t>
            </a:r>
          </a:p>
          <a:p>
            <a:pPr marL="109537" eaLnBrk="0" hangingPunct="0">
              <a:spcBef>
                <a:spcPct val="20000"/>
              </a:spcBef>
            </a:pPr>
            <a:endParaRPr lang="en-US" sz="1000" dirty="0" smtClean="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No major changes to powerflow models</a:t>
            </a:r>
            <a:endParaRPr lang="en-US" sz="2000" dirty="0">
              <a:solidFill>
                <a:prstClr val="black"/>
              </a:solidFill>
            </a:endParaRPr>
          </a:p>
          <a:p>
            <a:pPr marL="365125" indent="-255588" eaLnBrk="0" hangingPunct="0">
              <a:spcBef>
                <a:spcPct val="20000"/>
              </a:spcBef>
              <a:buFont typeface="Arial" charset="0"/>
              <a:buChar char="•"/>
            </a:pPr>
            <a:endParaRPr lang="en-US" sz="2000" dirty="0" smtClean="0">
              <a:solidFill>
                <a:prstClr val="black"/>
              </a:solidFill>
            </a:endParaRPr>
          </a:p>
          <a:p>
            <a:pPr marL="109537" eaLnBrk="0" hangingPunct="0">
              <a:spcBef>
                <a:spcPct val="20000"/>
              </a:spcBef>
            </a:pPr>
            <a:r>
              <a:rPr lang="en-US" sz="2400" dirty="0" smtClean="0">
                <a:solidFill>
                  <a:prstClr val="black"/>
                </a:solidFill>
              </a:rPr>
              <a:t>Updated Generator Data</a:t>
            </a:r>
          </a:p>
          <a:p>
            <a:pPr marL="109537" eaLnBrk="0" hangingPunct="0">
              <a:spcBef>
                <a:spcPct val="20000"/>
              </a:spcBef>
            </a:pPr>
            <a:endParaRPr lang="en-US" sz="1200" dirty="0" smtClean="0">
              <a:solidFill>
                <a:prstClr val="black"/>
              </a:solidFill>
            </a:endParaRPr>
          </a:p>
          <a:p>
            <a:pPr marL="395287" indent="-285750" eaLnBrk="0" hangingPunct="0">
              <a:spcBef>
                <a:spcPct val="20000"/>
              </a:spcBef>
              <a:buFont typeface="Arial" pitchFamily="34" charset="0"/>
              <a:buChar char="•"/>
            </a:pPr>
            <a:r>
              <a:rPr lang="en-US" sz="2000" dirty="0" smtClean="0">
                <a:solidFill>
                  <a:prstClr val="black"/>
                </a:solidFill>
              </a:rPr>
              <a:t>Update all generators in Cleco’s control area with measured or calculated data from field test within the past couple of years. (Pmax, Pmin, Qmax, Qmin)</a:t>
            </a:r>
            <a:endParaRPr lang="en-US" sz="1600" dirty="0">
              <a:solidFill>
                <a:prstClr val="black"/>
              </a:solidFill>
            </a:endParaRPr>
          </a:p>
          <a:p>
            <a:pPr marL="1143000" lvl="2" indent="-228600" eaLnBrk="0" hangingPunct="0">
              <a:spcBef>
                <a:spcPct val="20000"/>
              </a:spcBef>
            </a:pPr>
            <a:endParaRPr lang="en-US" sz="1600" dirty="0">
              <a:solidFill>
                <a:prstClr val="black"/>
              </a:solidFill>
            </a:endParaRPr>
          </a:p>
        </p:txBody>
      </p:sp>
      <p:sp>
        <p:nvSpPr>
          <p:cNvPr id="3" name="Rectangle 2"/>
          <p:cNvSpPr/>
          <p:nvPr/>
        </p:nvSpPr>
        <p:spPr>
          <a:xfrm>
            <a:off x="278765" y="408656"/>
            <a:ext cx="8524576" cy="769441"/>
          </a:xfrm>
          <a:prstGeom prst="rect">
            <a:avLst/>
          </a:prstGeom>
        </p:spPr>
        <p:txBody>
          <a:bodyPr wrap="square">
            <a:spAutoFit/>
          </a:bodyPr>
          <a:lstStyle/>
          <a:p>
            <a:r>
              <a:rPr lang="en-US" sz="4400" dirty="0">
                <a:solidFill>
                  <a:prstClr val="black"/>
                </a:solidFill>
                <a:latin typeface="Georgia"/>
              </a:rPr>
              <a:t>Model Review</a:t>
            </a:r>
            <a:endParaRPr lang="en-US" dirty="0">
              <a:solidFill>
                <a:prstClr val="black"/>
              </a:solidFill>
            </a:endParaRPr>
          </a:p>
        </p:txBody>
      </p:sp>
    </p:spTree>
    <p:extLst>
      <p:ext uri="{BB962C8B-B14F-4D97-AF65-F5344CB8AC3E}">
        <p14:creationId xmlns:p14="http://schemas.microsoft.com/office/powerpoint/2010/main" val="294529982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00050" y="1171934"/>
            <a:ext cx="8229600" cy="445434"/>
          </a:xfrm>
          <a:prstGeom prst="rect">
            <a:avLst/>
          </a:prstGeom>
          <a:noFill/>
          <a:ln w="9525">
            <a:noFill/>
            <a:miter lim="800000"/>
            <a:headEnd/>
            <a:tailEnd/>
          </a:ln>
        </p:spPr>
        <p:txBody>
          <a:bodyPr/>
          <a:lstStyle/>
          <a:p>
            <a:pPr marL="365125" indent="-255588" algn="ctr" eaLnBrk="0" hangingPunct="0">
              <a:spcBef>
                <a:spcPct val="20000"/>
              </a:spcBef>
            </a:pPr>
            <a:r>
              <a:rPr lang="en-US" sz="2400" dirty="0" smtClean="0">
                <a:solidFill>
                  <a:srgbClr val="0000FF"/>
                </a:solidFill>
              </a:rPr>
              <a:t>Hineston</a:t>
            </a:r>
            <a:r>
              <a:rPr lang="en-US" sz="2400" dirty="0" smtClean="0">
                <a:solidFill>
                  <a:prstClr val="black"/>
                </a:solidFill>
              </a:rPr>
              <a:t> </a:t>
            </a:r>
            <a:r>
              <a:rPr lang="en-US" sz="2400" dirty="0" smtClean="0">
                <a:solidFill>
                  <a:srgbClr val="0000FF"/>
                </a:solidFill>
              </a:rPr>
              <a:t>230 kV sub</a:t>
            </a:r>
            <a:endParaRPr lang="en-US" sz="2400" dirty="0">
              <a:solidFill>
                <a:srgbClr val="0000FF"/>
              </a:solidFill>
            </a:endParaRPr>
          </a:p>
          <a:p>
            <a:pPr marL="365125" indent="-255588" eaLnBrk="0" hangingPunct="0">
              <a:spcBef>
                <a:spcPct val="20000"/>
              </a:spcBef>
            </a:pPr>
            <a:endParaRPr lang="en-US" sz="1200" dirty="0">
              <a:solidFill>
                <a:prstClr val="black"/>
              </a:solidFill>
            </a:endParaRPr>
          </a:p>
        </p:txBody>
      </p:sp>
      <p:sp>
        <p:nvSpPr>
          <p:cNvPr id="3" name="Rectangle 2"/>
          <p:cNvSpPr/>
          <p:nvPr/>
        </p:nvSpPr>
        <p:spPr>
          <a:xfrm>
            <a:off x="278765" y="408656"/>
            <a:ext cx="8524576" cy="769441"/>
          </a:xfrm>
          <a:prstGeom prst="rect">
            <a:avLst/>
          </a:prstGeom>
        </p:spPr>
        <p:txBody>
          <a:bodyPr wrap="square">
            <a:spAutoFit/>
          </a:bodyPr>
          <a:lstStyle/>
          <a:p>
            <a:r>
              <a:rPr lang="en-US" sz="4400" dirty="0">
                <a:solidFill>
                  <a:prstClr val="black"/>
                </a:solidFill>
                <a:latin typeface="Georgia"/>
              </a:rPr>
              <a:t>Model Review</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98" y="1714499"/>
            <a:ext cx="7865408" cy="456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1" y="4984936"/>
            <a:ext cx="18002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20395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00050" y="1419225"/>
            <a:ext cx="8229600" cy="5011738"/>
          </a:xfrm>
          <a:prstGeom prst="rect">
            <a:avLst/>
          </a:prstGeom>
          <a:noFill/>
          <a:ln w="9525">
            <a:noFill/>
            <a:miter lim="800000"/>
            <a:headEnd/>
            <a:tailEnd/>
          </a:ln>
        </p:spPr>
        <p:txBody>
          <a:bodyPr/>
          <a:lstStyle/>
          <a:p>
            <a:pPr marL="365125" indent="-255588" eaLnBrk="0" hangingPunct="0">
              <a:spcBef>
                <a:spcPct val="20000"/>
              </a:spcBef>
            </a:pPr>
            <a:r>
              <a:rPr lang="en-US" sz="2400" dirty="0" smtClean="0">
                <a:solidFill>
                  <a:prstClr val="black"/>
                </a:solidFill>
              </a:rPr>
              <a:t>Hineston 230 kV sub</a:t>
            </a:r>
            <a:endParaRPr lang="en-US" sz="2400" dirty="0">
              <a:solidFill>
                <a:prstClr val="black"/>
              </a:solidFill>
            </a:endParaRPr>
          </a:p>
          <a:p>
            <a:pPr marL="365125" indent="-255588" eaLnBrk="0" hangingPunct="0">
              <a:spcBef>
                <a:spcPct val="20000"/>
              </a:spcBef>
            </a:pPr>
            <a:endParaRPr lang="en-US" sz="1200" dirty="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Distribution Project which will Tap the Rodemacher to Cocodrie 230 kV line near Hineston.  This new substation will serve load in that area and unload some distribution circuits in that area.</a:t>
            </a:r>
          </a:p>
          <a:p>
            <a:pPr marL="109537" eaLnBrk="0" hangingPunct="0">
              <a:spcBef>
                <a:spcPct val="20000"/>
              </a:spcBef>
            </a:pPr>
            <a:endParaRPr lang="en-US" sz="1000" dirty="0" smtClean="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This project has an in-service date of December 2012.</a:t>
            </a:r>
          </a:p>
          <a:p>
            <a:pPr marL="109537" eaLnBrk="0" hangingPunct="0">
              <a:spcBef>
                <a:spcPct val="20000"/>
              </a:spcBef>
            </a:pPr>
            <a:endParaRPr lang="en-US" sz="1000" dirty="0" smtClean="0">
              <a:solidFill>
                <a:prstClr val="black"/>
              </a:solidFill>
            </a:endParaRPr>
          </a:p>
          <a:p>
            <a:pPr marL="365125" indent="-255588" eaLnBrk="0" hangingPunct="0">
              <a:spcBef>
                <a:spcPct val="20000"/>
              </a:spcBef>
              <a:buFont typeface="Arial" charset="0"/>
              <a:buChar char="•"/>
            </a:pPr>
            <a:r>
              <a:rPr lang="en-US" sz="2000" dirty="0" smtClean="0">
                <a:solidFill>
                  <a:prstClr val="black"/>
                </a:solidFill>
              </a:rPr>
              <a:t>This will be added to the SPP models next fall.</a:t>
            </a:r>
          </a:p>
          <a:p>
            <a:pPr marL="1143000" lvl="2" indent="-228600" eaLnBrk="0" hangingPunct="0">
              <a:spcBef>
                <a:spcPct val="20000"/>
              </a:spcBef>
            </a:pPr>
            <a:endParaRPr lang="en-US" sz="1600" dirty="0">
              <a:solidFill>
                <a:prstClr val="black"/>
              </a:solidFill>
            </a:endParaRPr>
          </a:p>
        </p:txBody>
      </p:sp>
      <p:sp>
        <p:nvSpPr>
          <p:cNvPr id="3" name="Rectangle 2"/>
          <p:cNvSpPr/>
          <p:nvPr/>
        </p:nvSpPr>
        <p:spPr>
          <a:xfrm>
            <a:off x="278765" y="408656"/>
            <a:ext cx="8524576" cy="769441"/>
          </a:xfrm>
          <a:prstGeom prst="rect">
            <a:avLst/>
          </a:prstGeom>
        </p:spPr>
        <p:txBody>
          <a:bodyPr wrap="square">
            <a:spAutoFit/>
          </a:bodyPr>
          <a:lstStyle/>
          <a:p>
            <a:r>
              <a:rPr lang="en-US" sz="4400" dirty="0">
                <a:solidFill>
                  <a:prstClr val="black"/>
                </a:solidFill>
                <a:latin typeface="Georgia"/>
              </a:rPr>
              <a:t>Model Review</a:t>
            </a:r>
            <a:endParaRPr lang="en-US" dirty="0">
              <a:solidFill>
                <a:prstClr val="black"/>
              </a:solidFill>
            </a:endParaRPr>
          </a:p>
        </p:txBody>
      </p:sp>
    </p:spTree>
    <p:extLst>
      <p:ext uri="{BB962C8B-B14F-4D97-AF65-F5344CB8AC3E}">
        <p14:creationId xmlns:p14="http://schemas.microsoft.com/office/powerpoint/2010/main" val="2765321740"/>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30724" name="Title 1"/>
          <p:cNvSpPr>
            <a:spLocks noGrp="1"/>
          </p:cNvSpPr>
          <p:nvPr>
            <p:ph type="title" idx="4294967295"/>
          </p:nvPr>
        </p:nvSpPr>
        <p:spPr>
          <a:xfrm>
            <a:off x="76200" y="685800"/>
            <a:ext cx="8229600" cy="609600"/>
          </a:xfrm>
        </p:spPr>
        <p:txBody>
          <a:bodyPr anchor="t"/>
          <a:lstStyle/>
          <a:p>
            <a:pPr algn="ctr" eaLnBrk="1" hangingPunct="1"/>
            <a:r>
              <a:rPr lang="en-US" dirty="0" smtClean="0"/>
              <a:t>Model Review</a:t>
            </a:r>
          </a:p>
        </p:txBody>
      </p:sp>
      <p:sp>
        <p:nvSpPr>
          <p:cNvPr id="14" name="Title 1"/>
          <p:cNvSpPr txBox="1">
            <a:spLocks/>
          </p:cNvSpPr>
          <p:nvPr/>
        </p:nvSpPr>
        <p:spPr>
          <a:xfrm>
            <a:off x="2590800" y="1600200"/>
            <a:ext cx="3352800" cy="609600"/>
          </a:xfrm>
          <a:prstGeom prst="rect">
            <a:avLst/>
          </a:prstGeom>
          <a:noFill/>
          <a:ln>
            <a:noFill/>
          </a:ln>
        </p:spPr>
        <p:txBody>
          <a:bodyPr>
            <a:normAutofit/>
          </a:bodyPr>
          <a:lstStyle/>
          <a:p>
            <a:pPr algn="ctr" fontAlgn="auto">
              <a:spcAft>
                <a:spcPts val="0"/>
              </a:spcAft>
              <a:buFontTx/>
              <a:buNone/>
              <a:defRPr/>
            </a:pPr>
            <a:r>
              <a:rPr lang="en-US" sz="2800" dirty="0">
                <a:latin typeface="+mj-lt"/>
                <a:ea typeface="+mj-ea"/>
                <a:cs typeface="+mj-cs"/>
              </a:rPr>
              <a:t>Questions ?</a:t>
            </a:r>
          </a:p>
        </p:txBody>
      </p:sp>
      <p:pic>
        <p:nvPicPr>
          <p:cNvPr id="30726" name="Picture 5" descr="C:\Program Files\Microsoft Office\MEDIA\OFFICE11\Lines\j0115876.gif"/>
          <p:cNvPicPr>
            <a:picLocks noChangeAspect="1" noChangeArrowheads="1"/>
          </p:cNvPicPr>
          <p:nvPr/>
        </p:nvPicPr>
        <p:blipFill>
          <a:blip r:embed="rId3" cstate="print"/>
          <a:srcRect/>
          <a:stretch>
            <a:fillRect/>
          </a:stretch>
        </p:blipFill>
        <p:spPr bwMode="auto">
          <a:xfrm>
            <a:off x="1752600" y="1143000"/>
            <a:ext cx="4572000" cy="7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nchor="t"/>
          <a:lstStyle/>
          <a:p>
            <a:pPr eaLnBrk="1" hangingPunct="1"/>
            <a:r>
              <a:rPr lang="en-US" dirty="0" smtClean="0"/>
              <a:t>Agenda</a:t>
            </a:r>
          </a:p>
        </p:txBody>
      </p:sp>
      <p:sp>
        <p:nvSpPr>
          <p:cNvPr id="31747" name="Content Placeholder 4"/>
          <p:cNvSpPr>
            <a:spLocks noGrp="1"/>
          </p:cNvSpPr>
          <p:nvPr>
            <p:ph idx="4294967295"/>
          </p:nvPr>
        </p:nvSpPr>
        <p:spPr>
          <a:xfrm>
            <a:off x="457200" y="1600200"/>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 </a:t>
            </a:r>
          </a:p>
          <a:p>
            <a:pPr eaLnBrk="1" hangingPunct="1">
              <a:lnSpc>
                <a:spcPct val="150000"/>
              </a:lnSpc>
              <a:spcBef>
                <a:spcPct val="0"/>
              </a:spcBef>
              <a:buSzPct val="130000"/>
            </a:pPr>
            <a:r>
              <a:rPr lang="en-US" sz="2000" dirty="0" smtClean="0"/>
              <a:t>Acadiana Load Pocket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smtClean="0">
                <a:solidFill>
                  <a:srgbClr val="0033CC"/>
                </a:solidFill>
              </a:rPr>
              <a:t>2012 SPP Model ACCC 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a:t>2012 Summer </a:t>
            </a:r>
            <a:r>
              <a:rPr lang="en-US" sz="2000" dirty="0" smtClean="0"/>
              <a:t>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31748" name="Picture 4" descr="MC900431561[1]"/>
          <p:cNvPicPr>
            <a:picLocks noChangeAspect="1" noChangeArrowheads="1"/>
          </p:cNvPicPr>
          <p:nvPr/>
        </p:nvPicPr>
        <p:blipFill>
          <a:blip r:embed="rId4" cstate="print"/>
          <a:srcRect/>
          <a:stretch>
            <a:fillRect/>
          </a:stretch>
        </p:blipFill>
        <p:spPr bwMode="auto">
          <a:xfrm>
            <a:off x="4491318" y="4113913"/>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5995" y="0"/>
            <a:ext cx="246965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itle 1"/>
          <p:cNvSpPr>
            <a:spLocks noGrp="1"/>
          </p:cNvSpPr>
          <p:nvPr>
            <p:ph type="title"/>
            <p:custDataLst>
              <p:tags r:id="rId2"/>
            </p:custDataLst>
          </p:nvPr>
        </p:nvSpPr>
        <p:spPr>
          <a:xfrm>
            <a:off x="457200" y="914400"/>
            <a:ext cx="5486400" cy="528918"/>
          </a:xfrm>
        </p:spPr>
        <p:txBody>
          <a:bodyPr>
            <a:normAutofit/>
          </a:bodyPr>
          <a:lstStyle/>
          <a:p>
            <a:pPr eaLnBrk="1" hangingPunct="1"/>
            <a:r>
              <a:rPr lang="en-US" dirty="0" smtClean="0"/>
              <a:t>2012 SPP Model ACCC Results</a:t>
            </a:r>
          </a:p>
        </p:txBody>
      </p:sp>
      <p:sp>
        <p:nvSpPr>
          <p:cNvPr id="32771" name="Content Placeholder 2"/>
          <p:cNvSpPr>
            <a:spLocks noGrp="1"/>
          </p:cNvSpPr>
          <p:nvPr>
            <p:ph idx="1"/>
            <p:custDataLst>
              <p:tags r:id="rId3"/>
            </p:custDataLst>
          </p:nvPr>
        </p:nvSpPr>
        <p:spPr>
          <a:xfrm>
            <a:off x="457200" y="1676400"/>
            <a:ext cx="5181600" cy="4297363"/>
          </a:xfrm>
        </p:spPr>
        <p:txBody>
          <a:bodyPr>
            <a:normAutofit/>
          </a:bodyPr>
          <a:lstStyle/>
          <a:p>
            <a:pPr eaLnBrk="1" hangingPunct="1">
              <a:spcBef>
                <a:spcPct val="0"/>
              </a:spcBef>
              <a:buFont typeface="Arial" charset="0"/>
              <a:buChar char="•"/>
            </a:pPr>
            <a:r>
              <a:rPr lang="en-US" dirty="0" smtClean="0"/>
              <a:t>SPP 2012 Models</a:t>
            </a:r>
          </a:p>
          <a:p>
            <a:pPr lvl="1" eaLnBrk="1" hangingPunct="1">
              <a:spcBef>
                <a:spcPct val="0"/>
              </a:spcBef>
              <a:buFont typeface="Arial" charset="0"/>
              <a:buChar char="•"/>
            </a:pPr>
            <a:r>
              <a:rPr lang="en-US" dirty="0" smtClean="0"/>
              <a:t>2012 (Spring, Summer Shoulder, Summer, Fall, Winter)</a:t>
            </a:r>
          </a:p>
          <a:p>
            <a:pPr lvl="1" eaLnBrk="1" hangingPunct="1">
              <a:spcBef>
                <a:spcPct val="0"/>
              </a:spcBef>
              <a:buFont typeface="Arial" charset="0"/>
              <a:buChar char="•"/>
            </a:pPr>
            <a:r>
              <a:rPr lang="en-US" dirty="0"/>
              <a:t>2013(Spring, </a:t>
            </a:r>
            <a:r>
              <a:rPr lang="en-US" dirty="0" smtClean="0"/>
              <a:t>Low load, Summer Shoulder, </a:t>
            </a:r>
            <a:r>
              <a:rPr lang="en-US" dirty="0"/>
              <a:t>Summer, Fall, Winter</a:t>
            </a:r>
            <a:r>
              <a:rPr lang="en-US" dirty="0" smtClean="0"/>
              <a:t>)</a:t>
            </a:r>
          </a:p>
          <a:p>
            <a:pPr lvl="1" eaLnBrk="1" hangingPunct="1">
              <a:spcBef>
                <a:spcPct val="0"/>
              </a:spcBef>
              <a:buFont typeface="Arial" charset="0"/>
              <a:buChar char="•"/>
            </a:pPr>
            <a:r>
              <a:rPr lang="en-US" dirty="0" smtClean="0"/>
              <a:t>2014 (Spring, Summer</a:t>
            </a:r>
            <a:r>
              <a:rPr lang="en-US" dirty="0"/>
              <a:t>, </a:t>
            </a:r>
            <a:r>
              <a:rPr lang="en-US" dirty="0" smtClean="0"/>
              <a:t>Winter</a:t>
            </a:r>
            <a:r>
              <a:rPr lang="en-US" dirty="0"/>
              <a:t>)</a:t>
            </a:r>
          </a:p>
          <a:p>
            <a:pPr lvl="1" eaLnBrk="1" hangingPunct="1">
              <a:spcBef>
                <a:spcPct val="0"/>
              </a:spcBef>
              <a:buFont typeface="Arial" charset="0"/>
              <a:buChar char="•"/>
            </a:pPr>
            <a:r>
              <a:rPr lang="en-US" dirty="0" smtClean="0"/>
              <a:t>2018 (Low load, </a:t>
            </a:r>
            <a:r>
              <a:rPr lang="en-US" dirty="0"/>
              <a:t>Summer</a:t>
            </a:r>
            <a:r>
              <a:rPr lang="en-US" dirty="0" smtClean="0"/>
              <a:t>, </a:t>
            </a:r>
            <a:r>
              <a:rPr lang="en-US" dirty="0"/>
              <a:t>Winter)</a:t>
            </a:r>
          </a:p>
          <a:p>
            <a:pPr lvl="1" eaLnBrk="1" hangingPunct="1">
              <a:spcBef>
                <a:spcPct val="0"/>
              </a:spcBef>
              <a:buFont typeface="Arial" charset="0"/>
              <a:buChar char="•"/>
            </a:pPr>
            <a:r>
              <a:rPr lang="en-US" dirty="0" smtClean="0"/>
              <a:t>2023 (Summer</a:t>
            </a:r>
            <a:r>
              <a:rPr lang="en-US" dirty="0"/>
              <a:t>, </a:t>
            </a:r>
            <a:r>
              <a:rPr lang="en-US" dirty="0" smtClean="0"/>
              <a:t>Winter</a:t>
            </a:r>
            <a:r>
              <a:rPr lang="en-US" dirty="0"/>
              <a:t>)</a:t>
            </a:r>
          </a:p>
          <a:p>
            <a:pPr lvl="1" eaLnBrk="1" hangingPunct="1">
              <a:spcBef>
                <a:spcPct val="0"/>
              </a:spcBef>
              <a:buFont typeface="Arial" charset="0"/>
              <a:buChar char="•"/>
            </a:pPr>
            <a:endParaRPr lang="en-US" dirty="0"/>
          </a:p>
          <a:p>
            <a:pPr lvl="1" eaLnBrk="1" hangingPunct="1">
              <a:spcBef>
                <a:spcPct val="0"/>
              </a:spcBef>
              <a:buFont typeface="Arial" charset="0"/>
              <a:buChar char="•"/>
            </a:pPr>
            <a:endParaRPr lang="en-US" dirty="0" smtClean="0"/>
          </a:p>
        </p:txBody>
      </p:sp>
    </p:spTree>
    <p:custDataLst>
      <p:tags r:id="rId1"/>
    </p:custData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4" y="564776"/>
            <a:ext cx="8229600" cy="914400"/>
          </a:xfrm>
        </p:spPr>
        <p:txBody>
          <a:bodyPr/>
          <a:lstStyle/>
          <a:p>
            <a:r>
              <a:rPr lang="en-US" dirty="0"/>
              <a:t>2012 SPP Model ACCC Results</a:t>
            </a:r>
          </a:p>
        </p:txBody>
      </p:sp>
      <p:sp>
        <p:nvSpPr>
          <p:cNvPr id="3" name="Content Placeholder 2"/>
          <p:cNvSpPr>
            <a:spLocks noGrp="1"/>
          </p:cNvSpPr>
          <p:nvPr>
            <p:ph sz="half" idx="1"/>
          </p:nvPr>
        </p:nvSpPr>
        <p:spPr>
          <a:xfrm>
            <a:off x="457199" y="1550894"/>
            <a:ext cx="8247529" cy="4575269"/>
          </a:xfrm>
        </p:spPr>
        <p:txBody>
          <a:bodyPr>
            <a:normAutofit fontScale="92500" lnSpcReduction="10000"/>
          </a:bodyPr>
          <a:lstStyle/>
          <a:p>
            <a:r>
              <a:rPr lang="en-US" dirty="0"/>
              <a:t>International Paper to Mansfield 138kV transmission line </a:t>
            </a:r>
            <a:r>
              <a:rPr lang="en-US" dirty="0" smtClean="0"/>
              <a:t>thermal overload</a:t>
            </a:r>
          </a:p>
          <a:p>
            <a:pPr marL="0" indent="0">
              <a:buNone/>
            </a:pPr>
            <a:endParaRPr lang="en-US" sz="1300" dirty="0" smtClean="0"/>
          </a:p>
          <a:p>
            <a:r>
              <a:rPr lang="en-US" u="sng" dirty="0" smtClean="0"/>
              <a:t>Powerflow models</a:t>
            </a:r>
            <a:r>
              <a:rPr lang="en-US" dirty="0" smtClean="0"/>
              <a:t>: 2012</a:t>
            </a:r>
            <a:r>
              <a:rPr lang="en-US" dirty="0"/>
              <a:t>, 2013, and 2018 summer peak models </a:t>
            </a:r>
            <a:endParaRPr lang="en-US" dirty="0" smtClean="0"/>
          </a:p>
          <a:p>
            <a:pPr marL="0" indent="0">
              <a:buNone/>
            </a:pPr>
            <a:endParaRPr lang="en-US" sz="1300" dirty="0" smtClean="0"/>
          </a:p>
          <a:p>
            <a:r>
              <a:rPr lang="en-US" u="sng" dirty="0" smtClean="0"/>
              <a:t>Contingency</a:t>
            </a:r>
            <a:r>
              <a:rPr lang="en-US" dirty="0" smtClean="0"/>
              <a:t>: </a:t>
            </a:r>
            <a:r>
              <a:rPr lang="en-US" dirty="0"/>
              <a:t>Dolet Hills to S.W.Shreveport 345 kV transmission tie </a:t>
            </a:r>
            <a:r>
              <a:rPr lang="en-US" dirty="0" smtClean="0"/>
              <a:t>line</a:t>
            </a:r>
          </a:p>
          <a:p>
            <a:endParaRPr lang="en-US" sz="1300" dirty="0" smtClean="0"/>
          </a:p>
          <a:p>
            <a:r>
              <a:rPr lang="en-US" u="sng" dirty="0" smtClean="0"/>
              <a:t>Resolution</a:t>
            </a:r>
            <a:r>
              <a:rPr lang="en-US" dirty="0" smtClean="0"/>
              <a:t>: The </a:t>
            </a:r>
            <a:r>
              <a:rPr lang="en-US" dirty="0"/>
              <a:t>Dolet Hills Operating Guide addresses this outage and resulting overload.  The AEP-W portion of the output and related transfer of power from the Dolet Hills Plant to AEP-W would be reduced to a level such that the flow on the IP to Mansfield 138 kV transmission line is within limits.</a:t>
            </a:r>
          </a:p>
        </p:txBody>
      </p:sp>
    </p:spTree>
    <p:extLst>
      <p:ext uri="{BB962C8B-B14F-4D97-AF65-F5344CB8AC3E}">
        <p14:creationId xmlns:p14="http://schemas.microsoft.com/office/powerpoint/2010/main" val="2071950233"/>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4" y="564776"/>
            <a:ext cx="8229600" cy="914400"/>
          </a:xfrm>
        </p:spPr>
        <p:txBody>
          <a:bodyPr/>
          <a:lstStyle/>
          <a:p>
            <a:r>
              <a:rPr lang="en-US" dirty="0"/>
              <a:t>2012 SPP Model ACCC Results</a:t>
            </a:r>
          </a:p>
        </p:txBody>
      </p:sp>
      <p:sp>
        <p:nvSpPr>
          <p:cNvPr id="3" name="Content Placeholder 2"/>
          <p:cNvSpPr>
            <a:spLocks noGrp="1"/>
          </p:cNvSpPr>
          <p:nvPr>
            <p:ph sz="half" idx="1"/>
          </p:nvPr>
        </p:nvSpPr>
        <p:spPr>
          <a:xfrm>
            <a:off x="457199" y="1550894"/>
            <a:ext cx="8247529" cy="4575269"/>
          </a:xfrm>
        </p:spPr>
        <p:txBody>
          <a:bodyPr>
            <a:normAutofit fontScale="92500" lnSpcReduction="10000"/>
          </a:bodyPr>
          <a:lstStyle/>
          <a:p>
            <a:r>
              <a:rPr lang="en-US" dirty="0"/>
              <a:t>International Paper to </a:t>
            </a:r>
            <a:r>
              <a:rPr lang="en-US" dirty="0" smtClean="0"/>
              <a:t>Wallace Lake </a:t>
            </a:r>
            <a:r>
              <a:rPr lang="en-US" dirty="0"/>
              <a:t>138kV transmission </a:t>
            </a:r>
            <a:r>
              <a:rPr lang="en-US" dirty="0" smtClean="0"/>
              <a:t>tie line thermal overload</a:t>
            </a:r>
          </a:p>
          <a:p>
            <a:pPr marL="0" indent="0">
              <a:buNone/>
            </a:pPr>
            <a:endParaRPr lang="en-US" sz="1300" dirty="0" smtClean="0"/>
          </a:p>
          <a:p>
            <a:r>
              <a:rPr lang="en-US" u="sng" dirty="0" smtClean="0"/>
              <a:t>Powerflow models</a:t>
            </a:r>
            <a:r>
              <a:rPr lang="en-US" dirty="0" smtClean="0"/>
              <a:t>: 2012</a:t>
            </a:r>
            <a:r>
              <a:rPr lang="en-US" dirty="0"/>
              <a:t>, 2013, </a:t>
            </a:r>
            <a:r>
              <a:rPr lang="en-US" dirty="0" smtClean="0"/>
              <a:t>2018 </a:t>
            </a:r>
            <a:r>
              <a:rPr lang="en-US" dirty="0"/>
              <a:t>summer peak </a:t>
            </a:r>
            <a:r>
              <a:rPr lang="en-US" dirty="0" smtClean="0"/>
              <a:t> and 2012, 2013 Summer Shoulder models </a:t>
            </a:r>
          </a:p>
          <a:p>
            <a:pPr marL="0" indent="0">
              <a:buNone/>
            </a:pPr>
            <a:endParaRPr lang="en-US" sz="1300" dirty="0" smtClean="0"/>
          </a:p>
          <a:p>
            <a:r>
              <a:rPr lang="en-US" u="sng" dirty="0" smtClean="0"/>
              <a:t>Contingency</a:t>
            </a:r>
            <a:r>
              <a:rPr lang="en-US" dirty="0" smtClean="0"/>
              <a:t>: </a:t>
            </a:r>
            <a:r>
              <a:rPr lang="en-US" dirty="0"/>
              <a:t>Dolet Hills to S.W.Shreveport 345 kV transmission </a:t>
            </a:r>
            <a:r>
              <a:rPr lang="en-US" dirty="0" smtClean="0"/>
              <a:t>tie line  </a:t>
            </a:r>
          </a:p>
          <a:p>
            <a:endParaRPr lang="en-US" sz="1300" dirty="0" smtClean="0"/>
          </a:p>
          <a:p>
            <a:r>
              <a:rPr lang="en-US" u="sng" dirty="0" smtClean="0"/>
              <a:t>Resolution</a:t>
            </a:r>
            <a:r>
              <a:rPr lang="en-US" dirty="0" smtClean="0"/>
              <a:t>: The </a:t>
            </a:r>
            <a:r>
              <a:rPr lang="en-US" dirty="0"/>
              <a:t>Dolet Hills Operating Guide addresses this outage and resulting overload.  The AEP-W portion of the output and related transfer of power from the Dolet Hills Plant to AEP-W would be reduced to a level such that the flow on the IP to Mansfield 138 kV transmission line is within limits.</a:t>
            </a:r>
          </a:p>
        </p:txBody>
      </p:sp>
    </p:spTree>
    <p:extLst>
      <p:ext uri="{BB962C8B-B14F-4D97-AF65-F5344CB8AC3E}">
        <p14:creationId xmlns:p14="http://schemas.microsoft.com/office/powerpoint/2010/main" val="244352287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hoto01131048_3"/>
          <p:cNvPicPr>
            <a:picLocks noChangeAspect="1" noChangeArrowheads="1"/>
          </p:cNvPicPr>
          <p:nvPr/>
        </p:nvPicPr>
        <p:blipFill>
          <a:blip r:embed="rId4" cstate="print"/>
          <a:srcRect/>
          <a:stretch>
            <a:fillRect/>
          </a:stretch>
        </p:blipFill>
        <p:spPr bwMode="auto">
          <a:xfrm>
            <a:off x="6997700" y="4965700"/>
            <a:ext cx="1295400" cy="1036638"/>
          </a:xfrm>
          <a:prstGeom prst="rect">
            <a:avLst/>
          </a:prstGeom>
          <a:noFill/>
          <a:ln w="9525">
            <a:noFill/>
            <a:miter lim="800000"/>
            <a:headEnd/>
            <a:tailEnd/>
          </a:ln>
        </p:spPr>
      </p:pic>
      <p:sp>
        <p:nvSpPr>
          <p:cNvPr id="6" name="Title 1"/>
          <p:cNvSpPr txBox="1">
            <a:spLocks/>
          </p:cNvSpPr>
          <p:nvPr/>
        </p:nvSpPr>
        <p:spPr>
          <a:xfrm>
            <a:off x="1676400" y="685800"/>
            <a:ext cx="5486400" cy="533400"/>
          </a:xfrm>
          <a:prstGeom prst="rect">
            <a:avLst/>
          </a:prstGeom>
        </p:spPr>
        <p:txBody>
          <a:bodyPr/>
          <a:lstStyle/>
          <a:p>
            <a:pPr algn="ctr" fontAlgn="auto">
              <a:spcAft>
                <a:spcPts val="0"/>
              </a:spcAft>
              <a:buFontTx/>
              <a:buNone/>
              <a:defRPr/>
            </a:pPr>
            <a:r>
              <a:rPr lang="en-US" sz="2800" dirty="0">
                <a:ea typeface="+mj-ea"/>
                <a:cs typeface="+mj-cs"/>
              </a:rPr>
              <a:t>Economic Planning Studies</a:t>
            </a:r>
          </a:p>
        </p:txBody>
      </p:sp>
      <p:sp>
        <p:nvSpPr>
          <p:cNvPr id="8196" name="Content Placeholder 3"/>
          <p:cNvSpPr>
            <a:spLocks noGrp="1"/>
          </p:cNvSpPr>
          <p:nvPr>
            <p:ph idx="1"/>
          </p:nvPr>
        </p:nvSpPr>
        <p:spPr>
          <a:xfrm>
            <a:off x="457200" y="1828800"/>
            <a:ext cx="7874000" cy="4202113"/>
          </a:xfrm>
          <a:solidFill>
            <a:schemeClr val="bg1"/>
          </a:solidFill>
        </p:spPr>
        <p:txBody>
          <a:bodyPr/>
          <a:lstStyle/>
          <a:p>
            <a:pPr eaLnBrk="1" hangingPunct="1">
              <a:spcBef>
                <a:spcPct val="0"/>
              </a:spcBef>
              <a:buFont typeface="Arial" charset="0"/>
              <a:buNone/>
            </a:pPr>
            <a:r>
              <a:rPr lang="en-US" dirty="0" smtClean="0"/>
              <a:t>None were requested for 2012 </a:t>
            </a:r>
          </a:p>
        </p:txBody>
      </p:sp>
    </p:spTree>
    <p:custDataLst>
      <p:tags r:id="rId1"/>
    </p:custData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4" y="564776"/>
            <a:ext cx="8229600" cy="914400"/>
          </a:xfrm>
        </p:spPr>
        <p:txBody>
          <a:bodyPr/>
          <a:lstStyle/>
          <a:p>
            <a:r>
              <a:rPr lang="en-US" dirty="0"/>
              <a:t>2012 SPP Model ACCC Results</a:t>
            </a:r>
          </a:p>
        </p:txBody>
      </p:sp>
      <p:sp>
        <p:nvSpPr>
          <p:cNvPr id="4" name="Content Placeholder 3"/>
          <p:cNvSpPr>
            <a:spLocks noGrp="1"/>
          </p:cNvSpPr>
          <p:nvPr>
            <p:ph sz="half"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16" y="1536885"/>
            <a:ext cx="8098771" cy="491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12560">
            <a:off x="2122767" y="3832217"/>
            <a:ext cx="1384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902553">
            <a:off x="4532994" y="2548851"/>
            <a:ext cx="2524398" cy="30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31624">
            <a:off x="4513133" y="3869869"/>
            <a:ext cx="3098521" cy="36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907" y="4234687"/>
            <a:ext cx="3561011" cy="523220"/>
          </a:xfrm>
          <a:prstGeom prst="rect">
            <a:avLst/>
          </a:prstGeom>
          <a:solidFill>
            <a:schemeClr val="bg2">
              <a:lumMod val="90000"/>
            </a:schemeClr>
          </a:solidFill>
          <a:ln>
            <a:solidFill>
              <a:schemeClr val="tx1"/>
            </a:solidFill>
          </a:ln>
        </p:spPr>
        <p:txBody>
          <a:bodyPr wrap="square" rtlCol="0">
            <a:spAutoFit/>
          </a:bodyPr>
          <a:lstStyle/>
          <a:p>
            <a:r>
              <a:rPr lang="en-US" sz="1400" dirty="0" smtClean="0"/>
              <a:t>Contingent Element:</a:t>
            </a:r>
          </a:p>
          <a:p>
            <a:r>
              <a:rPr lang="en-US" sz="1400" dirty="0" smtClean="0"/>
              <a:t>Dolet Hills to S.W. Shreveport 345 kV line</a:t>
            </a:r>
            <a:endParaRPr lang="en-US" sz="1400" dirty="0"/>
          </a:p>
        </p:txBody>
      </p:sp>
      <p:sp>
        <p:nvSpPr>
          <p:cNvPr id="6" name="TextBox 5"/>
          <p:cNvSpPr txBox="1"/>
          <p:nvPr/>
        </p:nvSpPr>
        <p:spPr>
          <a:xfrm>
            <a:off x="6445623" y="1704955"/>
            <a:ext cx="2495177" cy="523220"/>
          </a:xfrm>
          <a:prstGeom prst="rect">
            <a:avLst/>
          </a:prstGeom>
          <a:solidFill>
            <a:schemeClr val="bg2">
              <a:lumMod val="90000"/>
            </a:schemeClr>
          </a:solidFill>
          <a:ln>
            <a:solidFill>
              <a:schemeClr val="tx1"/>
            </a:solidFill>
          </a:ln>
        </p:spPr>
        <p:txBody>
          <a:bodyPr wrap="square" rtlCol="0">
            <a:spAutoFit/>
          </a:bodyPr>
          <a:lstStyle/>
          <a:p>
            <a:r>
              <a:rPr lang="en-US" sz="1400" dirty="0"/>
              <a:t>IP Mansfield </a:t>
            </a:r>
            <a:r>
              <a:rPr lang="en-US" sz="1400" dirty="0" smtClean="0"/>
              <a:t> to Wallace Lake 138 kV line 117%</a:t>
            </a:r>
            <a:endParaRPr lang="en-US" sz="1400" dirty="0"/>
          </a:p>
        </p:txBody>
      </p:sp>
      <p:sp>
        <p:nvSpPr>
          <p:cNvPr id="7" name="TextBox 6"/>
          <p:cNvSpPr txBox="1"/>
          <p:nvPr/>
        </p:nvSpPr>
        <p:spPr>
          <a:xfrm>
            <a:off x="6445623" y="2973630"/>
            <a:ext cx="1565015" cy="738664"/>
          </a:xfrm>
          <a:prstGeom prst="rect">
            <a:avLst/>
          </a:prstGeom>
          <a:solidFill>
            <a:schemeClr val="bg2">
              <a:lumMod val="90000"/>
            </a:schemeClr>
          </a:solidFill>
          <a:ln>
            <a:solidFill>
              <a:schemeClr val="tx1"/>
            </a:solidFill>
          </a:ln>
        </p:spPr>
        <p:txBody>
          <a:bodyPr wrap="square" rtlCol="0">
            <a:spAutoFit/>
          </a:bodyPr>
          <a:lstStyle/>
          <a:p>
            <a:r>
              <a:rPr lang="en-US" sz="1400" dirty="0" smtClean="0"/>
              <a:t>Mansfield to </a:t>
            </a:r>
            <a:r>
              <a:rPr lang="en-US" sz="1400" dirty="0"/>
              <a:t>IP </a:t>
            </a:r>
            <a:r>
              <a:rPr lang="en-US" sz="1400" dirty="0" smtClean="0"/>
              <a:t>Mansfield 138 kV line 111%</a:t>
            </a:r>
            <a:endParaRPr lang="en-US" sz="1400" dirty="0"/>
          </a:p>
        </p:txBody>
      </p:sp>
      <p:sp>
        <p:nvSpPr>
          <p:cNvPr id="8" name="TextBox 7"/>
          <p:cNvSpPr txBox="1"/>
          <p:nvPr/>
        </p:nvSpPr>
        <p:spPr>
          <a:xfrm>
            <a:off x="699247" y="5880847"/>
            <a:ext cx="4123765" cy="646331"/>
          </a:xfrm>
          <a:prstGeom prst="rect">
            <a:avLst/>
          </a:prstGeom>
          <a:solidFill>
            <a:schemeClr val="tx2">
              <a:lumMod val="60000"/>
              <a:lumOff val="40000"/>
            </a:schemeClr>
          </a:solidFill>
          <a:ln>
            <a:solidFill>
              <a:schemeClr val="tx1"/>
            </a:solidFill>
          </a:ln>
        </p:spPr>
        <p:txBody>
          <a:bodyPr wrap="square" rtlCol="0">
            <a:spAutoFit/>
          </a:bodyPr>
          <a:lstStyle/>
          <a:p>
            <a:r>
              <a:rPr lang="en-US" dirty="0" smtClean="0">
                <a:solidFill>
                  <a:schemeClr val="bg1"/>
                </a:solidFill>
              </a:rPr>
              <a:t>Mitigation: Implement the Dolet Hills operating guide</a:t>
            </a:r>
            <a:endParaRPr lang="en-US" dirty="0">
              <a:solidFill>
                <a:schemeClr val="bg1"/>
              </a:solidFill>
            </a:endParaRPr>
          </a:p>
        </p:txBody>
      </p:sp>
    </p:spTree>
    <p:extLst>
      <p:ext uri="{BB962C8B-B14F-4D97-AF65-F5344CB8AC3E}">
        <p14:creationId xmlns:p14="http://schemas.microsoft.com/office/powerpoint/2010/main" val="85400426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4" y="564776"/>
            <a:ext cx="8229600" cy="914400"/>
          </a:xfrm>
        </p:spPr>
        <p:txBody>
          <a:bodyPr/>
          <a:lstStyle/>
          <a:p>
            <a:r>
              <a:rPr lang="en-US" dirty="0"/>
              <a:t>2012 SPP Model ACCC Results</a:t>
            </a:r>
          </a:p>
        </p:txBody>
      </p:sp>
      <p:sp>
        <p:nvSpPr>
          <p:cNvPr id="3" name="Content Placeholder 2"/>
          <p:cNvSpPr>
            <a:spLocks noGrp="1"/>
          </p:cNvSpPr>
          <p:nvPr>
            <p:ph sz="half" idx="1"/>
          </p:nvPr>
        </p:nvSpPr>
        <p:spPr>
          <a:xfrm>
            <a:off x="457199" y="1550894"/>
            <a:ext cx="8247529" cy="4575269"/>
          </a:xfrm>
        </p:spPr>
        <p:txBody>
          <a:bodyPr>
            <a:normAutofit/>
          </a:bodyPr>
          <a:lstStyle/>
          <a:p>
            <a:r>
              <a:rPr lang="en-US" dirty="0" smtClean="0"/>
              <a:t>Gibson to Ramos 138 kV transmission line thermal overload</a:t>
            </a:r>
          </a:p>
          <a:p>
            <a:pPr marL="0" indent="0">
              <a:buNone/>
            </a:pPr>
            <a:endParaRPr lang="en-US" sz="1200" dirty="0" smtClean="0"/>
          </a:p>
          <a:p>
            <a:r>
              <a:rPr lang="en-US" u="sng" dirty="0" smtClean="0"/>
              <a:t>Powerflow models</a:t>
            </a:r>
            <a:r>
              <a:rPr lang="en-US" dirty="0" smtClean="0"/>
              <a:t>: 2018 </a:t>
            </a:r>
            <a:r>
              <a:rPr lang="en-US" dirty="0"/>
              <a:t>summer peak </a:t>
            </a:r>
            <a:r>
              <a:rPr lang="en-US" dirty="0" smtClean="0"/>
              <a:t>model </a:t>
            </a:r>
          </a:p>
          <a:p>
            <a:pPr marL="0" indent="0">
              <a:buNone/>
            </a:pPr>
            <a:endParaRPr lang="en-US" sz="1200" dirty="0" smtClean="0"/>
          </a:p>
          <a:p>
            <a:r>
              <a:rPr lang="en-US" u="sng" dirty="0" smtClean="0"/>
              <a:t>Contingency</a:t>
            </a:r>
            <a:r>
              <a:rPr lang="en-US" dirty="0" smtClean="0"/>
              <a:t>: Webre to Wells 500 </a:t>
            </a:r>
            <a:r>
              <a:rPr lang="en-US" dirty="0"/>
              <a:t>kV transmission </a:t>
            </a:r>
            <a:r>
              <a:rPr lang="en-US" dirty="0" smtClean="0"/>
              <a:t>line</a:t>
            </a:r>
          </a:p>
          <a:p>
            <a:endParaRPr lang="en-US" sz="1200" dirty="0" smtClean="0"/>
          </a:p>
          <a:p>
            <a:r>
              <a:rPr lang="en-US" u="sng" dirty="0" smtClean="0"/>
              <a:t>Resolution</a:t>
            </a:r>
            <a:r>
              <a:rPr lang="en-US" dirty="0" smtClean="0"/>
              <a:t>: </a:t>
            </a:r>
            <a:r>
              <a:rPr lang="en-US" dirty="0"/>
              <a:t>The </a:t>
            </a:r>
            <a:r>
              <a:rPr lang="en-US" dirty="0" smtClean="0"/>
              <a:t>Webre to Wells Operating </a:t>
            </a:r>
            <a:r>
              <a:rPr lang="en-US" dirty="0"/>
              <a:t>Guide addresses this outage and resulting overload.</a:t>
            </a:r>
          </a:p>
        </p:txBody>
      </p:sp>
    </p:spTree>
    <p:extLst>
      <p:ext uri="{BB962C8B-B14F-4D97-AF65-F5344CB8AC3E}">
        <p14:creationId xmlns:p14="http://schemas.microsoft.com/office/powerpoint/2010/main" val="2443522871"/>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51" y="1212227"/>
            <a:ext cx="7861767" cy="560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6164" y="564776"/>
            <a:ext cx="8229600" cy="914400"/>
          </a:xfrm>
        </p:spPr>
        <p:txBody>
          <a:bodyPr/>
          <a:lstStyle/>
          <a:p>
            <a:r>
              <a:rPr lang="en-US" dirty="0"/>
              <a:t>2012 SPP Model ACCC Results</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355413">
            <a:off x="3021843" y="2085267"/>
            <a:ext cx="1886700" cy="22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59488">
            <a:off x="6214197" y="5702057"/>
            <a:ext cx="1625969" cy="19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79061" y="2463020"/>
            <a:ext cx="2234234" cy="738664"/>
          </a:xfrm>
          <a:prstGeom prst="rect">
            <a:avLst/>
          </a:prstGeom>
          <a:solidFill>
            <a:schemeClr val="bg2">
              <a:lumMod val="90000"/>
            </a:schemeClr>
          </a:solidFill>
          <a:ln>
            <a:solidFill>
              <a:schemeClr val="tx1"/>
            </a:solidFill>
          </a:ln>
        </p:spPr>
        <p:txBody>
          <a:bodyPr wrap="square" rtlCol="0">
            <a:spAutoFit/>
          </a:bodyPr>
          <a:lstStyle/>
          <a:p>
            <a:r>
              <a:rPr lang="en-US" sz="1400" dirty="0" smtClean="0">
                <a:solidFill>
                  <a:prstClr val="black"/>
                </a:solidFill>
              </a:rPr>
              <a:t>Contingent Element:</a:t>
            </a:r>
          </a:p>
          <a:p>
            <a:r>
              <a:rPr lang="en-US" sz="1400" dirty="0" smtClean="0">
                <a:solidFill>
                  <a:prstClr val="black"/>
                </a:solidFill>
              </a:rPr>
              <a:t>Webre to Wells 500 kV line</a:t>
            </a:r>
            <a:endParaRPr lang="en-US" sz="1400" dirty="0">
              <a:solidFill>
                <a:prstClr val="black"/>
              </a:solidFill>
            </a:endParaRPr>
          </a:p>
        </p:txBody>
      </p:sp>
      <p:sp>
        <p:nvSpPr>
          <p:cNvPr id="7" name="TextBox 6"/>
          <p:cNvSpPr txBox="1"/>
          <p:nvPr/>
        </p:nvSpPr>
        <p:spPr>
          <a:xfrm>
            <a:off x="5837996" y="4667960"/>
            <a:ext cx="1593746" cy="523220"/>
          </a:xfrm>
          <a:prstGeom prst="rect">
            <a:avLst/>
          </a:prstGeom>
          <a:solidFill>
            <a:schemeClr val="bg2">
              <a:lumMod val="90000"/>
            </a:schemeClr>
          </a:solidFill>
          <a:ln>
            <a:solidFill>
              <a:schemeClr val="tx1"/>
            </a:solidFill>
          </a:ln>
        </p:spPr>
        <p:txBody>
          <a:bodyPr wrap="square" rtlCol="0">
            <a:spAutoFit/>
          </a:bodyPr>
          <a:lstStyle/>
          <a:p>
            <a:r>
              <a:rPr lang="en-US" sz="1400" dirty="0" smtClean="0">
                <a:solidFill>
                  <a:prstClr val="black"/>
                </a:solidFill>
              </a:rPr>
              <a:t>Gibson to Ramos 138 kV line 106%</a:t>
            </a:r>
            <a:endParaRPr lang="en-US" sz="1400" dirty="0">
              <a:solidFill>
                <a:prstClr val="black"/>
              </a:solidFill>
            </a:endParaRPr>
          </a:p>
        </p:txBody>
      </p:sp>
      <p:sp>
        <p:nvSpPr>
          <p:cNvPr id="8" name="TextBox 7"/>
          <p:cNvSpPr txBox="1"/>
          <p:nvPr/>
        </p:nvSpPr>
        <p:spPr>
          <a:xfrm>
            <a:off x="699247" y="5880847"/>
            <a:ext cx="4123765" cy="646331"/>
          </a:xfrm>
          <a:prstGeom prst="rect">
            <a:avLst/>
          </a:prstGeom>
          <a:solidFill>
            <a:schemeClr val="tx2">
              <a:lumMod val="60000"/>
              <a:lumOff val="40000"/>
            </a:schemeClr>
          </a:solidFill>
          <a:ln>
            <a:solidFill>
              <a:schemeClr val="tx1"/>
            </a:solidFill>
          </a:ln>
        </p:spPr>
        <p:txBody>
          <a:bodyPr wrap="square" rtlCol="0">
            <a:spAutoFit/>
          </a:bodyPr>
          <a:lstStyle/>
          <a:p>
            <a:r>
              <a:rPr lang="en-US" dirty="0" smtClean="0">
                <a:solidFill>
                  <a:prstClr val="white"/>
                </a:solidFill>
              </a:rPr>
              <a:t>Mitigation: Implement the Webre – Wells Operating guide</a:t>
            </a:r>
            <a:endParaRPr lang="en-US" dirty="0">
              <a:solidFill>
                <a:prstClr val="white"/>
              </a:solidFill>
            </a:endParaRPr>
          </a:p>
        </p:txBody>
      </p:sp>
    </p:spTree>
    <p:extLst>
      <p:ext uri="{BB962C8B-B14F-4D97-AF65-F5344CB8AC3E}">
        <p14:creationId xmlns:p14="http://schemas.microsoft.com/office/powerpoint/2010/main" val="1025288145"/>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4" y="564776"/>
            <a:ext cx="8229600" cy="914400"/>
          </a:xfrm>
        </p:spPr>
        <p:txBody>
          <a:bodyPr/>
          <a:lstStyle/>
          <a:p>
            <a:r>
              <a:rPr lang="en-US" dirty="0"/>
              <a:t>2012 SPP Model ACCC Results</a:t>
            </a:r>
          </a:p>
        </p:txBody>
      </p:sp>
      <p:sp>
        <p:nvSpPr>
          <p:cNvPr id="3" name="Content Placeholder 2"/>
          <p:cNvSpPr>
            <a:spLocks noGrp="1"/>
          </p:cNvSpPr>
          <p:nvPr>
            <p:ph sz="half" idx="1"/>
          </p:nvPr>
        </p:nvSpPr>
        <p:spPr>
          <a:xfrm>
            <a:off x="457199" y="1550894"/>
            <a:ext cx="8247529" cy="4575269"/>
          </a:xfrm>
        </p:spPr>
        <p:txBody>
          <a:bodyPr>
            <a:normAutofit lnSpcReduction="10000"/>
          </a:bodyPr>
          <a:lstStyle/>
          <a:p>
            <a:r>
              <a:rPr lang="en-US" dirty="0" smtClean="0"/>
              <a:t>Many 138 kV bus low voltage</a:t>
            </a:r>
          </a:p>
          <a:p>
            <a:endParaRPr lang="en-US" sz="1100" dirty="0" smtClean="0"/>
          </a:p>
          <a:p>
            <a:r>
              <a:rPr lang="en-US" u="sng" dirty="0" err="1" smtClean="0"/>
              <a:t>Powerflow</a:t>
            </a:r>
            <a:r>
              <a:rPr lang="en-US" u="sng" dirty="0" smtClean="0"/>
              <a:t> models</a:t>
            </a:r>
            <a:r>
              <a:rPr lang="en-US" dirty="0" smtClean="0"/>
              <a:t>: 2014, 2018, and 2023 </a:t>
            </a:r>
            <a:r>
              <a:rPr lang="en-US" dirty="0"/>
              <a:t>summer peak </a:t>
            </a:r>
            <a:r>
              <a:rPr lang="en-US" dirty="0" smtClean="0"/>
              <a:t>models </a:t>
            </a:r>
          </a:p>
          <a:p>
            <a:endParaRPr lang="en-US" sz="1100" dirty="0" smtClean="0"/>
          </a:p>
          <a:p>
            <a:r>
              <a:rPr lang="en-US" u="sng" dirty="0" smtClean="0"/>
              <a:t>Contingency</a:t>
            </a:r>
            <a:r>
              <a:rPr lang="en-US" dirty="0" smtClean="0"/>
              <a:t>: Fisher to Many 138 kV </a:t>
            </a:r>
            <a:r>
              <a:rPr lang="en-US" dirty="0"/>
              <a:t>transmission </a:t>
            </a:r>
            <a:r>
              <a:rPr lang="en-US" dirty="0" smtClean="0"/>
              <a:t>line</a:t>
            </a:r>
          </a:p>
          <a:p>
            <a:endParaRPr lang="en-US" sz="1100" dirty="0" smtClean="0"/>
          </a:p>
          <a:p>
            <a:r>
              <a:rPr lang="en-US" u="sng" dirty="0" smtClean="0"/>
              <a:t>Resolution</a:t>
            </a:r>
            <a:r>
              <a:rPr lang="en-US" dirty="0" smtClean="0"/>
              <a:t>: </a:t>
            </a:r>
            <a:r>
              <a:rPr lang="en-US" dirty="0"/>
              <a:t>This violation </a:t>
            </a:r>
            <a:r>
              <a:rPr lang="en-US" dirty="0" smtClean="0"/>
              <a:t>can </a:t>
            </a:r>
            <a:r>
              <a:rPr lang="en-US" dirty="0"/>
              <a:t>be mitigated by installation of a 28.8 MVAr capacitor bank at the Many 138 kV </a:t>
            </a:r>
            <a:r>
              <a:rPr lang="en-US" dirty="0" smtClean="0"/>
              <a:t>substation.  </a:t>
            </a:r>
            <a:r>
              <a:rPr lang="en-US" i="1" dirty="0" smtClean="0"/>
              <a:t>This issue has been evaluated in the past but seems to come and go from year to year.  Further evaluation is necessary to determine if the 28.8 MVAr capacitor bank will be added to the Construction Base Plan.</a:t>
            </a:r>
            <a:endParaRPr lang="en-US" i="1" dirty="0"/>
          </a:p>
        </p:txBody>
      </p:sp>
    </p:spTree>
    <p:extLst>
      <p:ext uri="{BB962C8B-B14F-4D97-AF65-F5344CB8AC3E}">
        <p14:creationId xmlns:p14="http://schemas.microsoft.com/office/powerpoint/2010/main" val="257519167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1329484"/>
            <a:ext cx="8037513" cy="508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6164" y="564776"/>
            <a:ext cx="8229600" cy="914400"/>
          </a:xfrm>
        </p:spPr>
        <p:txBody>
          <a:bodyPr/>
          <a:lstStyle/>
          <a:p>
            <a:r>
              <a:rPr lang="en-US" dirty="0"/>
              <a:t>2012 SPP Model ACCC Results</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65456">
            <a:off x="1875719" y="5839257"/>
            <a:ext cx="1384300" cy="17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59488">
            <a:off x="1960979" y="4919238"/>
            <a:ext cx="1349014" cy="16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3689" y="5738795"/>
            <a:ext cx="2234234" cy="738664"/>
          </a:xfrm>
          <a:prstGeom prst="rect">
            <a:avLst/>
          </a:prstGeom>
          <a:solidFill>
            <a:schemeClr val="bg2">
              <a:lumMod val="90000"/>
            </a:schemeClr>
          </a:solidFill>
          <a:ln>
            <a:solidFill>
              <a:schemeClr val="tx1"/>
            </a:solidFill>
          </a:ln>
        </p:spPr>
        <p:txBody>
          <a:bodyPr wrap="square" rtlCol="0">
            <a:spAutoFit/>
          </a:bodyPr>
          <a:lstStyle/>
          <a:p>
            <a:r>
              <a:rPr lang="en-US" sz="1400" dirty="0" smtClean="0">
                <a:solidFill>
                  <a:prstClr val="black"/>
                </a:solidFill>
              </a:rPr>
              <a:t>Contingent Element:</a:t>
            </a:r>
          </a:p>
          <a:p>
            <a:r>
              <a:rPr lang="en-US" sz="1400" dirty="0" smtClean="0">
                <a:solidFill>
                  <a:prstClr val="black"/>
                </a:solidFill>
              </a:rPr>
              <a:t>Fisher to Many 138 kV line</a:t>
            </a:r>
            <a:endParaRPr lang="en-US" sz="1400" dirty="0">
              <a:solidFill>
                <a:prstClr val="black"/>
              </a:solidFill>
            </a:endParaRPr>
          </a:p>
        </p:txBody>
      </p:sp>
      <p:sp>
        <p:nvSpPr>
          <p:cNvPr id="7" name="TextBox 6"/>
          <p:cNvSpPr txBox="1"/>
          <p:nvPr/>
        </p:nvSpPr>
        <p:spPr>
          <a:xfrm>
            <a:off x="815788" y="3986643"/>
            <a:ext cx="1909484" cy="523220"/>
          </a:xfrm>
          <a:prstGeom prst="rect">
            <a:avLst/>
          </a:prstGeom>
          <a:solidFill>
            <a:schemeClr val="bg2">
              <a:lumMod val="90000"/>
            </a:schemeClr>
          </a:solidFill>
          <a:ln>
            <a:solidFill>
              <a:schemeClr val="tx1"/>
            </a:solidFill>
          </a:ln>
        </p:spPr>
        <p:txBody>
          <a:bodyPr wrap="square" rtlCol="0">
            <a:spAutoFit/>
          </a:bodyPr>
          <a:lstStyle/>
          <a:p>
            <a:r>
              <a:rPr lang="en-US" sz="1400" dirty="0" smtClean="0">
                <a:solidFill>
                  <a:prstClr val="black"/>
                </a:solidFill>
              </a:rPr>
              <a:t>Many Low voltage 0.8550 pu</a:t>
            </a:r>
            <a:endParaRPr lang="en-US" sz="1400" dirty="0">
              <a:solidFill>
                <a:prstClr val="black"/>
              </a:solidFill>
            </a:endParaRPr>
          </a:p>
        </p:txBody>
      </p:sp>
      <p:sp>
        <p:nvSpPr>
          <p:cNvPr id="8" name="TextBox 7"/>
          <p:cNvSpPr txBox="1"/>
          <p:nvPr/>
        </p:nvSpPr>
        <p:spPr>
          <a:xfrm>
            <a:off x="4396178" y="5869261"/>
            <a:ext cx="4123765" cy="646331"/>
          </a:xfrm>
          <a:prstGeom prst="rect">
            <a:avLst/>
          </a:prstGeom>
          <a:solidFill>
            <a:schemeClr val="tx2">
              <a:lumMod val="60000"/>
              <a:lumOff val="40000"/>
            </a:schemeClr>
          </a:solidFill>
          <a:ln>
            <a:solidFill>
              <a:schemeClr val="tx1"/>
            </a:solidFill>
          </a:ln>
        </p:spPr>
        <p:txBody>
          <a:bodyPr wrap="square" rtlCol="0">
            <a:spAutoFit/>
          </a:bodyPr>
          <a:lstStyle/>
          <a:p>
            <a:r>
              <a:rPr lang="en-US" dirty="0" smtClean="0">
                <a:solidFill>
                  <a:prstClr val="white"/>
                </a:solidFill>
              </a:rPr>
              <a:t>Mitigation: Potentially add 28.8 MVAr</a:t>
            </a:r>
            <a:r>
              <a:rPr lang="en-US" dirty="0">
                <a:solidFill>
                  <a:prstClr val="white"/>
                </a:solidFill>
              </a:rPr>
              <a:t> </a:t>
            </a:r>
            <a:r>
              <a:rPr lang="en-US" dirty="0" smtClean="0">
                <a:solidFill>
                  <a:prstClr val="white"/>
                </a:solidFill>
              </a:rPr>
              <a:t>Capacitor Bank to Construction Plan</a:t>
            </a:r>
            <a:endParaRPr lang="en-US" dirty="0">
              <a:solidFill>
                <a:prstClr val="white"/>
              </a:solidFill>
            </a:endParaRPr>
          </a:p>
        </p:txBody>
      </p:sp>
    </p:spTree>
    <p:extLst>
      <p:ext uri="{BB962C8B-B14F-4D97-AF65-F5344CB8AC3E}">
        <p14:creationId xmlns:p14="http://schemas.microsoft.com/office/powerpoint/2010/main" val="4082381175"/>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40964" name="Title 1"/>
          <p:cNvSpPr>
            <a:spLocks noGrp="1"/>
          </p:cNvSpPr>
          <p:nvPr>
            <p:ph type="title"/>
          </p:nvPr>
        </p:nvSpPr>
        <p:spPr>
          <a:xfrm>
            <a:off x="76200" y="685800"/>
            <a:ext cx="8229600" cy="609600"/>
          </a:xfrm>
        </p:spPr>
        <p:txBody>
          <a:bodyPr/>
          <a:lstStyle/>
          <a:p>
            <a:pPr algn="ctr" eaLnBrk="1" hangingPunct="1"/>
            <a:r>
              <a:rPr lang="en-US" dirty="0" smtClean="0"/>
              <a:t>2012 SPP Model ACCC Results</a:t>
            </a:r>
          </a:p>
        </p:txBody>
      </p:sp>
      <p:sp>
        <p:nvSpPr>
          <p:cNvPr id="14" name="Title 1"/>
          <p:cNvSpPr txBox="1">
            <a:spLocks/>
          </p:cNvSpPr>
          <p:nvPr/>
        </p:nvSpPr>
        <p:spPr>
          <a:xfrm>
            <a:off x="2590800" y="1600200"/>
            <a:ext cx="3352800" cy="609600"/>
          </a:xfrm>
          <a:prstGeom prst="rect">
            <a:avLst/>
          </a:prstGeom>
          <a:noFill/>
          <a:ln>
            <a:noFill/>
          </a:ln>
        </p:spPr>
        <p:txBody>
          <a:bodyPr>
            <a:normAutofit/>
          </a:bodyPr>
          <a:lstStyle/>
          <a:p>
            <a:pPr algn="ctr" fontAlgn="auto">
              <a:spcAft>
                <a:spcPts val="0"/>
              </a:spcAft>
              <a:buFontTx/>
              <a:buNone/>
              <a:defRPr/>
            </a:pPr>
            <a:r>
              <a:rPr lang="en-US" sz="2800" dirty="0">
                <a:latin typeface="+mj-lt"/>
                <a:ea typeface="+mj-ea"/>
                <a:cs typeface="+mj-cs"/>
              </a:rPr>
              <a:t>Questions ?</a:t>
            </a:r>
          </a:p>
        </p:txBody>
      </p:sp>
      <p:pic>
        <p:nvPicPr>
          <p:cNvPr id="40966" name="Picture 5" descr="C:\Program Files\Microsoft Office\MEDIA\OFFICE11\Lines\j0115876.gif"/>
          <p:cNvPicPr>
            <a:picLocks noChangeAspect="1" noChangeArrowheads="1"/>
          </p:cNvPicPr>
          <p:nvPr/>
        </p:nvPicPr>
        <p:blipFill>
          <a:blip r:embed="rId3" cstate="print"/>
          <a:srcRect/>
          <a:stretch>
            <a:fillRect/>
          </a:stretch>
        </p:blipFill>
        <p:spPr bwMode="auto">
          <a:xfrm>
            <a:off x="1752600" y="1143000"/>
            <a:ext cx="4572000" cy="7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nchor="t"/>
          <a:lstStyle/>
          <a:p>
            <a:pPr eaLnBrk="1" hangingPunct="1"/>
            <a:r>
              <a:rPr lang="en-US" dirty="0" smtClean="0"/>
              <a:t>Agenda</a:t>
            </a:r>
          </a:p>
        </p:txBody>
      </p:sp>
      <p:sp>
        <p:nvSpPr>
          <p:cNvPr id="41987" name="Content Placeholder 4"/>
          <p:cNvSpPr>
            <a:spLocks noGrp="1"/>
          </p:cNvSpPr>
          <p:nvPr>
            <p:ph idx="4294967295"/>
          </p:nvPr>
        </p:nvSpPr>
        <p:spPr>
          <a:xfrm>
            <a:off x="457200" y="1600200"/>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 </a:t>
            </a:r>
          </a:p>
          <a:p>
            <a:pPr eaLnBrk="1" hangingPunct="1">
              <a:lnSpc>
                <a:spcPct val="150000"/>
              </a:lnSpc>
              <a:spcBef>
                <a:spcPct val="0"/>
              </a:spcBef>
              <a:buSzPct val="130000"/>
            </a:pPr>
            <a:r>
              <a:rPr lang="en-US" sz="2000" dirty="0" smtClean="0"/>
              <a:t>Acadiana Load Pocket Project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solidFill>
                  <a:srgbClr val="0033CC"/>
                </a:solidFill>
              </a:rPr>
              <a:t>Stakeholder Business</a:t>
            </a:r>
          </a:p>
          <a:p>
            <a:pPr eaLnBrk="1" hangingPunct="1">
              <a:lnSpc>
                <a:spcPct val="150000"/>
              </a:lnSpc>
              <a:spcBef>
                <a:spcPct val="0"/>
              </a:spcBef>
              <a:buSzPct val="130000"/>
            </a:pPr>
            <a:r>
              <a:rPr lang="en-US" sz="2000" dirty="0" smtClean="0"/>
              <a:t>2012 Summer 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41988" name="Picture 4" descr="MC900431561[1]"/>
          <p:cNvPicPr>
            <a:picLocks noChangeAspect="1" noChangeArrowheads="1"/>
          </p:cNvPicPr>
          <p:nvPr/>
        </p:nvPicPr>
        <p:blipFill>
          <a:blip r:embed="rId4" cstate="print"/>
          <a:srcRect/>
          <a:stretch>
            <a:fillRect/>
          </a:stretch>
        </p:blipFill>
        <p:spPr bwMode="auto">
          <a:xfrm>
            <a:off x="3371850" y="4568825"/>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14400"/>
            <a:ext cx="8229600" cy="533400"/>
          </a:xfrm>
        </p:spPr>
        <p:txBody>
          <a:bodyPr/>
          <a:lstStyle/>
          <a:p>
            <a:pPr eaLnBrk="1" hangingPunct="1"/>
            <a:r>
              <a:rPr lang="en-US" dirty="0" smtClean="0"/>
              <a:t>Stakeholder Business</a:t>
            </a:r>
          </a:p>
        </p:txBody>
      </p:sp>
      <p:sp>
        <p:nvSpPr>
          <p:cNvPr id="43011" name="Content Placeholder 2"/>
          <p:cNvSpPr>
            <a:spLocks noGrp="1"/>
          </p:cNvSpPr>
          <p:nvPr>
            <p:ph idx="1"/>
          </p:nvPr>
        </p:nvSpPr>
        <p:spPr/>
        <p:txBody>
          <a:bodyPr/>
          <a:lstStyle/>
          <a:p>
            <a:pPr eaLnBrk="1" hangingPunct="1">
              <a:spcBef>
                <a:spcPct val="0"/>
              </a:spcBef>
              <a:buFont typeface="Arial" charset="0"/>
              <a:buChar char="•"/>
            </a:pPr>
            <a:r>
              <a:rPr lang="en-US" dirty="0" smtClean="0"/>
              <a:t>Chance for Stakeholders to bring issues up for discussion</a:t>
            </a:r>
          </a:p>
        </p:txBody>
      </p:sp>
      <p:pic>
        <p:nvPicPr>
          <p:cNvPr id="4" name="Picture 5" descr="C:\Program Files\Microsoft Office\MEDIA\OFFICE11\Lines\j0115876.gif"/>
          <p:cNvPicPr>
            <a:picLocks noChangeAspect="1" noChangeArrowheads="1"/>
          </p:cNvPicPr>
          <p:nvPr/>
        </p:nvPicPr>
        <p:blipFill>
          <a:blip r:embed="rId3" cstate="print"/>
          <a:srcRect/>
          <a:stretch>
            <a:fillRect/>
          </a:stretch>
        </p:blipFill>
        <p:spPr bwMode="auto">
          <a:xfrm>
            <a:off x="543911" y="1321676"/>
            <a:ext cx="4572000" cy="76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14400"/>
            <a:ext cx="8229600" cy="533400"/>
          </a:xfrm>
        </p:spPr>
        <p:txBody>
          <a:bodyPr/>
          <a:lstStyle/>
          <a:p>
            <a:pPr eaLnBrk="1" hangingPunct="1"/>
            <a:r>
              <a:rPr lang="en-US" dirty="0" smtClean="0"/>
              <a:t>Stakeholder Business</a:t>
            </a:r>
          </a:p>
        </p:txBody>
      </p:sp>
      <p:sp>
        <p:nvSpPr>
          <p:cNvPr id="43011" name="Content Placeholder 2"/>
          <p:cNvSpPr>
            <a:spLocks noGrp="1"/>
          </p:cNvSpPr>
          <p:nvPr>
            <p:ph idx="1"/>
          </p:nvPr>
        </p:nvSpPr>
        <p:spPr>
          <a:xfrm>
            <a:off x="422694" y="1466492"/>
            <a:ext cx="8272732" cy="5029200"/>
          </a:xfrm>
        </p:spPr>
        <p:txBody>
          <a:bodyPr>
            <a:normAutofit fontScale="70000" lnSpcReduction="20000"/>
          </a:bodyPr>
          <a:lstStyle/>
          <a:p>
            <a:pPr marL="0" indent="0">
              <a:buNone/>
            </a:pPr>
            <a:r>
              <a:rPr lang="en-US" sz="2600" dirty="0"/>
              <a:t>NERC </a:t>
            </a:r>
            <a:r>
              <a:rPr lang="en-US" sz="2600" dirty="0" err="1"/>
              <a:t>WebRegistry</a:t>
            </a:r>
            <a:endParaRPr lang="en-US" sz="2600" dirty="0"/>
          </a:p>
          <a:p>
            <a:pPr marL="0" indent="0">
              <a:buNone/>
            </a:pPr>
            <a:r>
              <a:rPr lang="en-US" dirty="0"/>
              <a:t> </a:t>
            </a:r>
          </a:p>
          <a:p>
            <a:r>
              <a:rPr lang="en-US" dirty="0"/>
              <a:t>OATI has been tasked to develop a system to replace TSIN.com.</a:t>
            </a:r>
          </a:p>
          <a:p>
            <a:pPr marL="0" indent="0">
              <a:buNone/>
            </a:pPr>
            <a:r>
              <a:rPr lang="en-US" dirty="0"/>
              <a:t> </a:t>
            </a:r>
            <a:r>
              <a:rPr lang="en-US" dirty="0" smtClean="0"/>
              <a:t>       The </a:t>
            </a:r>
            <a:r>
              <a:rPr lang="en-US" dirty="0"/>
              <a:t>new system is designed and maintained by OATI.</a:t>
            </a:r>
          </a:p>
          <a:p>
            <a:pPr marL="0" indent="0">
              <a:buNone/>
            </a:pPr>
            <a:r>
              <a:rPr lang="en-US" dirty="0" smtClean="0"/>
              <a:t>        The </a:t>
            </a:r>
            <a:r>
              <a:rPr lang="en-US" dirty="0"/>
              <a:t>new system uses the specifications as outlined by NAESB for standard product names</a:t>
            </a:r>
            <a:r>
              <a:rPr lang="en-US" dirty="0" smtClean="0"/>
              <a:t>.</a:t>
            </a:r>
            <a:r>
              <a:rPr lang="en-US" dirty="0"/>
              <a:t> </a:t>
            </a:r>
          </a:p>
          <a:p>
            <a:pPr marL="0" indent="0">
              <a:buNone/>
            </a:pPr>
            <a:r>
              <a:rPr lang="en-US" dirty="0"/>
              <a:t> </a:t>
            </a:r>
          </a:p>
          <a:p>
            <a:r>
              <a:rPr lang="en-US" dirty="0"/>
              <a:t>All companies on </a:t>
            </a:r>
            <a:r>
              <a:rPr lang="en-US" dirty="0" err="1"/>
              <a:t>e</a:t>
            </a:r>
            <a:r>
              <a:rPr lang="en-US" dirty="0" err="1" smtClean="0"/>
              <a:t>Tag</a:t>
            </a:r>
            <a:r>
              <a:rPr lang="en-US" dirty="0" smtClean="0"/>
              <a:t> </a:t>
            </a:r>
            <a:r>
              <a:rPr lang="en-US" dirty="0"/>
              <a:t>must register within </a:t>
            </a:r>
            <a:r>
              <a:rPr lang="en-US" dirty="0" err="1"/>
              <a:t>webRegistry</a:t>
            </a:r>
            <a:r>
              <a:rPr lang="en-US" dirty="0"/>
              <a:t>.  TSIN will no longer be used, and all non-updated data will go away</a:t>
            </a:r>
            <a:r>
              <a:rPr lang="en-US" dirty="0" smtClean="0"/>
              <a:t>.  All source(s) and sink(s) need to be registered for </a:t>
            </a:r>
            <a:r>
              <a:rPr lang="en-US" dirty="0" err="1" smtClean="0"/>
              <a:t>eTag</a:t>
            </a:r>
            <a:r>
              <a:rPr lang="en-US" dirty="0" smtClean="0"/>
              <a:t>.</a:t>
            </a:r>
            <a:endParaRPr lang="en-US" dirty="0"/>
          </a:p>
          <a:p>
            <a:pPr marL="0" indent="0">
              <a:buNone/>
            </a:pPr>
            <a:r>
              <a:rPr lang="en-US" dirty="0"/>
              <a:t> </a:t>
            </a:r>
          </a:p>
          <a:p>
            <a:r>
              <a:rPr lang="en-US" dirty="0"/>
              <a:t>URL for </a:t>
            </a:r>
            <a:r>
              <a:rPr lang="en-US" dirty="0" err="1"/>
              <a:t>webRegistry</a:t>
            </a:r>
            <a:r>
              <a:rPr lang="en-US" dirty="0"/>
              <a:t>:</a:t>
            </a:r>
          </a:p>
          <a:p>
            <a:pPr marL="0" indent="0">
              <a:buNone/>
            </a:pPr>
            <a:r>
              <a:rPr lang="en-US" u="sng" dirty="0" smtClean="0">
                <a:hlinkClick r:id="rId3"/>
              </a:rPr>
              <a:t>https</a:t>
            </a:r>
            <a:r>
              <a:rPr lang="en-US" u="sng" dirty="0">
                <a:hlinkClick r:id="rId3"/>
              </a:rPr>
              <a:t>://www.naesbwry.oati.com/NAESBWRY/sys-index.wml</a:t>
            </a:r>
            <a:endParaRPr lang="en-US" dirty="0"/>
          </a:p>
          <a:p>
            <a:pPr marL="0" indent="0">
              <a:buNone/>
            </a:pPr>
            <a:endParaRPr lang="en-US" dirty="0"/>
          </a:p>
          <a:p>
            <a:r>
              <a:rPr lang="en-US" dirty="0"/>
              <a:t>URL for instructions on how to register:</a:t>
            </a:r>
          </a:p>
          <a:p>
            <a:pPr marL="0" indent="0">
              <a:buNone/>
            </a:pPr>
            <a:r>
              <a:rPr lang="en-US" u="sng" dirty="0" smtClean="0">
                <a:hlinkClick r:id="rId4"/>
              </a:rPr>
              <a:t>http</a:t>
            </a:r>
            <a:r>
              <a:rPr lang="en-US" u="sng" dirty="0">
                <a:hlinkClick r:id="rId4"/>
              </a:rPr>
              <a:t>://www.naesb.org/pdf4/weq_eir_webregistry_pse_quick_start_guide.pdf</a:t>
            </a:r>
            <a:endParaRPr lang="en-US" dirty="0"/>
          </a:p>
          <a:p>
            <a:pPr marL="0" indent="0">
              <a:buNone/>
            </a:pPr>
            <a:endParaRPr lang="en-US" dirty="0"/>
          </a:p>
          <a:p>
            <a:r>
              <a:rPr lang="en-US" dirty="0"/>
              <a:t>First time </a:t>
            </a:r>
            <a:r>
              <a:rPr lang="en-US" dirty="0" err="1"/>
              <a:t>webRegistry</a:t>
            </a:r>
            <a:r>
              <a:rPr lang="en-US" dirty="0"/>
              <a:t> is published into </a:t>
            </a:r>
            <a:r>
              <a:rPr lang="en-US" dirty="0" err="1"/>
              <a:t>ETag</a:t>
            </a:r>
            <a:r>
              <a:rPr lang="en-US" dirty="0"/>
              <a:t> – May 14, 2012.</a:t>
            </a:r>
          </a:p>
        </p:txBody>
      </p:sp>
      <p:pic>
        <p:nvPicPr>
          <p:cNvPr id="4" name="Picture 5" descr="C:\Program Files\Microsoft Office\MEDIA\OFFICE11\Lines\j0115876.gif"/>
          <p:cNvPicPr>
            <a:picLocks noChangeAspect="1" noChangeArrowheads="1"/>
          </p:cNvPicPr>
          <p:nvPr/>
        </p:nvPicPr>
        <p:blipFill>
          <a:blip r:embed="rId5" cstate="print"/>
          <a:srcRect/>
          <a:stretch>
            <a:fillRect/>
          </a:stretch>
        </p:blipFill>
        <p:spPr bwMode="auto">
          <a:xfrm>
            <a:off x="543911" y="1321676"/>
            <a:ext cx="4572000" cy="76200"/>
          </a:xfrm>
          <a:prstGeom prst="rect">
            <a:avLst/>
          </a:prstGeom>
          <a:noFill/>
          <a:ln w="9525">
            <a:noFill/>
            <a:miter lim="800000"/>
            <a:headEnd/>
            <a:tailEnd/>
          </a:ln>
        </p:spPr>
      </p:pic>
    </p:spTree>
    <p:extLst>
      <p:ext uri="{BB962C8B-B14F-4D97-AF65-F5344CB8AC3E}">
        <p14:creationId xmlns:p14="http://schemas.microsoft.com/office/powerpoint/2010/main" val="4040389842"/>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nchor="t"/>
          <a:lstStyle/>
          <a:p>
            <a:pPr eaLnBrk="1" hangingPunct="1"/>
            <a:r>
              <a:rPr lang="en-US" dirty="0" smtClean="0"/>
              <a:t>Agenda</a:t>
            </a:r>
          </a:p>
        </p:txBody>
      </p:sp>
      <p:sp>
        <p:nvSpPr>
          <p:cNvPr id="41987" name="Content Placeholder 4"/>
          <p:cNvSpPr>
            <a:spLocks noGrp="1"/>
          </p:cNvSpPr>
          <p:nvPr>
            <p:ph idx="4294967295"/>
          </p:nvPr>
        </p:nvSpPr>
        <p:spPr>
          <a:xfrm>
            <a:off x="457200" y="1600200"/>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 </a:t>
            </a:r>
          </a:p>
          <a:p>
            <a:pPr eaLnBrk="1" hangingPunct="1">
              <a:lnSpc>
                <a:spcPct val="150000"/>
              </a:lnSpc>
              <a:spcBef>
                <a:spcPct val="0"/>
              </a:spcBef>
              <a:buSzPct val="130000"/>
            </a:pPr>
            <a:r>
              <a:rPr lang="en-US" sz="2000" dirty="0" smtClean="0"/>
              <a:t>Acadiana Load Pocket Project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smtClean="0">
                <a:solidFill>
                  <a:schemeClr val="accent1"/>
                </a:solidFill>
              </a:rPr>
              <a:t>2012 Summer 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41988" name="Picture 4" descr="MC900431561[1]"/>
          <p:cNvPicPr>
            <a:picLocks noChangeAspect="1" noChangeArrowheads="1"/>
          </p:cNvPicPr>
          <p:nvPr/>
        </p:nvPicPr>
        <p:blipFill>
          <a:blip r:embed="rId4" cstate="print"/>
          <a:srcRect/>
          <a:stretch>
            <a:fillRect/>
          </a:stretch>
        </p:blipFill>
        <p:spPr bwMode="auto">
          <a:xfrm>
            <a:off x="3497974" y="4999750"/>
            <a:ext cx="412750" cy="261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16548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38150" y="714375"/>
            <a:ext cx="8229600" cy="914400"/>
          </a:xfrm>
        </p:spPr>
        <p:txBody>
          <a:bodyPr anchor="t"/>
          <a:lstStyle/>
          <a:p>
            <a:pPr eaLnBrk="1" hangingPunct="1"/>
            <a:r>
              <a:rPr lang="en-US" dirty="0" smtClean="0"/>
              <a:t>Agenda</a:t>
            </a:r>
          </a:p>
        </p:txBody>
      </p:sp>
      <p:sp>
        <p:nvSpPr>
          <p:cNvPr id="9219" name="Content Placeholder 4"/>
          <p:cNvSpPr>
            <a:spLocks noGrp="1"/>
          </p:cNvSpPr>
          <p:nvPr>
            <p:ph idx="4294967295"/>
          </p:nvPr>
        </p:nvSpPr>
        <p:spPr>
          <a:xfrm>
            <a:off x="485775" y="1400175"/>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a:t>
            </a:r>
          </a:p>
          <a:p>
            <a:pPr eaLnBrk="1" hangingPunct="1">
              <a:lnSpc>
                <a:spcPct val="150000"/>
              </a:lnSpc>
              <a:spcBef>
                <a:spcPct val="0"/>
              </a:spcBef>
              <a:buSzPct val="130000"/>
            </a:pPr>
            <a:r>
              <a:rPr lang="en-US" sz="2000" dirty="0" smtClean="0">
                <a:solidFill>
                  <a:srgbClr val="0033CC"/>
                </a:solidFill>
              </a:rPr>
              <a:t>Acadiana Load Pocket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a:t>2012 Summer </a:t>
            </a:r>
            <a:r>
              <a:rPr lang="en-US" sz="2000" dirty="0" smtClean="0"/>
              <a:t>Outlook</a:t>
            </a:r>
          </a:p>
          <a:p>
            <a:pPr eaLnBrk="1" hangingPunct="1">
              <a:lnSpc>
                <a:spcPct val="150000"/>
              </a:lnSpc>
              <a:spcBef>
                <a:spcPct val="0"/>
              </a:spcBef>
              <a:buSzPct val="130000"/>
            </a:pPr>
            <a:r>
              <a:rPr lang="en-US" sz="2000" dirty="0" smtClean="0"/>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9220" name="Picture 4" descr="MC900431561[1]"/>
          <p:cNvPicPr>
            <a:picLocks noChangeAspect="1" noChangeArrowheads="1"/>
          </p:cNvPicPr>
          <p:nvPr/>
        </p:nvPicPr>
        <p:blipFill>
          <a:blip r:embed="rId4" cstate="print"/>
          <a:srcRect/>
          <a:stretch>
            <a:fillRect/>
          </a:stretch>
        </p:blipFill>
        <p:spPr bwMode="auto">
          <a:xfrm>
            <a:off x="4444365" y="2505837"/>
            <a:ext cx="412750" cy="261938"/>
          </a:xfrm>
          <a:prstGeom prst="rect">
            <a:avLst/>
          </a:prstGeom>
          <a:noFill/>
          <a:ln w="9525">
            <a:noFill/>
            <a:miter lim="800000"/>
            <a:headEnd/>
            <a:tailEnd/>
          </a:ln>
        </p:spPr>
      </p:pic>
    </p:spTree>
    <p:custDataLst>
      <p:tags r:id="rId1"/>
    </p:custData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Summer Outlook</a:t>
            </a:r>
            <a:endParaRPr lang="en-US" dirty="0"/>
          </a:p>
        </p:txBody>
      </p:sp>
      <p:sp>
        <p:nvSpPr>
          <p:cNvPr id="3" name="Content Placeholder 2"/>
          <p:cNvSpPr>
            <a:spLocks noGrp="1"/>
          </p:cNvSpPr>
          <p:nvPr>
            <p:ph sz="half" idx="1"/>
          </p:nvPr>
        </p:nvSpPr>
        <p:spPr>
          <a:xfrm>
            <a:off x="457200" y="1828800"/>
            <a:ext cx="8087710" cy="4297363"/>
          </a:xfrm>
        </p:spPr>
        <p:txBody>
          <a:bodyPr>
            <a:normAutofit fontScale="92500" lnSpcReduction="10000"/>
          </a:bodyPr>
          <a:lstStyle/>
          <a:p>
            <a:r>
              <a:rPr lang="en-US" dirty="0" smtClean="0"/>
              <a:t>Contingencies within the ALP should not result in thermal overloads once the ALP project is completed.</a:t>
            </a:r>
          </a:p>
          <a:p>
            <a:endParaRPr lang="en-US" sz="1300" dirty="0" smtClean="0"/>
          </a:p>
          <a:p>
            <a:r>
              <a:rPr lang="en-US" dirty="0" smtClean="0"/>
              <a:t>Lower Natural Gas prices have created a West to East bias on the Wells to Webre 500 kV line.  The Transmission System has typically been planned and constructed for an East to West flow or a low West to East bias on this 500 kV line.</a:t>
            </a:r>
          </a:p>
          <a:p>
            <a:endParaRPr lang="en-US" sz="1300" dirty="0" smtClean="0"/>
          </a:p>
          <a:p>
            <a:r>
              <a:rPr lang="en-US" dirty="0" smtClean="0"/>
              <a:t>Original ALP project was planned with 900 MW flowing from Webre to Wells.  This year we have seen flow as high as 1000 MW flowing in the opposite direction.</a:t>
            </a:r>
          </a:p>
          <a:p>
            <a:endParaRPr lang="en-US" sz="1300" dirty="0" smtClean="0"/>
          </a:p>
          <a:p>
            <a:r>
              <a:rPr lang="en-US" dirty="0" smtClean="0"/>
              <a:t>As a result we see potential operational issues not addressed in the long term power flow models this summer.</a:t>
            </a:r>
            <a:endParaRPr lang="en-US" dirty="0"/>
          </a:p>
        </p:txBody>
      </p:sp>
    </p:spTree>
    <p:extLst>
      <p:ext uri="{BB962C8B-B14F-4D97-AF65-F5344CB8AC3E}">
        <p14:creationId xmlns:p14="http://schemas.microsoft.com/office/powerpoint/2010/main" val="2086063204"/>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Wells to Webre 500kV flow (Red 2010 Blue 2011)</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0207" y="1713186"/>
            <a:ext cx="8702565" cy="4801441"/>
          </a:xfrm>
        </p:spPr>
      </p:pic>
    </p:spTree>
    <p:extLst>
      <p:ext uri="{BB962C8B-B14F-4D97-AF65-F5344CB8AC3E}">
        <p14:creationId xmlns:p14="http://schemas.microsoft.com/office/powerpoint/2010/main" val="1979181624"/>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Wells to Webre 500kV flow (Red </a:t>
            </a:r>
            <a:r>
              <a:rPr lang="en-US" dirty="0" smtClean="0"/>
              <a:t>2011 </a:t>
            </a:r>
            <a:r>
              <a:rPr lang="en-US" dirty="0"/>
              <a:t>Blue </a:t>
            </a:r>
            <a:r>
              <a:rPr lang="en-US" dirty="0" smtClean="0"/>
              <a:t>2012)</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0483" y="1702677"/>
            <a:ext cx="8837393" cy="4782206"/>
          </a:xfrm>
        </p:spPr>
      </p:pic>
    </p:spTree>
    <p:extLst>
      <p:ext uri="{BB962C8B-B14F-4D97-AF65-F5344CB8AC3E}">
        <p14:creationId xmlns:p14="http://schemas.microsoft.com/office/powerpoint/2010/main" val="4156724194"/>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Summer Outlook</a:t>
            </a:r>
            <a:endParaRPr lang="en-US" dirty="0"/>
          </a:p>
        </p:txBody>
      </p:sp>
      <p:sp>
        <p:nvSpPr>
          <p:cNvPr id="3" name="Content Placeholder 2"/>
          <p:cNvSpPr>
            <a:spLocks noGrp="1"/>
          </p:cNvSpPr>
          <p:nvPr>
            <p:ph sz="half" idx="1"/>
          </p:nvPr>
        </p:nvSpPr>
        <p:spPr>
          <a:xfrm>
            <a:off x="207035" y="1828800"/>
            <a:ext cx="8591908" cy="4297363"/>
          </a:xfrm>
        </p:spPr>
        <p:txBody>
          <a:bodyPr>
            <a:normAutofit/>
          </a:bodyPr>
          <a:lstStyle/>
          <a:p>
            <a:r>
              <a:rPr lang="en-US" dirty="0" smtClean="0"/>
              <a:t>Potential new flowgates for this summer:</a:t>
            </a:r>
          </a:p>
          <a:p>
            <a:pPr marL="0" indent="0">
              <a:buNone/>
            </a:pPr>
            <a:endParaRPr lang="en-US" sz="1200" dirty="0" smtClean="0"/>
          </a:p>
          <a:p>
            <a:pPr lvl="1"/>
            <a:r>
              <a:rPr lang="en-US" dirty="0" smtClean="0"/>
              <a:t>Scott to Semere FTLO Richard to Wells 500 kV line</a:t>
            </a:r>
          </a:p>
          <a:p>
            <a:pPr marL="457200" lvl="1" indent="0">
              <a:buNone/>
            </a:pPr>
            <a:endParaRPr lang="en-US" sz="1000" dirty="0" smtClean="0"/>
          </a:p>
          <a:p>
            <a:pPr lvl="1"/>
            <a:r>
              <a:rPr lang="en-US" dirty="0" smtClean="0"/>
              <a:t>Teche to Bayou Sale FTLO Wells to Webre 500 kV line</a:t>
            </a:r>
          </a:p>
          <a:p>
            <a:pPr marL="457200" lvl="1" indent="0">
              <a:buNone/>
            </a:pPr>
            <a:endParaRPr lang="en-US" sz="1000" dirty="0" smtClean="0"/>
          </a:p>
          <a:p>
            <a:pPr lvl="1"/>
            <a:r>
              <a:rPr lang="en-US" dirty="0" smtClean="0"/>
              <a:t>Champagne to Bobcat FTLO Wells to Webre 500 kV line</a:t>
            </a:r>
          </a:p>
          <a:p>
            <a:pPr marL="457200" lvl="1" indent="0">
              <a:buNone/>
            </a:pPr>
            <a:endParaRPr lang="en-US" sz="1000" dirty="0" smtClean="0"/>
          </a:p>
          <a:p>
            <a:pPr lvl="1"/>
            <a:r>
              <a:rPr lang="en-US" dirty="0" smtClean="0"/>
              <a:t>Coughlin to Plaisance FTLO Cocodrie to Ville Platte 230 kV line</a:t>
            </a:r>
          </a:p>
          <a:p>
            <a:pPr marL="457200" lvl="1" indent="0">
              <a:buNone/>
            </a:pPr>
            <a:endParaRPr lang="en-US" sz="1000" dirty="0" smtClean="0"/>
          </a:p>
          <a:p>
            <a:pPr lvl="1"/>
            <a:r>
              <a:rPr lang="en-US" dirty="0" smtClean="0"/>
              <a:t>Cocodrie Auto FTLO Cocodrie to Ville Platte 230 kV line</a:t>
            </a:r>
          </a:p>
          <a:p>
            <a:pPr marL="457200" lvl="1" indent="0">
              <a:buNone/>
            </a:pPr>
            <a:endParaRPr lang="en-US" sz="1000" dirty="0" smtClean="0"/>
          </a:p>
          <a:p>
            <a:pPr lvl="1"/>
            <a:r>
              <a:rPr lang="en-US" dirty="0" smtClean="0"/>
              <a:t>Plaisance to Champagne FTLO Cocodrie to Ville Platte 230 kV line</a:t>
            </a:r>
            <a:endParaRPr lang="en-US" dirty="0"/>
          </a:p>
        </p:txBody>
      </p:sp>
    </p:spTree>
    <p:extLst>
      <p:ext uri="{BB962C8B-B14F-4D97-AF65-F5344CB8AC3E}">
        <p14:creationId xmlns:p14="http://schemas.microsoft.com/office/powerpoint/2010/main" val="2986175391"/>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0800000" flipH="1" flipV="1">
            <a:off x="3733800" y="5535613"/>
            <a:ext cx="169863" cy="179387"/>
          </a:xfrm>
          <a:custGeom>
            <a:avLst/>
            <a:gdLst>
              <a:gd name="connsiteX0" fmla="*/ 0 w 169488"/>
              <a:gd name="connsiteY0" fmla="*/ 0 h 179880"/>
              <a:gd name="connsiteX1" fmla="*/ 169488 w 169488"/>
              <a:gd name="connsiteY1" fmla="*/ 0 h 179880"/>
              <a:gd name="connsiteX2" fmla="*/ 169488 w 169488"/>
              <a:gd name="connsiteY2" fmla="*/ 179880 h 179880"/>
              <a:gd name="connsiteX3" fmla="*/ 0 w 169488"/>
              <a:gd name="connsiteY3" fmla="*/ 179880 h 179880"/>
              <a:gd name="connsiteX4" fmla="*/ 0 w 169488"/>
              <a:gd name="connsiteY4" fmla="*/ 0 h 17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88" h="179880">
                <a:moveTo>
                  <a:pt x="169488" y="179880"/>
                </a:moveTo>
                <a:lnTo>
                  <a:pt x="0" y="179880"/>
                </a:lnTo>
                <a:lnTo>
                  <a:pt x="0" y="0"/>
                </a:lnTo>
                <a:lnTo>
                  <a:pt x="169488" y="0"/>
                </a:lnTo>
                <a:lnTo>
                  <a:pt x="169488" y="17988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4" rIns="199136" bIns="199138" spcCol="1270"/>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19" name="Freeform 18"/>
          <p:cNvSpPr/>
          <p:nvPr/>
        </p:nvSpPr>
        <p:spPr>
          <a:xfrm rot="10800000" flipV="1">
            <a:off x="2895600" y="5670550"/>
            <a:ext cx="757238" cy="44450"/>
          </a:xfrm>
          <a:custGeom>
            <a:avLst/>
            <a:gdLst>
              <a:gd name="connsiteX0" fmla="*/ 0 w 756530"/>
              <a:gd name="connsiteY0" fmla="*/ 0 h 44970"/>
              <a:gd name="connsiteX1" fmla="*/ 756530 w 756530"/>
              <a:gd name="connsiteY1" fmla="*/ 0 h 44970"/>
              <a:gd name="connsiteX2" fmla="*/ 756530 w 756530"/>
              <a:gd name="connsiteY2" fmla="*/ 44970 h 44970"/>
              <a:gd name="connsiteX3" fmla="*/ 0 w 756530"/>
              <a:gd name="connsiteY3" fmla="*/ 44970 h 44970"/>
              <a:gd name="connsiteX4" fmla="*/ 0 w 756530"/>
              <a:gd name="connsiteY4" fmla="*/ 0 h 4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30" h="44970">
                <a:moveTo>
                  <a:pt x="756530" y="44969"/>
                </a:moveTo>
                <a:lnTo>
                  <a:pt x="0" y="44969"/>
                </a:lnTo>
                <a:lnTo>
                  <a:pt x="0" y="1"/>
                </a:lnTo>
                <a:lnTo>
                  <a:pt x="756530" y="1"/>
                </a:lnTo>
                <a:lnTo>
                  <a:pt x="756530" y="44969"/>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9136" tIns="199136" rIns="199136" bIns="199136" spcCol="1270" anchor="b"/>
          <a:lstStyle/>
          <a:p>
            <a:pPr algn="ctr" defTabSz="1244600" fontAlgn="auto">
              <a:lnSpc>
                <a:spcPct val="90000"/>
              </a:lnSpc>
              <a:spcAft>
                <a:spcPct val="35000"/>
              </a:spcAft>
              <a:buFontTx/>
              <a:buNone/>
              <a:defRPr/>
            </a:pPr>
            <a:endParaRPr lang="en-US" sz="2800" dirty="0">
              <a:latin typeface="Times New Roman" pitchFamily="18" charset="0"/>
              <a:cs typeface="Times New Roman" pitchFamily="18" charset="0"/>
            </a:endParaRPr>
          </a:p>
        </p:txBody>
      </p:sp>
      <p:sp>
        <p:nvSpPr>
          <p:cNvPr id="40964" name="Title 1"/>
          <p:cNvSpPr>
            <a:spLocks noGrp="1"/>
          </p:cNvSpPr>
          <p:nvPr>
            <p:ph type="title"/>
          </p:nvPr>
        </p:nvSpPr>
        <p:spPr>
          <a:xfrm>
            <a:off x="76200" y="685800"/>
            <a:ext cx="8229600" cy="609600"/>
          </a:xfrm>
        </p:spPr>
        <p:txBody>
          <a:bodyPr/>
          <a:lstStyle/>
          <a:p>
            <a:pPr algn="ctr" eaLnBrk="1" hangingPunct="1"/>
            <a:r>
              <a:rPr lang="en-US" dirty="0" smtClean="0"/>
              <a:t>2012 Summer Outlook</a:t>
            </a:r>
          </a:p>
        </p:txBody>
      </p:sp>
      <p:sp>
        <p:nvSpPr>
          <p:cNvPr id="14" name="Title 1"/>
          <p:cNvSpPr txBox="1">
            <a:spLocks/>
          </p:cNvSpPr>
          <p:nvPr/>
        </p:nvSpPr>
        <p:spPr>
          <a:xfrm>
            <a:off x="2590800" y="1600200"/>
            <a:ext cx="3352800" cy="609600"/>
          </a:xfrm>
          <a:prstGeom prst="rect">
            <a:avLst/>
          </a:prstGeom>
          <a:noFill/>
          <a:ln>
            <a:noFill/>
          </a:ln>
        </p:spPr>
        <p:txBody>
          <a:bodyPr>
            <a:normAutofit/>
          </a:bodyPr>
          <a:lstStyle/>
          <a:p>
            <a:pPr algn="ctr" fontAlgn="auto">
              <a:spcAft>
                <a:spcPts val="0"/>
              </a:spcAft>
              <a:buFontTx/>
              <a:buNone/>
              <a:defRPr/>
            </a:pPr>
            <a:r>
              <a:rPr lang="en-US" sz="2800" dirty="0">
                <a:latin typeface="+mj-lt"/>
                <a:ea typeface="+mj-ea"/>
                <a:cs typeface="+mj-cs"/>
              </a:rPr>
              <a:t>Questions ?</a:t>
            </a:r>
          </a:p>
        </p:txBody>
      </p:sp>
      <p:pic>
        <p:nvPicPr>
          <p:cNvPr id="40966" name="Picture 5" descr="C:\Program Files\Microsoft Office\MEDIA\OFFICE11\Lines\j0115876.gif"/>
          <p:cNvPicPr>
            <a:picLocks noChangeAspect="1" noChangeArrowheads="1"/>
          </p:cNvPicPr>
          <p:nvPr/>
        </p:nvPicPr>
        <p:blipFill>
          <a:blip r:embed="rId3" cstate="print"/>
          <a:srcRect/>
          <a:stretch>
            <a:fillRect/>
          </a:stretch>
        </p:blipFill>
        <p:spPr bwMode="auto">
          <a:xfrm>
            <a:off x="1752600" y="1143000"/>
            <a:ext cx="4572000" cy="76200"/>
          </a:xfrm>
          <a:prstGeom prst="rect">
            <a:avLst/>
          </a:prstGeom>
          <a:noFill/>
          <a:ln w="9525">
            <a:noFill/>
            <a:miter lim="800000"/>
            <a:headEnd/>
            <a:tailEnd/>
          </a:ln>
        </p:spPr>
      </p:pic>
    </p:spTree>
    <p:extLst>
      <p:ext uri="{BB962C8B-B14F-4D97-AF65-F5344CB8AC3E}">
        <p14:creationId xmlns:p14="http://schemas.microsoft.com/office/powerpoint/2010/main" val="1768679510"/>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nchor="t"/>
          <a:lstStyle/>
          <a:p>
            <a:pPr eaLnBrk="1" hangingPunct="1"/>
            <a:r>
              <a:rPr lang="en-US" dirty="0" smtClean="0"/>
              <a:t>Agenda</a:t>
            </a:r>
          </a:p>
        </p:txBody>
      </p:sp>
      <p:sp>
        <p:nvSpPr>
          <p:cNvPr id="41987" name="Content Placeholder 4"/>
          <p:cNvSpPr>
            <a:spLocks noGrp="1"/>
          </p:cNvSpPr>
          <p:nvPr>
            <p:ph idx="4294967295"/>
          </p:nvPr>
        </p:nvSpPr>
        <p:spPr>
          <a:xfrm>
            <a:off x="457200" y="1600200"/>
            <a:ext cx="8216900" cy="4748213"/>
          </a:xfrm>
        </p:spPr>
        <p:txBody>
          <a:bodyPr/>
          <a:lstStyle/>
          <a:p>
            <a:pPr eaLnBrk="1" hangingPunct="1">
              <a:lnSpc>
                <a:spcPct val="150000"/>
              </a:lnSpc>
              <a:spcBef>
                <a:spcPct val="0"/>
              </a:spcBef>
              <a:buSzPct val="130000"/>
            </a:pPr>
            <a:r>
              <a:rPr lang="en-US" sz="2000" dirty="0" smtClean="0"/>
              <a:t>Introduction</a:t>
            </a:r>
          </a:p>
          <a:p>
            <a:pPr eaLnBrk="1" hangingPunct="1">
              <a:lnSpc>
                <a:spcPct val="150000"/>
              </a:lnSpc>
              <a:spcBef>
                <a:spcPct val="0"/>
              </a:spcBef>
              <a:buSzPct val="130000"/>
            </a:pPr>
            <a:r>
              <a:rPr lang="en-US" sz="2000" dirty="0" smtClean="0"/>
              <a:t>Economic Planning Studies </a:t>
            </a:r>
          </a:p>
          <a:p>
            <a:pPr eaLnBrk="1" hangingPunct="1">
              <a:lnSpc>
                <a:spcPct val="150000"/>
              </a:lnSpc>
              <a:spcBef>
                <a:spcPct val="0"/>
              </a:spcBef>
              <a:buSzPct val="130000"/>
            </a:pPr>
            <a:r>
              <a:rPr lang="en-US" sz="2000" dirty="0" smtClean="0"/>
              <a:t>Acadiana Load Pocket Project Update</a:t>
            </a:r>
          </a:p>
          <a:p>
            <a:pPr eaLnBrk="1" hangingPunct="1">
              <a:lnSpc>
                <a:spcPct val="150000"/>
              </a:lnSpc>
              <a:spcBef>
                <a:spcPct val="0"/>
              </a:spcBef>
              <a:buSzPct val="130000"/>
            </a:pPr>
            <a:r>
              <a:rPr lang="en-US" sz="2000" dirty="0" smtClean="0"/>
              <a:t>2012 Transmission Construction Plan</a:t>
            </a:r>
          </a:p>
          <a:p>
            <a:pPr eaLnBrk="1" hangingPunct="1">
              <a:lnSpc>
                <a:spcPct val="150000"/>
              </a:lnSpc>
              <a:spcBef>
                <a:spcPct val="0"/>
              </a:spcBef>
              <a:buSzPct val="130000"/>
            </a:pPr>
            <a:r>
              <a:rPr lang="en-US" sz="2000" dirty="0" smtClean="0"/>
              <a:t>Model Review</a:t>
            </a:r>
          </a:p>
          <a:p>
            <a:pPr eaLnBrk="1" hangingPunct="1">
              <a:lnSpc>
                <a:spcPct val="150000"/>
              </a:lnSpc>
              <a:spcBef>
                <a:spcPct val="0"/>
              </a:spcBef>
              <a:buSzPct val="130000"/>
            </a:pPr>
            <a:r>
              <a:rPr lang="en-US" sz="2000" dirty="0"/>
              <a:t>2012 SPP Model ACCC </a:t>
            </a:r>
            <a:r>
              <a:rPr lang="en-US" sz="2000" dirty="0" smtClean="0"/>
              <a:t>Results</a:t>
            </a:r>
          </a:p>
          <a:p>
            <a:pPr eaLnBrk="1" hangingPunct="1">
              <a:lnSpc>
                <a:spcPct val="150000"/>
              </a:lnSpc>
              <a:spcBef>
                <a:spcPct val="0"/>
              </a:spcBef>
              <a:buSzPct val="130000"/>
            </a:pPr>
            <a:r>
              <a:rPr lang="en-US" sz="2000" dirty="0" smtClean="0"/>
              <a:t>Stakeholder Business</a:t>
            </a:r>
          </a:p>
          <a:p>
            <a:pPr eaLnBrk="1" hangingPunct="1">
              <a:lnSpc>
                <a:spcPct val="150000"/>
              </a:lnSpc>
              <a:spcBef>
                <a:spcPct val="0"/>
              </a:spcBef>
              <a:buSzPct val="130000"/>
            </a:pPr>
            <a:r>
              <a:rPr lang="en-US" sz="2000" dirty="0" smtClean="0"/>
              <a:t>2012 Summer Outlook</a:t>
            </a:r>
          </a:p>
          <a:p>
            <a:pPr eaLnBrk="1" hangingPunct="1">
              <a:lnSpc>
                <a:spcPct val="150000"/>
              </a:lnSpc>
              <a:spcBef>
                <a:spcPct val="0"/>
              </a:spcBef>
              <a:buSzPct val="130000"/>
            </a:pPr>
            <a:r>
              <a:rPr lang="en-US" sz="2000" dirty="0" smtClean="0">
                <a:solidFill>
                  <a:schemeClr val="accent1"/>
                </a:solidFill>
              </a:rPr>
              <a:t>Final Questions</a:t>
            </a:r>
          </a:p>
          <a:p>
            <a:pPr eaLnBrk="1" hangingPunct="1">
              <a:lnSpc>
                <a:spcPct val="150000"/>
              </a:lnSpc>
              <a:spcBef>
                <a:spcPct val="0"/>
              </a:spcBef>
              <a:buSzPct val="130000"/>
            </a:pPr>
            <a:r>
              <a:rPr lang="en-US" sz="2000" dirty="0" smtClean="0"/>
              <a:t>Adjourn</a:t>
            </a:r>
          </a:p>
          <a:p>
            <a:pPr eaLnBrk="1" hangingPunct="1">
              <a:lnSpc>
                <a:spcPct val="150000"/>
              </a:lnSpc>
              <a:spcBef>
                <a:spcPct val="0"/>
              </a:spcBef>
              <a:buSzPct val="130000"/>
              <a:buFont typeface="Arial" charset="0"/>
              <a:buNone/>
            </a:pPr>
            <a:endParaRPr lang="en-US" sz="2000" dirty="0" smtClean="0"/>
          </a:p>
        </p:txBody>
      </p:sp>
      <p:pic>
        <p:nvPicPr>
          <p:cNvPr id="41988" name="Picture 4" descr="MC900431561[1]"/>
          <p:cNvPicPr>
            <a:picLocks noChangeAspect="1" noChangeArrowheads="1"/>
          </p:cNvPicPr>
          <p:nvPr/>
        </p:nvPicPr>
        <p:blipFill>
          <a:blip r:embed="rId4" cstate="print"/>
          <a:srcRect/>
          <a:stretch>
            <a:fillRect/>
          </a:stretch>
        </p:blipFill>
        <p:spPr bwMode="auto">
          <a:xfrm>
            <a:off x="2751739" y="5462205"/>
            <a:ext cx="412750" cy="2619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35276674"/>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14399"/>
            <a:ext cx="8229600" cy="878541"/>
          </a:xfrm>
        </p:spPr>
        <p:txBody>
          <a:bodyPr>
            <a:normAutofit/>
          </a:bodyPr>
          <a:lstStyle/>
          <a:p>
            <a:pPr algn="ctr" eaLnBrk="1" hangingPunct="1"/>
            <a:r>
              <a:rPr lang="en-US" dirty="0" smtClean="0"/>
              <a:t>Final Questions?</a:t>
            </a:r>
          </a:p>
        </p:txBody>
      </p:sp>
      <p:pic>
        <p:nvPicPr>
          <p:cNvPr id="3" name="Picture 5" descr="C:\Program Files\Microsoft Office\MEDIA\OFFICE11\Lines\j0115876.gif"/>
          <p:cNvPicPr>
            <a:picLocks noChangeAspect="1" noChangeArrowheads="1"/>
          </p:cNvPicPr>
          <p:nvPr/>
        </p:nvPicPr>
        <p:blipFill>
          <a:blip r:embed="rId3" cstate="print"/>
          <a:srcRect/>
          <a:stretch>
            <a:fillRect/>
          </a:stretch>
        </p:blipFill>
        <p:spPr bwMode="auto">
          <a:xfrm>
            <a:off x="2078421" y="1367659"/>
            <a:ext cx="4572000" cy="76200"/>
          </a:xfrm>
          <a:prstGeom prst="rect">
            <a:avLst/>
          </a:prstGeom>
          <a:noFill/>
          <a:ln w="9525">
            <a:noFill/>
            <a:miter lim="800000"/>
            <a:headEnd/>
            <a:tailEnd/>
          </a:ln>
        </p:spPr>
      </p:pic>
    </p:spTree>
    <p:extLst>
      <p:ext uri="{BB962C8B-B14F-4D97-AF65-F5344CB8AC3E}">
        <p14:creationId xmlns:p14="http://schemas.microsoft.com/office/powerpoint/2010/main" val="2182382206"/>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14400"/>
            <a:ext cx="8229600" cy="533400"/>
          </a:xfrm>
        </p:spPr>
        <p:txBody>
          <a:bodyPr/>
          <a:lstStyle/>
          <a:p>
            <a:pPr eaLnBrk="1" hangingPunct="1"/>
            <a:r>
              <a:rPr lang="en-US" dirty="0" smtClean="0"/>
              <a:t>2012 Cleco Transmission Planning Summit </a:t>
            </a:r>
          </a:p>
        </p:txBody>
      </p:sp>
      <p:sp>
        <p:nvSpPr>
          <p:cNvPr id="43011" name="Content Placeholder 2"/>
          <p:cNvSpPr>
            <a:spLocks noGrp="1"/>
          </p:cNvSpPr>
          <p:nvPr>
            <p:ph idx="1"/>
          </p:nvPr>
        </p:nvSpPr>
        <p:spPr/>
        <p:txBody>
          <a:bodyPr>
            <a:normAutofit fontScale="77500" lnSpcReduction="20000"/>
          </a:bodyPr>
          <a:lstStyle/>
          <a:p>
            <a:pPr eaLnBrk="1" hangingPunct="1">
              <a:spcBef>
                <a:spcPct val="0"/>
              </a:spcBef>
              <a:buFont typeface="Arial" charset="0"/>
              <a:buChar char="•"/>
            </a:pPr>
            <a:r>
              <a:rPr lang="en-US" dirty="0" smtClean="0"/>
              <a:t>Oasis</a:t>
            </a:r>
          </a:p>
          <a:p>
            <a:pPr lvl="1" eaLnBrk="1" hangingPunct="1">
              <a:spcBef>
                <a:spcPct val="0"/>
              </a:spcBef>
              <a:buFont typeface="Arial" charset="0"/>
              <a:buChar char="•"/>
            </a:pPr>
            <a:r>
              <a:rPr lang="en-US" dirty="0" smtClean="0">
                <a:hlinkClick r:id="rId3"/>
              </a:rPr>
              <a:t>http://www.oatioasis.com/clec/index.html</a:t>
            </a:r>
            <a:endParaRPr lang="en-US" dirty="0" smtClean="0"/>
          </a:p>
          <a:p>
            <a:pPr eaLnBrk="1" hangingPunct="1">
              <a:spcBef>
                <a:spcPct val="0"/>
              </a:spcBef>
              <a:buFont typeface="Arial" charset="0"/>
              <a:buChar char="•"/>
            </a:pPr>
            <a:endParaRPr lang="en-US" dirty="0"/>
          </a:p>
          <a:p>
            <a:pPr eaLnBrk="1" hangingPunct="1">
              <a:spcBef>
                <a:spcPct val="0"/>
              </a:spcBef>
              <a:buFont typeface="Arial" charset="0"/>
              <a:buChar char="•"/>
            </a:pPr>
            <a:r>
              <a:rPr lang="en-US" dirty="0" smtClean="0"/>
              <a:t>Trueshare</a:t>
            </a:r>
          </a:p>
          <a:p>
            <a:pPr lvl="1" eaLnBrk="1" hangingPunct="1">
              <a:spcBef>
                <a:spcPct val="0"/>
              </a:spcBef>
              <a:buFont typeface="Arial" charset="0"/>
              <a:buChar char="•"/>
            </a:pPr>
            <a:r>
              <a:rPr lang="en-US" dirty="0">
                <a:hlinkClick r:id="rId4"/>
              </a:rPr>
              <a:t>http://www.trueshare.com</a:t>
            </a:r>
            <a:r>
              <a:rPr lang="en-US" dirty="0" smtClean="0">
                <a:hlinkClick r:id="rId4"/>
              </a:rPr>
              <a:t>/</a:t>
            </a:r>
            <a:endParaRPr lang="en-US" dirty="0" smtClean="0"/>
          </a:p>
          <a:p>
            <a:pPr marL="342900" lvl="1" indent="0" eaLnBrk="1" hangingPunct="1">
              <a:spcBef>
                <a:spcPct val="0"/>
              </a:spcBef>
              <a:buNone/>
            </a:pPr>
            <a:r>
              <a:rPr lang="en-US" dirty="0" smtClean="0"/>
              <a:t>	</a:t>
            </a:r>
            <a:endParaRPr lang="en-US" dirty="0"/>
          </a:p>
          <a:p>
            <a:pPr eaLnBrk="1" hangingPunct="1">
              <a:spcBef>
                <a:spcPct val="0"/>
              </a:spcBef>
              <a:buFont typeface="Arial" charset="0"/>
              <a:buChar char="•"/>
            </a:pPr>
            <a:r>
              <a:rPr lang="en-US" dirty="0" smtClean="0"/>
              <a:t>Contact info:	</a:t>
            </a:r>
            <a:endParaRPr lang="en-US" dirty="0"/>
          </a:p>
          <a:p>
            <a:pPr marL="0" indent="0" eaLnBrk="1" hangingPunct="1">
              <a:spcBef>
                <a:spcPct val="0"/>
              </a:spcBef>
              <a:buNone/>
            </a:pPr>
            <a:r>
              <a:rPr lang="en-US" dirty="0" smtClean="0"/>
              <a:t>	Cindy </a:t>
            </a:r>
            <a:r>
              <a:rPr lang="en-US" dirty="0" err="1" smtClean="0"/>
              <a:t>Guillot</a:t>
            </a:r>
            <a:endParaRPr lang="en-US" dirty="0" smtClean="0"/>
          </a:p>
          <a:p>
            <a:pPr marL="0" indent="0" eaLnBrk="1" hangingPunct="1">
              <a:spcBef>
                <a:spcPct val="0"/>
              </a:spcBef>
              <a:buNone/>
            </a:pPr>
            <a:r>
              <a:rPr lang="en-US" dirty="0"/>
              <a:t>	</a:t>
            </a:r>
            <a:r>
              <a:rPr lang="en-US" dirty="0" smtClean="0"/>
              <a:t>Director of Transmission Policy &amp; Contracts</a:t>
            </a:r>
          </a:p>
          <a:p>
            <a:pPr marL="0" indent="0" eaLnBrk="1" hangingPunct="1">
              <a:spcBef>
                <a:spcPct val="0"/>
              </a:spcBef>
              <a:buNone/>
            </a:pPr>
            <a:r>
              <a:rPr lang="en-US" dirty="0"/>
              <a:t>	</a:t>
            </a:r>
            <a:r>
              <a:rPr lang="en-US" dirty="0" smtClean="0"/>
              <a:t>318 838 3166</a:t>
            </a:r>
          </a:p>
          <a:p>
            <a:pPr marL="0" indent="0" eaLnBrk="1" hangingPunct="1">
              <a:spcBef>
                <a:spcPct val="0"/>
              </a:spcBef>
              <a:buNone/>
            </a:pPr>
            <a:r>
              <a:rPr lang="en-US" dirty="0"/>
              <a:t>	</a:t>
            </a:r>
            <a:r>
              <a:rPr lang="en-US" dirty="0" smtClean="0">
                <a:hlinkClick r:id="rId5"/>
              </a:rPr>
              <a:t>cindy.guillot@cleco.com</a:t>
            </a:r>
            <a:endParaRPr lang="en-US" dirty="0" smtClean="0"/>
          </a:p>
          <a:p>
            <a:pPr marL="0" indent="0" eaLnBrk="1" hangingPunct="1">
              <a:spcBef>
                <a:spcPct val="0"/>
              </a:spcBef>
              <a:buNone/>
            </a:pPr>
            <a:endParaRPr lang="en-US" dirty="0" smtClean="0"/>
          </a:p>
          <a:p>
            <a:pPr marL="0" indent="0" eaLnBrk="1" hangingPunct="1">
              <a:spcBef>
                <a:spcPct val="0"/>
              </a:spcBef>
              <a:buNone/>
            </a:pPr>
            <a:r>
              <a:rPr lang="en-US" dirty="0"/>
              <a:t>	</a:t>
            </a:r>
            <a:endParaRPr lang="en-US" dirty="0" smtClean="0"/>
          </a:p>
        </p:txBody>
      </p:sp>
    </p:spTree>
    <p:extLst>
      <p:ext uri="{BB962C8B-B14F-4D97-AF65-F5344CB8AC3E}">
        <p14:creationId xmlns:p14="http://schemas.microsoft.com/office/powerpoint/2010/main" val="218238220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23875" y="755650"/>
          <a:ext cx="10314609"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idx="4294967295"/>
          </p:nvPr>
        </p:nvSpPr>
        <p:spPr/>
        <p:txBody>
          <a:bodyPr rtlCol="0" anchor="t">
            <a:normAutofit fontScale="90000"/>
          </a:bodyPr>
          <a:lstStyle/>
          <a:p>
            <a:pPr algn="ctr" eaLnBrk="1" fontAlgn="auto" hangingPunct="1">
              <a:spcAft>
                <a:spcPts val="0"/>
              </a:spcAft>
              <a:defRPr/>
            </a:pPr>
            <a:r>
              <a:rPr lang="en-US" dirty="0" smtClean="0"/>
              <a:t>Acadiana Load Pocket</a:t>
            </a:r>
            <a:br>
              <a:rPr lang="en-US" dirty="0" smtClean="0"/>
            </a:br>
            <a:r>
              <a:rPr lang="en-US" dirty="0" smtClean="0"/>
              <a:t>Update</a:t>
            </a:r>
            <a:endParaRPr lang="en-US" dirty="0"/>
          </a:p>
        </p:txBody>
      </p:sp>
      <p:sp>
        <p:nvSpPr>
          <p:cNvPr id="10244" name="TextBox 3"/>
          <p:cNvSpPr txBox="1">
            <a:spLocks noChangeArrowheads="1"/>
          </p:cNvSpPr>
          <p:nvPr/>
        </p:nvSpPr>
        <p:spPr bwMode="auto">
          <a:xfrm>
            <a:off x="8686800" y="3276600"/>
            <a:ext cx="76200" cy="369888"/>
          </a:xfrm>
          <a:prstGeom prst="rect">
            <a:avLst/>
          </a:prstGeom>
          <a:noFill/>
          <a:ln w="9525">
            <a:noFill/>
            <a:miter lim="800000"/>
            <a:headEnd/>
            <a:tailEnd/>
          </a:ln>
        </p:spPr>
        <p:txBody>
          <a:bodyPr>
            <a:spAutoFit/>
          </a:bodyPr>
          <a:lstStyle/>
          <a:p>
            <a:pPr>
              <a:buFontTx/>
              <a:buNone/>
            </a:pPr>
            <a:endParaRPr lang="en-US" dirty="0"/>
          </a:p>
        </p:txBody>
      </p:sp>
    </p:spTree>
    <p:custDataLst>
      <p:tags r:id="rId1"/>
    </p:custData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cstate="print"/>
          <a:srcRect/>
          <a:stretch>
            <a:fillRect/>
          </a:stretch>
        </p:blipFill>
        <p:spPr bwMode="auto">
          <a:xfrm>
            <a:off x="762000" y="533400"/>
            <a:ext cx="8001000" cy="6100763"/>
          </a:xfrm>
          <a:prstGeom prst="rect">
            <a:avLst/>
          </a:prstGeom>
          <a:noFill/>
          <a:ln w="9525">
            <a:noFill/>
            <a:miter lim="800000"/>
            <a:headEnd/>
            <a:tailEnd/>
          </a:ln>
        </p:spPr>
      </p:pic>
      <p:sp>
        <p:nvSpPr>
          <p:cNvPr id="11267" name="Title 1"/>
          <p:cNvSpPr>
            <a:spLocks noGrp="1"/>
          </p:cNvSpPr>
          <p:nvPr>
            <p:ph type="title" idx="4294967295"/>
          </p:nvPr>
        </p:nvSpPr>
        <p:spPr>
          <a:xfrm>
            <a:off x="4876800" y="685800"/>
            <a:ext cx="4267200" cy="533400"/>
          </a:xfrm>
        </p:spPr>
        <p:txBody>
          <a:bodyPr anchor="t"/>
          <a:lstStyle/>
          <a:p>
            <a:pPr algn="ctr" eaLnBrk="1" hangingPunct="1"/>
            <a:r>
              <a:rPr lang="en-US" dirty="0" smtClean="0"/>
              <a:t>Acadiana Load Pocket</a:t>
            </a:r>
          </a:p>
        </p:txBody>
      </p:sp>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381000" y="685800"/>
            <a:ext cx="8229600" cy="914400"/>
          </a:xfrm>
        </p:spPr>
        <p:txBody>
          <a:bodyPr/>
          <a:lstStyle/>
          <a:p>
            <a:pPr algn="ctr" eaLnBrk="1" hangingPunct="1"/>
            <a:r>
              <a:rPr lang="en-US" sz="2500" dirty="0" smtClean="0"/>
              <a:t>Acadiana Load Pocket Project</a:t>
            </a:r>
            <a:br>
              <a:rPr lang="en-US" sz="2500" dirty="0" smtClean="0"/>
            </a:br>
            <a:r>
              <a:rPr lang="en-US" sz="2500" dirty="0" smtClean="0"/>
              <a:t>Year 2012 Progress Report</a:t>
            </a:r>
          </a:p>
        </p:txBody>
      </p:sp>
      <p:sp>
        <p:nvSpPr>
          <p:cNvPr id="12291" name="Rectangle 3"/>
          <p:cNvSpPr>
            <a:spLocks noGrp="1"/>
          </p:cNvSpPr>
          <p:nvPr>
            <p:ph type="body" idx="4294967295"/>
          </p:nvPr>
        </p:nvSpPr>
        <p:spPr/>
        <p:txBody>
          <a:bodyPr/>
          <a:lstStyle/>
          <a:p>
            <a:pPr eaLnBrk="1" hangingPunct="1"/>
            <a:r>
              <a:rPr lang="en-US" sz="1800" dirty="0" smtClean="0"/>
              <a:t>Cleco Upgrades</a:t>
            </a:r>
          </a:p>
          <a:p>
            <a:pPr lvl="1" eaLnBrk="1" hangingPunct="1"/>
            <a:r>
              <a:rPr lang="en-US" sz="1400" dirty="0" smtClean="0"/>
              <a:t>New 230 kV transmission line from Wells to </a:t>
            </a:r>
            <a:r>
              <a:rPr lang="en-US" sz="1400" dirty="0" err="1" smtClean="0"/>
              <a:t>Labbe</a:t>
            </a:r>
            <a:r>
              <a:rPr lang="en-US" sz="1400" dirty="0" smtClean="0"/>
              <a:t> (June 2012)</a:t>
            </a:r>
          </a:p>
          <a:p>
            <a:pPr lvl="1" eaLnBrk="1" hangingPunct="1"/>
            <a:r>
              <a:rPr lang="en-US" sz="1400" dirty="0" smtClean="0"/>
              <a:t>Add a Second 500/230 kV Transformer at Wells (June 2012)</a:t>
            </a:r>
          </a:p>
          <a:p>
            <a:pPr lvl="1" eaLnBrk="1" hangingPunct="1"/>
            <a:r>
              <a:rPr lang="en-US" sz="1400" dirty="0" smtClean="0"/>
              <a:t>Reconductor  Segura – Hopkins 138KV transmission line (April 2012)</a:t>
            </a:r>
          </a:p>
          <a:p>
            <a:pPr eaLnBrk="1" hangingPunct="1"/>
            <a:endParaRPr lang="en-US" sz="1800" dirty="0" smtClean="0"/>
          </a:p>
          <a:p>
            <a:pPr eaLnBrk="1" hangingPunct="1"/>
            <a:r>
              <a:rPr lang="en-US" sz="1800" dirty="0" smtClean="0"/>
              <a:t>Entergy Upgrades</a:t>
            </a:r>
          </a:p>
          <a:p>
            <a:pPr lvl="1" eaLnBrk="1" hangingPunct="1"/>
            <a:r>
              <a:rPr lang="en-US" sz="1400" dirty="0" smtClean="0"/>
              <a:t>New 230 kV transmission line from Sellers Rd to </a:t>
            </a:r>
            <a:r>
              <a:rPr lang="en-US" sz="1400" dirty="0" err="1" smtClean="0"/>
              <a:t>Labbe</a:t>
            </a:r>
            <a:r>
              <a:rPr lang="en-US" sz="1400" dirty="0"/>
              <a:t> </a:t>
            </a:r>
            <a:r>
              <a:rPr lang="en-US" sz="1400" dirty="0" smtClean="0"/>
              <a:t>(May 2012)</a:t>
            </a:r>
          </a:p>
          <a:p>
            <a:pPr eaLnBrk="1" hangingPunct="1"/>
            <a:endParaRPr lang="en-US" sz="1800" dirty="0" smtClean="0"/>
          </a:p>
          <a:p>
            <a:pPr eaLnBrk="1" hangingPunct="1"/>
            <a:r>
              <a:rPr lang="en-US" sz="1800" dirty="0" smtClean="0"/>
              <a:t>Lafayette Upgrades</a:t>
            </a:r>
          </a:p>
          <a:p>
            <a:pPr lvl="1" eaLnBrk="1" hangingPunct="1"/>
            <a:r>
              <a:rPr lang="en-US" sz="1400" dirty="0" smtClean="0"/>
              <a:t>New 230 kV transmission line from Labbe to Bonin</a:t>
            </a:r>
            <a:r>
              <a:rPr lang="en-US" sz="1400" dirty="0"/>
              <a:t> </a:t>
            </a:r>
            <a:r>
              <a:rPr lang="en-US" sz="1400" dirty="0" smtClean="0"/>
              <a:t>(February 2012)</a:t>
            </a:r>
          </a:p>
          <a:p>
            <a:pPr lvl="1" eaLnBrk="1" hangingPunct="1"/>
            <a:r>
              <a:rPr lang="en-US" sz="1400" dirty="0" smtClean="0"/>
              <a:t>2</a:t>
            </a:r>
            <a:r>
              <a:rPr lang="en-US" sz="1400" baseline="30000" dirty="0" smtClean="0"/>
              <a:t>nd</a:t>
            </a:r>
            <a:r>
              <a:rPr lang="en-US" sz="1400" dirty="0" smtClean="0"/>
              <a:t> 230/138 kV Autotransformer at Bonin (May 2012)</a:t>
            </a:r>
            <a:endParaRPr lang="en-US" sz="1200" dirty="0" smtClean="0"/>
          </a:p>
          <a:p>
            <a:pPr lvl="1" eaLnBrk="1" hangingPunct="1">
              <a:buNone/>
            </a:pPr>
            <a:endParaRPr lang="en-US" sz="1400" dirty="0"/>
          </a:p>
          <a:p>
            <a:pPr lvl="1" eaLnBrk="1" hangingPunct="1">
              <a:buNone/>
            </a:pPr>
            <a:endParaRPr lang="en-US" sz="1600" dirty="0" smtClean="0"/>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1.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2.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3.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4.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4.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6.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TS10167455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FFFFFF"/>
      </a:lt2>
      <a:accent1>
        <a:srgbClr val="123787"/>
      </a:accent1>
      <a:accent2>
        <a:srgbClr val="4BD7F6"/>
      </a:accent2>
      <a:accent3>
        <a:srgbClr val="FFFFFF"/>
      </a:accent3>
      <a:accent4>
        <a:srgbClr val="000000"/>
      </a:accent4>
      <a:accent5>
        <a:srgbClr val="AAAEC3"/>
      </a:accent5>
      <a:accent6>
        <a:srgbClr val="43C3DF"/>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FFFFFF"/>
        </a:lt2>
        <a:accent1>
          <a:srgbClr val="123787"/>
        </a:accent1>
        <a:accent2>
          <a:srgbClr val="4BD7F6"/>
        </a:accent2>
        <a:accent3>
          <a:srgbClr val="FFFFFF"/>
        </a:accent3>
        <a:accent4>
          <a:srgbClr val="000000"/>
        </a:accent4>
        <a:accent5>
          <a:srgbClr val="AAAEC3"/>
        </a:accent5>
        <a:accent6>
          <a:srgbClr val="43C3D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2193</Words>
  <Application>Microsoft Office PowerPoint</Application>
  <PresentationFormat>On-screen Show (4:3)</PresentationFormat>
  <Paragraphs>502</Paragraphs>
  <Slides>67</Slides>
  <Notes>67</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TS101674556</vt:lpstr>
      <vt:lpstr>Office Theme</vt:lpstr>
      <vt:lpstr>PowerPoint Presentation</vt:lpstr>
      <vt:lpstr>Welcome</vt:lpstr>
      <vt:lpstr>Agenda</vt:lpstr>
      <vt:lpstr>Agenda</vt:lpstr>
      <vt:lpstr>PowerPoint Presentation</vt:lpstr>
      <vt:lpstr>Agenda</vt:lpstr>
      <vt:lpstr>Acadiana Load Pocket Update</vt:lpstr>
      <vt:lpstr>Acadiana Load Pocket</vt:lpstr>
      <vt:lpstr>Acadiana Load Pocket Project Year 2012 Progress Report</vt:lpstr>
      <vt:lpstr>ALP Project Update – Summer 2012</vt:lpstr>
      <vt:lpstr>Acadia Affected System Upgrades </vt:lpstr>
      <vt:lpstr>PowerPoint Presentation</vt:lpstr>
      <vt:lpstr>PowerPoint Presentation</vt:lpstr>
      <vt:lpstr>PowerPoint Presentation</vt:lpstr>
      <vt:lpstr>Acadiana Load Pocket Update</vt:lpstr>
      <vt:lpstr>Agenda</vt:lpstr>
      <vt:lpstr>Cleco 2012 Transmission Construction Plan</vt:lpstr>
      <vt:lpstr>2012 Transmission Construction Plan</vt:lpstr>
      <vt:lpstr>Cleco 2012 Transmission  Construction Plan</vt:lpstr>
      <vt:lpstr>Cleco 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2012 Transmission Construction Plan</vt:lpstr>
      <vt:lpstr>Agenda</vt:lpstr>
      <vt:lpstr>Model Review</vt:lpstr>
      <vt:lpstr>PowerPoint Presentation</vt:lpstr>
      <vt:lpstr>PowerPoint Presentation</vt:lpstr>
      <vt:lpstr>PowerPoint Presentation</vt:lpstr>
      <vt:lpstr>PowerPoint Presentation</vt:lpstr>
      <vt:lpstr>Model Review</vt:lpstr>
      <vt:lpstr>Agenda</vt:lpstr>
      <vt:lpstr>2012 SPP Model ACCC Results</vt:lpstr>
      <vt:lpstr>2012 SPP Model ACCC Results</vt:lpstr>
      <vt:lpstr>2012 SPP Model ACCC Results</vt:lpstr>
      <vt:lpstr>2012 SPP Model ACCC Results</vt:lpstr>
      <vt:lpstr>2012 SPP Model ACCC Results</vt:lpstr>
      <vt:lpstr>2012 SPP Model ACCC Results</vt:lpstr>
      <vt:lpstr>2012 SPP Model ACCC Results</vt:lpstr>
      <vt:lpstr>2012 SPP Model ACCC Results</vt:lpstr>
      <vt:lpstr>2012 SPP Model ACCC Results</vt:lpstr>
      <vt:lpstr>Agenda</vt:lpstr>
      <vt:lpstr>Stakeholder Business</vt:lpstr>
      <vt:lpstr>Stakeholder Business</vt:lpstr>
      <vt:lpstr>Agenda</vt:lpstr>
      <vt:lpstr>2012 Summer Outlook</vt:lpstr>
      <vt:lpstr>Wells to Webre 500kV flow (Red 2010 Blue 2011)</vt:lpstr>
      <vt:lpstr>Wells to Webre 500kV flow (Red 2011 Blue 2012)</vt:lpstr>
      <vt:lpstr>2012 Summer Outlook</vt:lpstr>
      <vt:lpstr>2012 Summer Outlook</vt:lpstr>
      <vt:lpstr>Agenda</vt:lpstr>
      <vt:lpstr>Final Questions?</vt:lpstr>
      <vt:lpstr>2012 Cleco Transmission Planning Summit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Cleco Transmission Planning Summit</dc:title>
  <dc:subject/>
  <dc:creator/>
  <cp:keywords/>
  <dc:description/>
  <cp:lastModifiedBy/>
  <cp:revision>37</cp:revision>
  <dcterms:created xsi:type="dcterms:W3CDTF">2010-05-12T14:02:33Z</dcterms:created>
  <dcterms:modified xsi:type="dcterms:W3CDTF">2012-04-25T18:18:09Z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