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1" r:id="rId4"/>
    <p:sldId id="265" r:id="rId5"/>
    <p:sldId id="266" r:id="rId6"/>
    <p:sldId id="257" r:id="rId7"/>
    <p:sldId id="267" r:id="rId8"/>
    <p:sldId id="268" r:id="rId9"/>
    <p:sldId id="264" r:id="rId10"/>
    <p:sldId id="260" r:id="rId11"/>
    <p:sldId id="259" r:id="rId12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4DB041"/>
    <a:srgbClr val="004E74"/>
    <a:srgbClr val="11C6FF"/>
    <a:srgbClr val="32B0CD"/>
    <a:srgbClr val="007CA2"/>
    <a:srgbClr val="02612F"/>
    <a:srgbClr val="32B1CE"/>
    <a:srgbClr val="81C0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8" autoAdjust="0"/>
  </p:normalViewPr>
  <p:slideViewPr>
    <p:cSldViewPr snapToGrid="0">
      <p:cViewPr>
        <p:scale>
          <a:sx n="90" d="100"/>
          <a:sy n="90" d="100"/>
        </p:scale>
        <p:origin x="-720" y="-72"/>
      </p:cViewPr>
      <p:guideLst>
        <p:guide orient="horz" pos="2958"/>
        <p:guide pos="2886"/>
        <p:guide pos="5601"/>
        <p:guide pos="5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D50DB4-362E-4F69-AAF8-832BA99EE664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CDE0B38-B36C-45C3-9688-BAF31AEFB3FF}">
      <dgm:prSet phldrT="[Text]" custT="1"/>
      <dgm:spPr/>
      <dgm:t>
        <a:bodyPr/>
        <a:lstStyle/>
        <a:p>
          <a:r>
            <a:rPr lang="en-US" sz="1000" b="1" dirty="0" smtClean="0"/>
            <a:t>Request</a:t>
          </a:r>
        </a:p>
      </dgm:t>
    </dgm:pt>
    <dgm:pt modelId="{12BB9F73-6608-4276-9DE7-FA9A895083F2}" type="parTrans" cxnId="{559F6079-C2C0-4B18-8847-89572151B20D}">
      <dgm:prSet/>
      <dgm:spPr/>
      <dgm:t>
        <a:bodyPr/>
        <a:lstStyle/>
        <a:p>
          <a:endParaRPr lang="en-US" sz="1000" b="1"/>
        </a:p>
      </dgm:t>
    </dgm:pt>
    <dgm:pt modelId="{6BE48DE5-D5C2-4B3C-9215-F09C5D3B1EE1}" type="sibTrans" cxnId="{559F6079-C2C0-4B18-8847-89572151B20D}">
      <dgm:prSet/>
      <dgm:spPr/>
      <dgm:t>
        <a:bodyPr/>
        <a:lstStyle/>
        <a:p>
          <a:endParaRPr lang="en-US" sz="1000" b="1"/>
        </a:p>
      </dgm:t>
    </dgm:pt>
    <dgm:pt modelId="{8EC63AC5-0F3A-467A-84F0-735671020096}">
      <dgm:prSet phldrT="[Text]" custT="1"/>
      <dgm:spPr/>
      <dgm:t>
        <a:bodyPr/>
        <a:lstStyle/>
        <a:p>
          <a:r>
            <a:rPr lang="en-US" sz="1000" b="1" dirty="0" smtClean="0"/>
            <a:t>Assessment</a:t>
          </a:r>
        </a:p>
      </dgm:t>
    </dgm:pt>
    <dgm:pt modelId="{456C6DA8-BF8A-4C0E-AA9B-28551C0EBB6D}" type="parTrans" cxnId="{969C356A-9CEE-4B1E-A8E2-66A47C6F67FD}">
      <dgm:prSet/>
      <dgm:spPr/>
      <dgm:t>
        <a:bodyPr/>
        <a:lstStyle/>
        <a:p>
          <a:endParaRPr lang="en-US" sz="1000" b="1"/>
        </a:p>
      </dgm:t>
    </dgm:pt>
    <dgm:pt modelId="{0DCCC3B4-0942-4313-914A-DF0F8B64F50A}" type="sibTrans" cxnId="{969C356A-9CEE-4B1E-A8E2-66A47C6F67FD}">
      <dgm:prSet/>
      <dgm:spPr/>
      <dgm:t>
        <a:bodyPr/>
        <a:lstStyle/>
        <a:p>
          <a:endParaRPr lang="en-US" sz="1000" b="1"/>
        </a:p>
      </dgm:t>
    </dgm:pt>
    <dgm:pt modelId="{4AF8AD2C-8FFB-4828-94BC-18B877BF8909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 smtClean="0"/>
            <a:t>TSR Evaluation</a:t>
          </a:r>
        </a:p>
        <a:p>
          <a:r>
            <a:rPr lang="en-US" sz="1000" b="1" dirty="0" smtClean="0"/>
            <a:t>(as needed)</a:t>
          </a:r>
        </a:p>
      </dgm:t>
    </dgm:pt>
    <dgm:pt modelId="{ADC2E136-CF6B-4CB1-85D6-F52B08D4C558}" type="parTrans" cxnId="{79EDC534-19AD-426F-A012-2187EBD35A1B}">
      <dgm:prSet/>
      <dgm:spPr/>
      <dgm:t>
        <a:bodyPr/>
        <a:lstStyle/>
        <a:p>
          <a:endParaRPr lang="en-US" sz="1000" b="1"/>
        </a:p>
      </dgm:t>
    </dgm:pt>
    <dgm:pt modelId="{1E3E1215-488A-4199-8D65-987E370A7C40}" type="sibTrans" cxnId="{79EDC534-19AD-426F-A012-2187EBD35A1B}">
      <dgm:prSet/>
      <dgm:spPr/>
      <dgm:t>
        <a:bodyPr/>
        <a:lstStyle/>
        <a:p>
          <a:endParaRPr lang="en-US" sz="1000" b="1"/>
        </a:p>
      </dgm:t>
    </dgm:pt>
    <dgm:pt modelId="{9268CE1F-B515-4EE7-AF3F-34F03D45A927}">
      <dgm:prSet phldrT="[Text]" custT="1"/>
      <dgm:spPr/>
      <dgm:t>
        <a:bodyPr/>
        <a:lstStyle/>
        <a:p>
          <a:r>
            <a:rPr lang="en-US" sz="1000" b="1" dirty="0" smtClean="0"/>
            <a:t>Approval</a:t>
          </a:r>
        </a:p>
      </dgm:t>
    </dgm:pt>
    <dgm:pt modelId="{6E59D2E6-B52C-432E-ACB1-0A6C4E383316}" type="parTrans" cxnId="{8A473FE8-8380-411B-95A5-5A2883FA4747}">
      <dgm:prSet/>
      <dgm:spPr/>
      <dgm:t>
        <a:bodyPr/>
        <a:lstStyle/>
        <a:p>
          <a:endParaRPr lang="en-US" sz="1000" b="1"/>
        </a:p>
      </dgm:t>
    </dgm:pt>
    <dgm:pt modelId="{23604C46-286E-439A-9F25-A3288D95D59C}" type="sibTrans" cxnId="{8A473FE8-8380-411B-95A5-5A2883FA4747}">
      <dgm:prSet/>
      <dgm:spPr/>
      <dgm:t>
        <a:bodyPr/>
        <a:lstStyle/>
        <a:p>
          <a:endParaRPr lang="en-US" sz="1000" b="1"/>
        </a:p>
      </dgm:t>
    </dgm:pt>
    <dgm:pt modelId="{C4F4D5EF-6BF5-4FB3-8799-810F4D6D75AA}">
      <dgm:prSet phldrT="[Text]" custT="1"/>
      <dgm:spPr/>
      <dgm:t>
        <a:bodyPr/>
        <a:lstStyle/>
        <a:p>
          <a:r>
            <a:rPr lang="en-US" sz="1000" b="1" dirty="0" smtClean="0"/>
            <a:t>Technical Development &amp; Registration</a:t>
          </a:r>
          <a:endParaRPr lang="en-US" sz="1000" b="1" dirty="0"/>
        </a:p>
      </dgm:t>
    </dgm:pt>
    <dgm:pt modelId="{71F565E7-E87D-4A6B-AFE1-3987462B69A7}" type="parTrans" cxnId="{193AB7C0-0ECD-498A-AE73-1A9B9B2628CA}">
      <dgm:prSet/>
      <dgm:spPr/>
      <dgm:t>
        <a:bodyPr/>
        <a:lstStyle/>
        <a:p>
          <a:endParaRPr lang="en-US" sz="1000" b="1"/>
        </a:p>
      </dgm:t>
    </dgm:pt>
    <dgm:pt modelId="{C1E245C6-A437-4D26-8DF6-53C9A3929231}" type="sibTrans" cxnId="{193AB7C0-0ECD-498A-AE73-1A9B9B2628CA}">
      <dgm:prSet/>
      <dgm:spPr/>
      <dgm:t>
        <a:bodyPr/>
        <a:lstStyle/>
        <a:p>
          <a:endParaRPr lang="en-US" sz="1000" b="1"/>
        </a:p>
      </dgm:t>
    </dgm:pt>
    <dgm:pt modelId="{FBAEFA9C-9DA0-4A6D-B250-717EB2CDD6A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000" b="1" dirty="0" smtClean="0"/>
            <a:t>Cutover</a:t>
          </a:r>
        </a:p>
      </dgm:t>
    </dgm:pt>
    <dgm:pt modelId="{F2950274-AF0D-4E1A-8BEB-59B8A2BADCD2}" type="parTrans" cxnId="{EBD1E9E3-9522-4A43-BAD6-E1DAFA5437C3}">
      <dgm:prSet/>
      <dgm:spPr/>
      <dgm:t>
        <a:bodyPr/>
        <a:lstStyle/>
        <a:p>
          <a:endParaRPr lang="en-US" sz="1000" b="1"/>
        </a:p>
      </dgm:t>
    </dgm:pt>
    <dgm:pt modelId="{9C0C56CA-9867-48F7-86E8-3271313BB6E0}" type="sibTrans" cxnId="{EBD1E9E3-9522-4A43-BAD6-E1DAFA5437C3}">
      <dgm:prSet/>
      <dgm:spPr/>
      <dgm:t>
        <a:bodyPr/>
        <a:lstStyle/>
        <a:p>
          <a:endParaRPr lang="en-US" sz="1000" b="1"/>
        </a:p>
      </dgm:t>
    </dgm:pt>
    <dgm:pt modelId="{911977FD-F10C-44B2-837C-CCB7AB0BC36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1000" b="1" dirty="0" smtClean="0"/>
            <a:t>Change or Retire</a:t>
          </a:r>
        </a:p>
      </dgm:t>
    </dgm:pt>
    <dgm:pt modelId="{1BC81AEF-9674-4D1C-8D74-DD4D0C08C988}" type="parTrans" cxnId="{7127DC06-F3DC-483D-9345-B3C20A6F68B6}">
      <dgm:prSet/>
      <dgm:spPr/>
      <dgm:t>
        <a:bodyPr/>
        <a:lstStyle/>
        <a:p>
          <a:endParaRPr lang="en-US" sz="1000" b="1"/>
        </a:p>
      </dgm:t>
    </dgm:pt>
    <dgm:pt modelId="{1DAAB82C-EDD2-4FF1-BBE6-070DFBE0A1F3}" type="sibTrans" cxnId="{7127DC06-F3DC-483D-9345-B3C20A6F68B6}">
      <dgm:prSet/>
      <dgm:spPr/>
      <dgm:t>
        <a:bodyPr/>
        <a:lstStyle/>
        <a:p>
          <a:endParaRPr lang="en-US" sz="1000" b="1"/>
        </a:p>
      </dgm:t>
    </dgm:pt>
    <dgm:pt modelId="{96D38D4E-8CE3-43E5-978A-258F1A4E78E1}" type="pres">
      <dgm:prSet presAssocID="{F8D50DB4-362E-4F69-AAF8-832BA99EE664}" presName="Name0" presStyleCnt="0">
        <dgm:presLayoutVars>
          <dgm:dir/>
          <dgm:resizeHandles val="exact"/>
        </dgm:presLayoutVars>
      </dgm:prSet>
      <dgm:spPr/>
    </dgm:pt>
    <dgm:pt modelId="{99E63651-F171-4E67-B19F-C71E61EA9E4D}" type="pres">
      <dgm:prSet presAssocID="{BCDE0B38-B36C-45C3-9688-BAF31AEFB3FF}" presName="parTxOnly" presStyleLbl="node1" presStyleIdx="0" presStyleCnt="7" custLinFactNeighborY="-79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6A208-ABB4-4B31-B88A-4F2133EDD379}" type="pres">
      <dgm:prSet presAssocID="{6BE48DE5-D5C2-4B3C-9215-F09C5D3B1EE1}" presName="parSpace" presStyleCnt="0"/>
      <dgm:spPr/>
    </dgm:pt>
    <dgm:pt modelId="{9EADA740-A044-4454-A6AB-3B17F129CCCC}" type="pres">
      <dgm:prSet presAssocID="{8EC63AC5-0F3A-467A-84F0-735671020096}" presName="parTxOnly" presStyleLbl="node1" presStyleIdx="1" presStyleCnt="7" custLinFactX="61698" custLinFactNeighborX="100000" custLinFactNeighborY="-78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953F4-FC40-4876-BEB4-772EED72A522}" type="pres">
      <dgm:prSet presAssocID="{0DCCC3B4-0942-4313-914A-DF0F8B64F50A}" presName="parSpace" presStyleCnt="0"/>
      <dgm:spPr/>
    </dgm:pt>
    <dgm:pt modelId="{70233469-AE03-491C-9219-4AB30F2D3CEB}" type="pres">
      <dgm:prSet presAssocID="{4AF8AD2C-8FFB-4828-94BC-18B877BF8909}" presName="parTxOnly" presStyleLbl="node1" presStyleIdx="2" presStyleCnt="7" custLinFactX="-58949" custLinFactNeighborX="-100000" custLinFactNeighborY="-77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3E2B4E-EBC6-4474-9E8F-2E1D1FB0DF58}" type="pres">
      <dgm:prSet presAssocID="{1E3E1215-488A-4199-8D65-987E370A7C40}" presName="parSpace" presStyleCnt="0"/>
      <dgm:spPr/>
    </dgm:pt>
    <dgm:pt modelId="{144F898B-5317-43C4-971C-5D0A6F86434B}" type="pres">
      <dgm:prSet presAssocID="{9268CE1F-B515-4EE7-AF3F-34F03D45A927}" presName="parTxOnly" presStyleLbl="node1" presStyleIdx="3" presStyleCnt="7" custLinFactNeighborY="-79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08FE0-30D8-45EA-91C9-0DEBA5117912}" type="pres">
      <dgm:prSet presAssocID="{23604C46-286E-439A-9F25-A3288D95D59C}" presName="parSpace" presStyleCnt="0"/>
      <dgm:spPr/>
    </dgm:pt>
    <dgm:pt modelId="{38530AAA-5A60-46CF-A76E-A030FF75BEBA}" type="pres">
      <dgm:prSet presAssocID="{C4F4D5EF-6BF5-4FB3-8799-810F4D6D75AA}" presName="parTxOnly" presStyleLbl="node1" presStyleIdx="4" presStyleCnt="7" custLinFactNeighborY="-79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DAC35-3781-4776-990B-8226E8F6A832}" type="pres">
      <dgm:prSet presAssocID="{C1E245C6-A437-4D26-8DF6-53C9A3929231}" presName="parSpace" presStyleCnt="0"/>
      <dgm:spPr/>
    </dgm:pt>
    <dgm:pt modelId="{6C06D17D-C899-44A2-A735-E7526CF979BF}" type="pres">
      <dgm:prSet presAssocID="{FBAEFA9C-9DA0-4A6D-B250-717EB2CDD6A7}" presName="parTxOnly" presStyleLbl="node1" presStyleIdx="5" presStyleCnt="7" custLinFactNeighborY="-81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92A48-37D7-4C0D-AE9C-8B50C6D43CCF}" type="pres">
      <dgm:prSet presAssocID="{9C0C56CA-9867-48F7-86E8-3271313BB6E0}" presName="parSpace" presStyleCnt="0"/>
      <dgm:spPr/>
    </dgm:pt>
    <dgm:pt modelId="{D0E581F4-2A21-4993-8CB3-6E1702C28E73}" type="pres">
      <dgm:prSet presAssocID="{911977FD-F10C-44B2-837C-CCB7AB0BC369}" presName="parTxOnly" presStyleLbl="node1" presStyleIdx="6" presStyleCnt="7" custLinFactNeighborY="-82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C282C9-637D-40C5-9FDE-83B71C8B8DB1}" type="presOf" srcId="{8EC63AC5-0F3A-467A-84F0-735671020096}" destId="{9EADA740-A044-4454-A6AB-3B17F129CCCC}" srcOrd="0" destOrd="0" presId="urn:microsoft.com/office/officeart/2005/8/layout/hChevron3"/>
    <dgm:cxn modelId="{FE6C6DE7-7413-44E6-B0AA-5F58F2876E9D}" type="presOf" srcId="{9268CE1F-B515-4EE7-AF3F-34F03D45A927}" destId="{144F898B-5317-43C4-971C-5D0A6F86434B}" srcOrd="0" destOrd="0" presId="urn:microsoft.com/office/officeart/2005/8/layout/hChevron3"/>
    <dgm:cxn modelId="{EBD1E9E3-9522-4A43-BAD6-E1DAFA5437C3}" srcId="{F8D50DB4-362E-4F69-AAF8-832BA99EE664}" destId="{FBAEFA9C-9DA0-4A6D-B250-717EB2CDD6A7}" srcOrd="5" destOrd="0" parTransId="{F2950274-AF0D-4E1A-8BEB-59B8A2BADCD2}" sibTransId="{9C0C56CA-9867-48F7-86E8-3271313BB6E0}"/>
    <dgm:cxn modelId="{29FEA324-BF8E-4C5C-A28D-764D213D345A}" type="presOf" srcId="{FBAEFA9C-9DA0-4A6D-B250-717EB2CDD6A7}" destId="{6C06D17D-C899-44A2-A735-E7526CF979BF}" srcOrd="0" destOrd="0" presId="urn:microsoft.com/office/officeart/2005/8/layout/hChevron3"/>
    <dgm:cxn modelId="{559F6079-C2C0-4B18-8847-89572151B20D}" srcId="{F8D50DB4-362E-4F69-AAF8-832BA99EE664}" destId="{BCDE0B38-B36C-45C3-9688-BAF31AEFB3FF}" srcOrd="0" destOrd="0" parTransId="{12BB9F73-6608-4276-9DE7-FA9A895083F2}" sibTransId="{6BE48DE5-D5C2-4B3C-9215-F09C5D3B1EE1}"/>
    <dgm:cxn modelId="{8A473FE8-8380-411B-95A5-5A2883FA4747}" srcId="{F8D50DB4-362E-4F69-AAF8-832BA99EE664}" destId="{9268CE1F-B515-4EE7-AF3F-34F03D45A927}" srcOrd="3" destOrd="0" parTransId="{6E59D2E6-B52C-432E-ACB1-0A6C4E383316}" sibTransId="{23604C46-286E-439A-9F25-A3288D95D59C}"/>
    <dgm:cxn modelId="{73F1C89F-6CC7-4550-B52D-37A2A71DD0CF}" type="presOf" srcId="{911977FD-F10C-44B2-837C-CCB7AB0BC369}" destId="{D0E581F4-2A21-4993-8CB3-6E1702C28E73}" srcOrd="0" destOrd="0" presId="urn:microsoft.com/office/officeart/2005/8/layout/hChevron3"/>
    <dgm:cxn modelId="{1AFBAFB2-A8B0-47CE-9D9B-7217DC5D9320}" type="presOf" srcId="{4AF8AD2C-8FFB-4828-94BC-18B877BF8909}" destId="{70233469-AE03-491C-9219-4AB30F2D3CEB}" srcOrd="0" destOrd="0" presId="urn:microsoft.com/office/officeart/2005/8/layout/hChevron3"/>
    <dgm:cxn modelId="{7127DC06-F3DC-483D-9345-B3C20A6F68B6}" srcId="{F8D50DB4-362E-4F69-AAF8-832BA99EE664}" destId="{911977FD-F10C-44B2-837C-CCB7AB0BC369}" srcOrd="6" destOrd="0" parTransId="{1BC81AEF-9674-4D1C-8D74-DD4D0C08C988}" sibTransId="{1DAAB82C-EDD2-4FF1-BBE6-070DFBE0A1F3}"/>
    <dgm:cxn modelId="{79EDC534-19AD-426F-A012-2187EBD35A1B}" srcId="{F8D50DB4-362E-4F69-AAF8-832BA99EE664}" destId="{4AF8AD2C-8FFB-4828-94BC-18B877BF8909}" srcOrd="2" destOrd="0" parTransId="{ADC2E136-CF6B-4CB1-85D6-F52B08D4C558}" sibTransId="{1E3E1215-488A-4199-8D65-987E370A7C40}"/>
    <dgm:cxn modelId="{969C356A-9CEE-4B1E-A8E2-66A47C6F67FD}" srcId="{F8D50DB4-362E-4F69-AAF8-832BA99EE664}" destId="{8EC63AC5-0F3A-467A-84F0-735671020096}" srcOrd="1" destOrd="0" parTransId="{456C6DA8-BF8A-4C0E-AA9B-28551C0EBB6D}" sibTransId="{0DCCC3B4-0942-4313-914A-DF0F8B64F50A}"/>
    <dgm:cxn modelId="{C292E9D7-F3F3-42F6-9B84-4678452298CD}" type="presOf" srcId="{F8D50DB4-362E-4F69-AAF8-832BA99EE664}" destId="{96D38D4E-8CE3-43E5-978A-258F1A4E78E1}" srcOrd="0" destOrd="0" presId="urn:microsoft.com/office/officeart/2005/8/layout/hChevron3"/>
    <dgm:cxn modelId="{193AB7C0-0ECD-498A-AE73-1A9B9B2628CA}" srcId="{F8D50DB4-362E-4F69-AAF8-832BA99EE664}" destId="{C4F4D5EF-6BF5-4FB3-8799-810F4D6D75AA}" srcOrd="4" destOrd="0" parTransId="{71F565E7-E87D-4A6B-AFE1-3987462B69A7}" sibTransId="{C1E245C6-A437-4D26-8DF6-53C9A3929231}"/>
    <dgm:cxn modelId="{4320CD77-817E-4708-BBD3-D108F0A57D39}" type="presOf" srcId="{BCDE0B38-B36C-45C3-9688-BAF31AEFB3FF}" destId="{99E63651-F171-4E67-B19F-C71E61EA9E4D}" srcOrd="0" destOrd="0" presId="urn:microsoft.com/office/officeart/2005/8/layout/hChevron3"/>
    <dgm:cxn modelId="{F6F461C3-9D76-45BF-98A3-58832C53C8BF}" type="presOf" srcId="{C4F4D5EF-6BF5-4FB3-8799-810F4D6D75AA}" destId="{38530AAA-5A60-46CF-A76E-A030FF75BEBA}" srcOrd="0" destOrd="0" presId="urn:microsoft.com/office/officeart/2005/8/layout/hChevron3"/>
    <dgm:cxn modelId="{9A7CA1D6-39C8-49EC-AA42-66750FA00D6A}" type="presParOf" srcId="{96D38D4E-8CE3-43E5-978A-258F1A4E78E1}" destId="{99E63651-F171-4E67-B19F-C71E61EA9E4D}" srcOrd="0" destOrd="0" presId="urn:microsoft.com/office/officeart/2005/8/layout/hChevron3"/>
    <dgm:cxn modelId="{5CEE461E-4A6C-493C-8108-F6CA5BEA7A30}" type="presParOf" srcId="{96D38D4E-8CE3-43E5-978A-258F1A4E78E1}" destId="{E006A208-ABB4-4B31-B88A-4F2133EDD379}" srcOrd="1" destOrd="0" presId="urn:microsoft.com/office/officeart/2005/8/layout/hChevron3"/>
    <dgm:cxn modelId="{83056FC0-EC40-4F95-A598-8E2B66D9B38F}" type="presParOf" srcId="{96D38D4E-8CE3-43E5-978A-258F1A4E78E1}" destId="{9EADA740-A044-4454-A6AB-3B17F129CCCC}" srcOrd="2" destOrd="0" presId="urn:microsoft.com/office/officeart/2005/8/layout/hChevron3"/>
    <dgm:cxn modelId="{2AD21708-E84F-48D2-96A9-4C670ADB74B9}" type="presParOf" srcId="{96D38D4E-8CE3-43E5-978A-258F1A4E78E1}" destId="{186953F4-FC40-4876-BEB4-772EED72A522}" srcOrd="3" destOrd="0" presId="urn:microsoft.com/office/officeart/2005/8/layout/hChevron3"/>
    <dgm:cxn modelId="{A60593C0-C627-4AA8-9A0C-F2C0753528EF}" type="presParOf" srcId="{96D38D4E-8CE3-43E5-978A-258F1A4E78E1}" destId="{70233469-AE03-491C-9219-4AB30F2D3CEB}" srcOrd="4" destOrd="0" presId="urn:microsoft.com/office/officeart/2005/8/layout/hChevron3"/>
    <dgm:cxn modelId="{E36A6895-6CD5-4E2E-A306-4CEC6CDB70D1}" type="presParOf" srcId="{96D38D4E-8CE3-43E5-978A-258F1A4E78E1}" destId="{D03E2B4E-EBC6-4474-9E8F-2E1D1FB0DF58}" srcOrd="5" destOrd="0" presId="urn:microsoft.com/office/officeart/2005/8/layout/hChevron3"/>
    <dgm:cxn modelId="{071044F6-75EC-46F1-8F9E-4E30D4520472}" type="presParOf" srcId="{96D38D4E-8CE3-43E5-978A-258F1A4E78E1}" destId="{144F898B-5317-43C4-971C-5D0A6F86434B}" srcOrd="6" destOrd="0" presId="urn:microsoft.com/office/officeart/2005/8/layout/hChevron3"/>
    <dgm:cxn modelId="{5555FE11-76AF-4E40-9FF4-7922039FF006}" type="presParOf" srcId="{96D38D4E-8CE3-43E5-978A-258F1A4E78E1}" destId="{4C208FE0-30D8-45EA-91C9-0DEBA5117912}" srcOrd="7" destOrd="0" presId="urn:microsoft.com/office/officeart/2005/8/layout/hChevron3"/>
    <dgm:cxn modelId="{573C1301-ED19-41FE-8EB3-9BB57AFC9A59}" type="presParOf" srcId="{96D38D4E-8CE3-43E5-978A-258F1A4E78E1}" destId="{38530AAA-5A60-46CF-A76E-A030FF75BEBA}" srcOrd="8" destOrd="0" presId="urn:microsoft.com/office/officeart/2005/8/layout/hChevron3"/>
    <dgm:cxn modelId="{A1917DD5-E061-4CEE-ABB9-D994605E5A51}" type="presParOf" srcId="{96D38D4E-8CE3-43E5-978A-258F1A4E78E1}" destId="{823DAC35-3781-4776-990B-8226E8F6A832}" srcOrd="9" destOrd="0" presId="urn:microsoft.com/office/officeart/2005/8/layout/hChevron3"/>
    <dgm:cxn modelId="{89BE447B-A940-48F8-9656-7FAFD61F2F1E}" type="presParOf" srcId="{96D38D4E-8CE3-43E5-978A-258F1A4E78E1}" destId="{6C06D17D-C899-44A2-A735-E7526CF979BF}" srcOrd="10" destOrd="0" presId="urn:microsoft.com/office/officeart/2005/8/layout/hChevron3"/>
    <dgm:cxn modelId="{86D51D49-D49D-4F3F-B199-983771CC4345}" type="presParOf" srcId="{96D38D4E-8CE3-43E5-978A-258F1A4E78E1}" destId="{81992A48-37D7-4C0D-AE9C-8B50C6D43CCF}" srcOrd="11" destOrd="0" presId="urn:microsoft.com/office/officeart/2005/8/layout/hChevron3"/>
    <dgm:cxn modelId="{2194051E-5797-4ED5-9E6E-B2C96AAAB545}" type="presParOf" srcId="{96D38D4E-8CE3-43E5-978A-258F1A4E78E1}" destId="{D0E581F4-2A21-4993-8CB3-6E1702C28E73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63651-F171-4E67-B19F-C71E61EA9E4D}">
      <dsp:nvSpPr>
        <dsp:cNvPr id="0" name=""/>
        <dsp:cNvSpPr/>
      </dsp:nvSpPr>
      <dsp:spPr>
        <a:xfrm>
          <a:off x="1271" y="190753"/>
          <a:ext cx="1496654" cy="598661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Request</a:t>
          </a:r>
        </a:p>
      </dsp:txBody>
      <dsp:txXfrm>
        <a:off x="1271" y="190753"/>
        <a:ext cx="1346989" cy="598661"/>
      </dsp:txXfrm>
    </dsp:sp>
    <dsp:sp modelId="{9EADA740-A044-4454-A6AB-3B17F129CCCC}">
      <dsp:nvSpPr>
        <dsp:cNvPr id="0" name=""/>
        <dsp:cNvSpPr/>
      </dsp:nvSpPr>
      <dsp:spPr>
        <a:xfrm>
          <a:off x="2421332" y="197764"/>
          <a:ext cx="1496654" cy="59866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Assessment</a:t>
          </a:r>
        </a:p>
      </dsp:txBody>
      <dsp:txXfrm>
        <a:off x="2720663" y="197764"/>
        <a:ext cx="897993" cy="598661"/>
      </dsp:txXfrm>
    </dsp:sp>
    <dsp:sp modelId="{70233469-AE03-491C-9219-4AB30F2D3CEB}">
      <dsp:nvSpPr>
        <dsp:cNvPr id="0" name=""/>
        <dsp:cNvSpPr/>
      </dsp:nvSpPr>
      <dsp:spPr>
        <a:xfrm>
          <a:off x="1214325" y="204840"/>
          <a:ext cx="1496654" cy="59866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TSR Evaluation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(as needed)</a:t>
          </a:r>
        </a:p>
      </dsp:txBody>
      <dsp:txXfrm>
        <a:off x="1513656" y="204840"/>
        <a:ext cx="897993" cy="598661"/>
      </dsp:txXfrm>
    </dsp:sp>
    <dsp:sp modelId="{144F898B-5317-43C4-971C-5D0A6F86434B}">
      <dsp:nvSpPr>
        <dsp:cNvPr id="0" name=""/>
        <dsp:cNvSpPr/>
      </dsp:nvSpPr>
      <dsp:spPr>
        <a:xfrm>
          <a:off x="3593243" y="190753"/>
          <a:ext cx="1496654" cy="59866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Approval</a:t>
          </a:r>
        </a:p>
      </dsp:txBody>
      <dsp:txXfrm>
        <a:off x="3892574" y="190753"/>
        <a:ext cx="897993" cy="598661"/>
      </dsp:txXfrm>
    </dsp:sp>
    <dsp:sp modelId="{38530AAA-5A60-46CF-A76E-A030FF75BEBA}">
      <dsp:nvSpPr>
        <dsp:cNvPr id="0" name=""/>
        <dsp:cNvSpPr/>
      </dsp:nvSpPr>
      <dsp:spPr>
        <a:xfrm>
          <a:off x="4790567" y="190753"/>
          <a:ext cx="1496654" cy="59866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Technical Development &amp; Registration</a:t>
          </a:r>
          <a:endParaRPr lang="en-US" sz="1000" b="1" kern="1200" dirty="0"/>
        </a:p>
      </dsp:txBody>
      <dsp:txXfrm>
        <a:off x="5089898" y="190753"/>
        <a:ext cx="897993" cy="598661"/>
      </dsp:txXfrm>
    </dsp:sp>
    <dsp:sp modelId="{6C06D17D-C899-44A2-A735-E7526CF979BF}">
      <dsp:nvSpPr>
        <dsp:cNvPr id="0" name=""/>
        <dsp:cNvSpPr/>
      </dsp:nvSpPr>
      <dsp:spPr>
        <a:xfrm>
          <a:off x="5987891" y="176703"/>
          <a:ext cx="1496654" cy="598661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Cutover</a:t>
          </a:r>
        </a:p>
      </dsp:txBody>
      <dsp:txXfrm>
        <a:off x="6287222" y="176703"/>
        <a:ext cx="897993" cy="598661"/>
      </dsp:txXfrm>
    </dsp:sp>
    <dsp:sp modelId="{D0E581F4-2A21-4993-8CB3-6E1702C28E73}">
      <dsp:nvSpPr>
        <dsp:cNvPr id="0" name=""/>
        <dsp:cNvSpPr/>
      </dsp:nvSpPr>
      <dsp:spPr>
        <a:xfrm>
          <a:off x="7185215" y="169387"/>
          <a:ext cx="1496654" cy="598661"/>
        </a:xfrm>
        <a:prstGeom prst="chevron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Change or Retire</a:t>
          </a:r>
        </a:p>
      </dsp:txBody>
      <dsp:txXfrm>
        <a:off x="7484546" y="169387"/>
        <a:ext cx="897993" cy="598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4A67883-92E7-4000-AEC0-9CEDF892DD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54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b="1" dirty="0"/>
              <a:t>Pseudo-Tie</a:t>
            </a:r>
            <a:endParaRPr lang="en-US" dirty="0"/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Transmission Service Request: Requires  firm transmission service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ACE impact: Impacts Actual Net Interchange like a  Tie Line;  Generation or Load included in Attaining BA calculations, excluded in Native BA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Reserve calculations: Included in Attaining BA calculations, excluded in Native BA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Tagging: Typically no associated tags, not subject to tagging rules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Scheduling: Scheduled in Attaining BA, not scheduled in Native BA</a:t>
            </a:r>
          </a:p>
          <a:p>
            <a:pPr marL="174708" indent="-174708" fontAlgn="t">
              <a:buFont typeface="Arial" panose="020B0604020202020204" pitchFamily="34" charset="0"/>
              <a:buChar char="•"/>
            </a:pPr>
            <a:r>
              <a:rPr lang="en-US" dirty="0"/>
              <a:t>ACE:  Impacts Actual Net Interchange like a  Tie Line;  Generation or Load included in Attaining BA calculations, excluded in Native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ATC: Additional modelling required to capture impact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Transmission Load Relief: Included via Market Flow calculation – seen only as embedded in market flow calculation, not discretely for curtailment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IDC: Embedded in market flow or other congestion calculations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Hourly Interchange Check Out: ?</a:t>
            </a:r>
          </a:p>
          <a:p>
            <a:pPr defTabSz="9317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 Narrow"/>
              </a:rPr>
              <a:t>Dynamic Schedule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Transmission Service Request: Does not require firm transmission service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ACE impact: Impacts Scheduled Net Interchange like an Interchange Schedule; ??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Reserve calculations: 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Tagging: Subject to tagging rules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Scheduling: Scheduled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ACE: Impacts Scheduled Net Interchange like an Interchange Schedule; ??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ATC: Included in models discretely in relation to the tags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Transmission Load Relief: Included via tag – seen discretely for curtailment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IDC:IDC calculations uses tags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r>
              <a:rPr lang="en-US" dirty="0"/>
              <a:t>Hourly Interchange Check Out: If issues, investigate using tag data</a:t>
            </a:r>
          </a:p>
          <a:p>
            <a:pPr marL="174708" indent="-174708" defTabSz="931774" fontAlgn="t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67883-92E7-4000-AEC0-9CEDF892DDA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5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ingle Corner Rectangle 9"/>
          <p:cNvSpPr/>
          <p:nvPr userDrawn="1"/>
        </p:nvSpPr>
        <p:spPr>
          <a:xfrm flipH="1">
            <a:off x="380996" y="4171950"/>
            <a:ext cx="8788403" cy="990600"/>
          </a:xfrm>
          <a:prstGeom prst="round1Rect">
            <a:avLst>
              <a:gd name="adj" fmla="val 34338"/>
            </a:avLst>
          </a:prstGeom>
          <a:gradFill flip="none" rotWithShape="1">
            <a:gsLst>
              <a:gs pos="0">
                <a:schemeClr val="tx2"/>
              </a:gs>
              <a:gs pos="50000">
                <a:schemeClr val="tx2">
                  <a:alpha val="79000"/>
                </a:schemeClr>
              </a:gs>
              <a:gs pos="100000">
                <a:schemeClr val="tx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9153" y="4387631"/>
            <a:ext cx="6501546" cy="323691"/>
          </a:xfrm>
        </p:spPr>
        <p:txBody>
          <a:bodyPr/>
          <a:lstStyle>
            <a:lvl1pPr algn="l"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9153" y="4692432"/>
            <a:ext cx="6501546" cy="333216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160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09925" y="1559194"/>
            <a:ext cx="2743200" cy="10852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D5BD5-9CB9-45BC-B306-607259E0808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44465"/>
            <a:ext cx="7772400" cy="1021556"/>
          </a:xfrm>
        </p:spPr>
        <p:txBody>
          <a:bodyPr anchor="t"/>
          <a:lstStyle>
            <a:lvl1pPr algn="l">
              <a:defRPr sz="3200" b="0" cap="none" baseline="0">
                <a:solidFill>
                  <a:srgbClr val="02612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4550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56E9D-BF22-4568-9A17-C55B6E95C8D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335" y="878983"/>
            <a:ext cx="4114800" cy="373737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010" y="878983"/>
            <a:ext cx="4114800" cy="373737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5A430-CC70-4968-86CB-A4C03B04B0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5516-1791-48F0-B07B-241563269F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09925" y="1895693"/>
            <a:ext cx="2743200" cy="108522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Rectangle 7"/>
          <p:cNvSpPr/>
          <p:nvPr userDrawn="1"/>
        </p:nvSpPr>
        <p:spPr>
          <a:xfrm flipH="1">
            <a:off x="304797" y="666750"/>
            <a:ext cx="8839193" cy="4476750"/>
          </a:xfrm>
          <a:prstGeom prst="round1Rect">
            <a:avLst>
              <a:gd name="adj" fmla="val 13434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7069" y="172104"/>
            <a:ext cx="8562475" cy="47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2414" y="852249"/>
            <a:ext cx="809438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7728" y="4857750"/>
            <a:ext cx="211504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85775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1992" y="485775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fld id="{40455516-1791-48F0-B07B-241563269F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r" rtl="0" fontAlgn="base">
        <a:lnSpc>
          <a:spcPct val="8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227013" indent="-22701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02612F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30188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02612F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914400" indent="-2286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02612F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8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85000"/>
        </a:lnSpc>
        <a:spcBef>
          <a:spcPct val="25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5000"/>
        </a:lnSpc>
        <a:spcBef>
          <a:spcPct val="25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25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25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25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Pseudo-tie </a:t>
            </a:r>
            <a:r>
              <a:rPr lang="en-US" dirty="0" smtClean="0"/>
              <a:t>business procedure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Tariff Administration, </a:t>
            </a:r>
            <a:r>
              <a:rPr lang="en-US" dirty="0" smtClean="0"/>
              <a:t>August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Pseudo-tie change or retirement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5480-1983-4E93-B7DC-73699F5157D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92414" y="852249"/>
            <a:ext cx="809438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7013" indent="-227013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30188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2pPr>
            <a:lvl3pPr marL="914400" indent="-228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Change</a:t>
            </a:r>
          </a:p>
          <a:p>
            <a:pPr lvl="1"/>
            <a:r>
              <a:rPr lang="en-US" kern="0" dirty="0" smtClean="0"/>
              <a:t>Any change to a pseudo-tie would basically run through the same process as a new pseudo-tie</a:t>
            </a:r>
          </a:p>
          <a:p>
            <a:pPr lvl="1"/>
            <a:r>
              <a:rPr lang="en-US" kern="0" dirty="0" smtClean="0"/>
              <a:t>Depending on the nature of the change, the timeline for implementation could vary widely</a:t>
            </a:r>
          </a:p>
          <a:p>
            <a:r>
              <a:rPr lang="en-US" kern="0" dirty="0" smtClean="0"/>
              <a:t>Retirement</a:t>
            </a:r>
          </a:p>
          <a:p>
            <a:pPr lvl="1"/>
            <a:r>
              <a:rPr lang="en-US" kern="0" dirty="0" smtClean="0"/>
              <a:t>Provide Duke Energy </a:t>
            </a:r>
            <a:r>
              <a:rPr lang="en-US" b="1" kern="0" dirty="0" smtClean="0"/>
              <a:t>minimum of </a:t>
            </a:r>
            <a:r>
              <a:rPr lang="en-US" b="1" kern="0" dirty="0" smtClean="0"/>
              <a:t>90 days </a:t>
            </a:r>
            <a:r>
              <a:rPr lang="en-US" b="1" kern="0" dirty="0" smtClean="0"/>
              <a:t>notification </a:t>
            </a:r>
            <a:r>
              <a:rPr lang="en-US" kern="0" dirty="0" smtClean="0"/>
              <a:t>for legal to coordinate to </a:t>
            </a:r>
            <a:r>
              <a:rPr lang="en-US" kern="0" dirty="0"/>
              <a:t>Dynamic Transfer Agreement closure and any required FERC notifications</a:t>
            </a:r>
          </a:p>
          <a:p>
            <a:pPr lvl="2"/>
            <a:r>
              <a:rPr lang="en-US" kern="0" dirty="0" smtClean="0"/>
              <a:t>FERC Notice of Cancellation 30 days in advance</a:t>
            </a:r>
          </a:p>
          <a:p>
            <a:pPr lvl="2"/>
            <a:r>
              <a:rPr lang="en-US" kern="0" dirty="0" smtClean="0"/>
              <a:t>FERC 60 days to rule on cancellation</a:t>
            </a:r>
            <a:endParaRPr lang="en-US" kern="0" dirty="0" smtClean="0"/>
          </a:p>
          <a:p>
            <a:pPr lvl="1"/>
            <a:r>
              <a:rPr lang="en-US" kern="0" dirty="0" smtClean="0"/>
              <a:t>Update pseudo-tie registration with NAESB, BA registration requirements and any related TSR </a:t>
            </a:r>
          </a:p>
          <a:p>
            <a:pPr lvl="1"/>
            <a:r>
              <a:rPr lang="en-US" kern="0" dirty="0" smtClean="0"/>
              <a:t>Owner of generator or load will coordinate necessary calls prior to and during deactivation to ensure technical details are completed</a:t>
            </a:r>
          </a:p>
          <a:p>
            <a:pPr lvl="1"/>
            <a:r>
              <a:rPr lang="en-US" kern="0" dirty="0" smtClean="0"/>
              <a:t>Finalize modeling, communication, and operational changes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7081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5516-1791-48F0-B07B-241563269F5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</a:t>
            </a:r>
            <a:r>
              <a:rPr lang="en-US" dirty="0" smtClean="0"/>
              <a:t>pseudo-tie procedure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 pseudo-ties in a reliable and compliant manner</a:t>
            </a:r>
          </a:p>
          <a:p>
            <a:r>
              <a:rPr lang="en-US" dirty="0" smtClean="0"/>
              <a:t>Work with all stakeholders on necessary agreements and compensation</a:t>
            </a:r>
          </a:p>
          <a:p>
            <a:r>
              <a:rPr lang="en-US" dirty="0" smtClean="0"/>
              <a:t>Develop a schedule for each pseudo-tie request  mutually agreed upon by stakeholders – Native BA, Attaining BA, Asset </a:t>
            </a:r>
            <a:r>
              <a:rPr lang="en-US" dirty="0"/>
              <a:t>O</a:t>
            </a:r>
            <a:r>
              <a:rPr lang="en-US" dirty="0" smtClean="0"/>
              <a:t>wner, RTO’s or other parties</a:t>
            </a:r>
          </a:p>
          <a:p>
            <a:r>
              <a:rPr lang="en-US" dirty="0" smtClean="0"/>
              <a:t>Ensure sufficient evaluation and study to examine pseudo-tie impact</a:t>
            </a:r>
          </a:p>
          <a:p>
            <a:r>
              <a:rPr lang="en-US" dirty="0" smtClean="0"/>
              <a:t>Ensure sufficient modeling and measurement to reliability operate the pseudo-tie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5480-1983-4E93-B7DC-73699F5157D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Transfers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414" y="640114"/>
            <a:ext cx="8094386" cy="6254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Transfers: Provisions and administration to electronically move all or a portion of the real time energy services associated with a generator or load out of one Balancing Authority Area into another.</a:t>
            </a:r>
          </a:p>
          <a:p>
            <a:endParaRPr lang="en-US" sz="1400" dirty="0" smtClean="0"/>
          </a:p>
          <a:p>
            <a:r>
              <a:rPr lang="en-US" sz="1400" dirty="0" smtClean="0"/>
              <a:t>Pseudo-tie:  A </a:t>
            </a:r>
            <a:r>
              <a:rPr lang="en-US" sz="1400" dirty="0"/>
              <a:t>time-varying energy transfer that is updated in Real-time and included in the Actual Net Interchange term (NIA) in the same manner as a Tie Line in the affected Balancing Authorities’ control ACE equations (or alternate control processes). </a:t>
            </a:r>
            <a:r>
              <a:rPr lang="en-US" sz="1400" dirty="0" smtClean="0"/>
              <a:t> </a:t>
            </a:r>
          </a:p>
          <a:p>
            <a:pPr lvl="1"/>
            <a:r>
              <a:rPr lang="en-US" sz="1200" dirty="0" smtClean="0"/>
              <a:t>Requires firm transmission service reservation (TSR)</a:t>
            </a:r>
          </a:p>
          <a:p>
            <a:pPr lvl="1"/>
            <a:r>
              <a:rPr lang="en-US" sz="1200" dirty="0" smtClean="0"/>
              <a:t>Typically no associated tags, not subject to tag rules</a:t>
            </a:r>
            <a:r>
              <a:rPr lang="en-US" sz="1200" dirty="0"/>
              <a:t>	</a:t>
            </a:r>
            <a:endParaRPr lang="en-US" sz="1200" dirty="0" smtClean="0"/>
          </a:p>
          <a:p>
            <a:pPr lvl="1"/>
            <a:r>
              <a:rPr lang="en-US" sz="1200" dirty="0" smtClean="0"/>
              <a:t>Transmission Load Relief – embedded in Market Flow / congestion management calculations, not discretely for curtailment</a:t>
            </a:r>
          </a:p>
          <a:p>
            <a:pPr lvl="1"/>
            <a:r>
              <a:rPr lang="en-US" sz="1200" dirty="0" smtClean="0"/>
              <a:t>Additional modelling  and refinement to calculations required to capture impacts in ATC, Reserves, IDC, etc.</a:t>
            </a:r>
          </a:p>
          <a:p>
            <a:endParaRPr lang="en-US" sz="1400" dirty="0" smtClean="0"/>
          </a:p>
          <a:p>
            <a:r>
              <a:rPr lang="en-US" sz="1400" dirty="0" smtClean="0"/>
              <a:t>Dynamic Schedule:   </a:t>
            </a:r>
            <a:r>
              <a:rPr lang="en-US" sz="1400" dirty="0"/>
              <a:t>A time-varying energy transfer that is updated in Real-time and included in the Scheduled Net Interchange (NIS) term in the same manner as an Interchange Schedule in the affected Balancing Authorities’ control ACE equations (or alternate control processes). </a:t>
            </a:r>
            <a:r>
              <a:rPr lang="en-US" sz="1400" dirty="0" smtClean="0"/>
              <a:t>  </a:t>
            </a:r>
          </a:p>
          <a:p>
            <a:pPr lvl="1"/>
            <a:r>
              <a:rPr lang="en-US" sz="1200" dirty="0" smtClean="0"/>
              <a:t>Does not require firm transmission service</a:t>
            </a:r>
          </a:p>
          <a:p>
            <a:pPr lvl="1"/>
            <a:r>
              <a:rPr lang="en-US" sz="1200" dirty="0" smtClean="0"/>
              <a:t>Subject to tagging rules</a:t>
            </a:r>
          </a:p>
          <a:p>
            <a:pPr lvl="1"/>
            <a:r>
              <a:rPr lang="en-US" sz="1200" dirty="0" smtClean="0"/>
              <a:t>Transmission Load Relief – seen discretely for curtailment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5480-1983-4E93-B7DC-73699F5157D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pseudo-ties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5480-1983-4E93-B7DC-73699F5157D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600809" y="950621"/>
            <a:ext cx="1046073" cy="81363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r>
              <a:rPr lang="en-US" sz="800" dirty="0" smtClean="0">
                <a:solidFill>
                  <a:srgbClr val="002060"/>
                </a:solidFill>
              </a:rPr>
              <a:t>Duke BAA</a:t>
            </a:r>
          </a:p>
          <a:p>
            <a:pPr algn="ctr"/>
            <a:r>
              <a:rPr lang="en-US" sz="800" dirty="0" smtClean="0">
                <a:solidFill>
                  <a:srgbClr val="002060"/>
                </a:solidFill>
              </a:rPr>
              <a:t>Native BA</a:t>
            </a:r>
          </a:p>
          <a:p>
            <a:pPr algn="ctr"/>
            <a:endParaRPr lang="en-US" sz="1600" dirty="0" smtClean="0">
              <a:solidFill>
                <a:srgbClr val="002060"/>
              </a:solidFill>
              <a:sym typeface="Wingdings"/>
            </a:endParaRPr>
          </a:p>
          <a:p>
            <a:pPr algn="ctr"/>
            <a:r>
              <a:rPr lang="en-US" sz="1600" dirty="0" smtClean="0">
                <a:solidFill>
                  <a:srgbClr val="002060"/>
                </a:solidFill>
                <a:sym typeface="Wingdings"/>
              </a:rPr>
              <a:t></a:t>
            </a:r>
            <a:endParaRPr lang="en-US" sz="1600" dirty="0" smtClean="0">
              <a:solidFill>
                <a:srgbClr val="002060"/>
              </a:solidFill>
            </a:endParaRPr>
          </a:p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4736" y="932043"/>
            <a:ext cx="1046073" cy="8136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2"/>
                </a:solidFill>
              </a:rPr>
              <a:t>External BA</a:t>
            </a:r>
          </a:p>
          <a:p>
            <a:pPr algn="ctr"/>
            <a:r>
              <a:rPr lang="en-US" sz="800" dirty="0">
                <a:solidFill>
                  <a:schemeClr val="tx2"/>
                </a:solidFill>
              </a:rPr>
              <a:t>Attaining </a:t>
            </a:r>
            <a:r>
              <a:rPr lang="en-US" sz="800" dirty="0" smtClean="0">
                <a:solidFill>
                  <a:schemeClr val="tx2"/>
                </a:solidFill>
              </a:rPr>
              <a:t>BA</a:t>
            </a: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97761" y="3449066"/>
            <a:ext cx="1046073" cy="81363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r>
              <a:rPr lang="en-US" sz="800" dirty="0" smtClean="0">
                <a:solidFill>
                  <a:srgbClr val="002060"/>
                </a:solidFill>
              </a:rPr>
              <a:t>Duke BAA</a:t>
            </a:r>
          </a:p>
          <a:p>
            <a:pPr algn="ctr"/>
            <a:r>
              <a:rPr lang="en-US" sz="800" dirty="0" smtClean="0">
                <a:solidFill>
                  <a:srgbClr val="002060"/>
                </a:solidFill>
              </a:rPr>
              <a:t>Attaining BA</a:t>
            </a:r>
          </a:p>
          <a:p>
            <a:pPr algn="ctr"/>
            <a:endParaRPr lang="en-US" sz="1600" dirty="0" smtClean="0">
              <a:solidFill>
                <a:srgbClr val="002060"/>
              </a:solidFill>
              <a:sym typeface="Wingdings"/>
            </a:endParaRPr>
          </a:p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51688" y="3430488"/>
            <a:ext cx="1046073" cy="8136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r>
              <a:rPr lang="en-US" sz="800" dirty="0" smtClean="0">
                <a:solidFill>
                  <a:schemeClr val="tx2"/>
                </a:solidFill>
              </a:rPr>
              <a:t>External </a:t>
            </a:r>
            <a:r>
              <a:rPr lang="en-US" sz="800" dirty="0">
                <a:solidFill>
                  <a:schemeClr val="tx2"/>
                </a:solidFill>
              </a:rPr>
              <a:t>BA</a:t>
            </a:r>
          </a:p>
          <a:p>
            <a:pPr algn="ctr"/>
            <a:r>
              <a:rPr lang="en-US" sz="800" dirty="0" smtClean="0">
                <a:solidFill>
                  <a:schemeClr val="tx2"/>
                </a:solidFill>
              </a:rPr>
              <a:t>Native BA</a:t>
            </a:r>
          </a:p>
          <a:p>
            <a:pPr algn="ctr"/>
            <a:endParaRPr lang="en-US" sz="1600" dirty="0" smtClean="0">
              <a:solidFill>
                <a:srgbClr val="002060"/>
              </a:solidFill>
              <a:sym typeface="Wingdings"/>
            </a:endParaRPr>
          </a:p>
          <a:p>
            <a:pPr algn="ctr"/>
            <a:r>
              <a:rPr lang="en-US" sz="1600" dirty="0" smtClean="0">
                <a:solidFill>
                  <a:srgbClr val="002060"/>
                </a:solidFill>
                <a:sym typeface="Wingdings"/>
              </a:rPr>
              <a:t></a:t>
            </a:r>
            <a:endParaRPr lang="en-US" sz="1600" dirty="0" smtClean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557363" y="1000018"/>
            <a:ext cx="1046073" cy="81363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r>
              <a:rPr lang="en-US" sz="800" dirty="0" smtClean="0">
                <a:solidFill>
                  <a:srgbClr val="002060"/>
                </a:solidFill>
              </a:rPr>
              <a:t>Duke BAA</a:t>
            </a:r>
          </a:p>
          <a:p>
            <a:pPr algn="ctr"/>
            <a:r>
              <a:rPr lang="en-US" sz="800" dirty="0" smtClean="0">
                <a:solidFill>
                  <a:srgbClr val="002060"/>
                </a:solidFill>
              </a:rPr>
              <a:t>Native BA</a:t>
            </a:r>
          </a:p>
          <a:p>
            <a:pPr algn="ctr"/>
            <a:endParaRPr lang="en-US" sz="1600" dirty="0" smtClean="0">
              <a:solidFill>
                <a:srgbClr val="002060"/>
              </a:solidFill>
              <a:sym typeface="Wingdings"/>
            </a:endParaRPr>
          </a:p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11290" y="981440"/>
            <a:ext cx="1046073" cy="8136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2"/>
                </a:solidFill>
              </a:rPr>
              <a:t>External BA</a:t>
            </a:r>
          </a:p>
          <a:p>
            <a:pPr algn="ctr"/>
            <a:r>
              <a:rPr lang="en-US" sz="800" dirty="0">
                <a:solidFill>
                  <a:schemeClr val="tx2"/>
                </a:solidFill>
              </a:rPr>
              <a:t>Attaining </a:t>
            </a:r>
            <a:r>
              <a:rPr lang="en-US" sz="800" dirty="0" smtClean="0">
                <a:solidFill>
                  <a:schemeClr val="tx2"/>
                </a:solidFill>
              </a:rPr>
              <a:t>BA</a:t>
            </a: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018220" y="1564866"/>
            <a:ext cx="124358" cy="138989"/>
          </a:xfrm>
          <a:prstGeom prst="ellipse">
            <a:avLst/>
          </a:prstGeom>
          <a:noFill/>
          <a:ln>
            <a:solidFill>
              <a:srgbClr val="004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L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517586" y="3151483"/>
            <a:ext cx="1046073" cy="81363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r>
              <a:rPr lang="en-US" sz="800" dirty="0" smtClean="0">
                <a:solidFill>
                  <a:srgbClr val="002060"/>
                </a:solidFill>
              </a:rPr>
              <a:t>Duke BAA</a:t>
            </a:r>
          </a:p>
          <a:p>
            <a:pPr algn="ctr"/>
            <a:r>
              <a:rPr lang="en-US" sz="800" dirty="0" smtClean="0">
                <a:solidFill>
                  <a:srgbClr val="002060"/>
                </a:solidFill>
              </a:rPr>
              <a:t>Attaining BA</a:t>
            </a:r>
          </a:p>
          <a:p>
            <a:pPr algn="ctr"/>
            <a:endParaRPr lang="en-US" sz="1600" dirty="0" smtClean="0">
              <a:solidFill>
                <a:srgbClr val="002060"/>
              </a:solidFill>
              <a:sym typeface="Wingdings"/>
            </a:endParaRPr>
          </a:p>
          <a:p>
            <a:pPr algn="ctr"/>
            <a:endParaRPr lang="en-US" sz="1600" dirty="0" smtClean="0">
              <a:solidFill>
                <a:srgbClr val="002060"/>
              </a:solidFill>
            </a:endParaRPr>
          </a:p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471513" y="3147535"/>
            <a:ext cx="1046073" cy="8136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r>
              <a:rPr lang="en-US" sz="800" dirty="0" smtClean="0">
                <a:solidFill>
                  <a:schemeClr val="tx2"/>
                </a:solidFill>
              </a:rPr>
              <a:t>External </a:t>
            </a:r>
            <a:r>
              <a:rPr lang="en-US" sz="800" dirty="0">
                <a:solidFill>
                  <a:schemeClr val="tx2"/>
                </a:solidFill>
              </a:rPr>
              <a:t>BA</a:t>
            </a:r>
          </a:p>
          <a:p>
            <a:pPr algn="ctr"/>
            <a:r>
              <a:rPr lang="en-US" sz="800" dirty="0" smtClean="0">
                <a:solidFill>
                  <a:schemeClr val="tx2"/>
                </a:solidFill>
              </a:rPr>
              <a:t>Native BA</a:t>
            </a:r>
          </a:p>
          <a:p>
            <a:pPr algn="ctr"/>
            <a:endParaRPr lang="en-US" sz="1600" dirty="0" smtClean="0">
              <a:solidFill>
                <a:srgbClr val="002060"/>
              </a:solidFill>
              <a:sym typeface="Wingdings"/>
            </a:endParaRPr>
          </a:p>
          <a:p>
            <a:pPr algn="ctr"/>
            <a:endParaRPr lang="en-US" sz="1600" dirty="0" smtClean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994549" y="3752761"/>
            <a:ext cx="124358" cy="138989"/>
          </a:xfrm>
          <a:prstGeom prst="ellipse">
            <a:avLst/>
          </a:prstGeom>
          <a:noFill/>
          <a:ln>
            <a:solidFill>
              <a:srgbClr val="004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L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52594" y="1849177"/>
            <a:ext cx="1046073" cy="81363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r>
              <a:rPr lang="en-US" sz="800" dirty="0" smtClean="0">
                <a:solidFill>
                  <a:srgbClr val="002060"/>
                </a:solidFill>
              </a:rPr>
              <a:t>Duke BAA</a:t>
            </a:r>
          </a:p>
          <a:p>
            <a:pPr algn="ctr"/>
            <a:endParaRPr lang="en-US" sz="1600" dirty="0" smtClean="0">
              <a:solidFill>
                <a:srgbClr val="002060"/>
              </a:solidFill>
              <a:sym typeface="Wingdings"/>
            </a:endParaRPr>
          </a:p>
          <a:p>
            <a:pPr algn="ctr"/>
            <a:endParaRPr lang="en-US" sz="1600" dirty="0" smtClean="0">
              <a:solidFill>
                <a:srgbClr val="002060"/>
              </a:solidFill>
            </a:endParaRPr>
          </a:p>
          <a:p>
            <a:pPr algn="ctr"/>
            <a:endParaRPr lang="en-US" sz="800" dirty="0" smtClean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  <a:p>
            <a:pPr algn="ctr"/>
            <a:endParaRPr lang="en-US" sz="800" dirty="0">
              <a:solidFill>
                <a:srgbClr val="00206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152593" y="1016962"/>
            <a:ext cx="1046073" cy="8136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2"/>
                </a:solidFill>
              </a:rPr>
              <a:t>External BA</a:t>
            </a:r>
          </a:p>
          <a:p>
            <a:pPr algn="ctr"/>
            <a:r>
              <a:rPr lang="en-US" sz="800" dirty="0">
                <a:solidFill>
                  <a:schemeClr val="tx2"/>
                </a:solidFill>
              </a:rPr>
              <a:t>Attaining </a:t>
            </a:r>
            <a:r>
              <a:rPr lang="en-US" sz="800" dirty="0" smtClean="0">
                <a:solidFill>
                  <a:schemeClr val="tx2"/>
                </a:solidFill>
              </a:rPr>
              <a:t>BA</a:t>
            </a: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152594" y="2670346"/>
            <a:ext cx="1046073" cy="8136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r>
              <a:rPr lang="en-US" sz="800" dirty="0" smtClean="0">
                <a:solidFill>
                  <a:schemeClr val="tx2"/>
                </a:solidFill>
              </a:rPr>
              <a:t>External </a:t>
            </a:r>
            <a:r>
              <a:rPr lang="en-US" sz="800" dirty="0">
                <a:solidFill>
                  <a:schemeClr val="tx2"/>
                </a:solidFill>
              </a:rPr>
              <a:t>BA</a:t>
            </a:r>
          </a:p>
          <a:p>
            <a:pPr algn="ctr"/>
            <a:r>
              <a:rPr lang="en-US" sz="800" dirty="0" smtClean="0">
                <a:solidFill>
                  <a:schemeClr val="tx2"/>
                </a:solidFill>
              </a:rPr>
              <a:t>Native BA</a:t>
            </a:r>
          </a:p>
          <a:p>
            <a:pPr algn="ctr"/>
            <a:endParaRPr lang="en-US" sz="1600" dirty="0" smtClean="0">
              <a:solidFill>
                <a:srgbClr val="002060"/>
              </a:solidFill>
              <a:sym typeface="Wingdings"/>
            </a:endParaRPr>
          </a:p>
          <a:p>
            <a:pPr algn="ctr"/>
            <a:r>
              <a:rPr lang="en-US" sz="1600" dirty="0" smtClean="0">
                <a:solidFill>
                  <a:srgbClr val="002060"/>
                </a:solidFill>
                <a:sym typeface="Wingdings"/>
              </a:rPr>
              <a:t></a:t>
            </a:r>
            <a:endParaRPr lang="en-US" sz="1600" dirty="0" smtClean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1133856" y="1484989"/>
            <a:ext cx="927810" cy="121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074724" y="4003599"/>
            <a:ext cx="882702" cy="60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2"/>
          </p:cNvCxnSpPr>
          <p:nvPr/>
        </p:nvCxnSpPr>
        <p:spPr>
          <a:xfrm flipH="1" flipV="1">
            <a:off x="7251344" y="1496486"/>
            <a:ext cx="766876" cy="137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675629" y="1506939"/>
            <a:ext cx="0" cy="1737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4" idx="6"/>
          </p:cNvCxnSpPr>
          <p:nvPr/>
        </p:nvCxnSpPr>
        <p:spPr>
          <a:xfrm flipV="1">
            <a:off x="7118907" y="3723429"/>
            <a:ext cx="854661" cy="98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20224" y="700285"/>
            <a:ext cx="2348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Generator export </a:t>
            </a:r>
            <a:r>
              <a:rPr lang="en-US" sz="1000" b="1" dirty="0"/>
              <a:t>– pseudo-tied </a:t>
            </a:r>
            <a:r>
              <a:rPr lang="en-US" sz="1000" b="1" dirty="0" smtClean="0"/>
              <a:t>out of Duke</a:t>
            </a:r>
            <a:endParaRPr lang="en-US" sz="1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511290" y="756810"/>
            <a:ext cx="21259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Load export </a:t>
            </a:r>
            <a:r>
              <a:rPr lang="en-US" sz="1000" b="1" dirty="0"/>
              <a:t>– pseudo-tied </a:t>
            </a:r>
            <a:r>
              <a:rPr lang="en-US" sz="1000" b="1" dirty="0" smtClean="0"/>
              <a:t>out of </a:t>
            </a:r>
            <a:r>
              <a:rPr lang="en-US" sz="1000" b="1" dirty="0"/>
              <a:t>Duke</a:t>
            </a:r>
            <a:r>
              <a:rPr lang="en-US" sz="1000" b="1" dirty="0" smtClean="0"/>
              <a:t> </a:t>
            </a:r>
            <a:endParaRPr lang="en-US" sz="1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555325" y="2905262"/>
            <a:ext cx="20040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Load import </a:t>
            </a:r>
            <a:r>
              <a:rPr lang="en-US" sz="1000" b="1" dirty="0"/>
              <a:t>– pseudo-tied </a:t>
            </a:r>
            <a:r>
              <a:rPr lang="en-US" sz="1000" b="1" dirty="0" smtClean="0"/>
              <a:t>into </a:t>
            </a:r>
            <a:r>
              <a:rPr lang="en-US" sz="1000" b="1" dirty="0"/>
              <a:t>Duke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1984" y="3202845"/>
            <a:ext cx="2476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Generator import – pseudo-tied unit into Duke</a:t>
            </a:r>
            <a:endParaRPr lang="en-US" sz="1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169096" y="753797"/>
            <a:ext cx="30460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Generator wheeled – pseudo-tie through and out of Duke </a:t>
            </a:r>
            <a:endParaRPr lang="en-US" sz="1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97510" y="1813655"/>
            <a:ext cx="33649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Registration: Duke first source &amp; TP, external Attaining BA last sink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ACE:  Duke removes MW, external Attaining BA includes MW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Reserves: decreased for Duke, increased for external attaining BA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ATC &amp; IDC:  </a:t>
            </a:r>
            <a:r>
              <a:rPr lang="en-US" sz="1000" dirty="0"/>
              <a:t>additional modelling captures impacts</a:t>
            </a:r>
          </a:p>
          <a:p>
            <a:endParaRPr lang="en-US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197510" y="4279157"/>
            <a:ext cx="34308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Registration:  Native BA Source, Duke last sink &amp; TP</a:t>
            </a:r>
            <a:endParaRPr lang="en-US" sz="1000" dirty="0"/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ACE:  external Native BA removes MW, Duke includes MW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Reserves:  decreased </a:t>
            </a:r>
            <a:r>
              <a:rPr lang="en-US" sz="1000" dirty="0"/>
              <a:t>for </a:t>
            </a:r>
            <a:r>
              <a:rPr lang="en-US" sz="1000" dirty="0" smtClean="0"/>
              <a:t>external Native BA, increased for Duke</a:t>
            </a:r>
            <a:endParaRPr lang="en-US" sz="1000" dirty="0"/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/>
              <a:t>ATC &amp; IDC </a:t>
            </a:r>
            <a:r>
              <a:rPr lang="en-US" sz="1000" dirty="0" smtClean="0"/>
              <a:t>:  additional </a:t>
            </a:r>
            <a:r>
              <a:rPr lang="en-US" sz="1000" dirty="0"/>
              <a:t>modelling </a:t>
            </a:r>
            <a:r>
              <a:rPr lang="en-US" sz="1000" dirty="0" smtClean="0"/>
              <a:t>captures impacts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3367550" y="3490765"/>
            <a:ext cx="2828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Registration:  Native BA first source, Attaining BA last sink, Duke TP between 2 other TP’s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ACE:  compensated </a:t>
            </a:r>
            <a:r>
              <a:rPr lang="en-US" sz="1000" dirty="0"/>
              <a:t>for </a:t>
            </a:r>
            <a:r>
              <a:rPr lang="en-US" sz="1000" dirty="0" smtClean="0"/>
              <a:t>losses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ATC:   generation needs to be modelled to run</a:t>
            </a:r>
            <a:br>
              <a:rPr lang="en-US" sz="1000" dirty="0" smtClean="0"/>
            </a:br>
            <a:r>
              <a:rPr lang="en-US" sz="1000" dirty="0" smtClean="0"/>
              <a:t>when expected to run, since there are no tags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/>
              <a:t>ATC &amp; IDC </a:t>
            </a:r>
            <a:r>
              <a:rPr lang="en-US" sz="1000" dirty="0" smtClean="0"/>
              <a:t>:  </a:t>
            </a:r>
            <a:r>
              <a:rPr lang="en-US" sz="1000" dirty="0"/>
              <a:t>additional modelling captures </a:t>
            </a:r>
            <a:r>
              <a:rPr lang="en-US" sz="1000" dirty="0" smtClean="0"/>
              <a:t>impacts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5953284" y="3961172"/>
            <a:ext cx="32419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8738" indent="-58738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sz="1000" dirty="0" smtClean="0"/>
              <a:t>Registration:   </a:t>
            </a:r>
            <a:r>
              <a:rPr lang="en-US" sz="1000" dirty="0"/>
              <a:t>Native BA first source, Duke last sink</a:t>
            </a:r>
          </a:p>
          <a:p>
            <a:pPr marL="58738" indent="-58738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sz="1000" dirty="0"/>
              <a:t>ACE:  </a:t>
            </a:r>
            <a:r>
              <a:rPr lang="en-US" sz="1000" dirty="0" smtClean="0"/>
              <a:t>external Native BA reduces </a:t>
            </a:r>
            <a:r>
              <a:rPr lang="en-US" sz="1000" dirty="0"/>
              <a:t>Load Forecasting Calculation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&amp; </a:t>
            </a:r>
            <a:r>
              <a:rPr lang="en-US" sz="1000" dirty="0"/>
              <a:t>Area Load Calculation, </a:t>
            </a:r>
            <a:r>
              <a:rPr lang="en-US" sz="1000" dirty="0" smtClean="0"/>
              <a:t>Duke increases</a:t>
            </a:r>
            <a:endParaRPr lang="en-US" sz="1000" dirty="0"/>
          </a:p>
          <a:p>
            <a:pPr marL="58738" indent="-58738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sz="1000" dirty="0"/>
              <a:t>Reserves:  decreased for </a:t>
            </a:r>
            <a:r>
              <a:rPr lang="en-US" sz="1000" dirty="0" smtClean="0"/>
              <a:t>external Native BA, increased for Duke</a:t>
            </a:r>
            <a:endParaRPr lang="en-US" sz="1000" dirty="0"/>
          </a:p>
          <a:p>
            <a:pPr marL="58738" indent="-58738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sz="1000" dirty="0" smtClean="0"/>
              <a:t>ATC </a:t>
            </a:r>
            <a:r>
              <a:rPr lang="en-US" sz="1000" dirty="0"/>
              <a:t>&amp; </a:t>
            </a:r>
            <a:r>
              <a:rPr lang="en-US" sz="1000" dirty="0" smtClean="0"/>
              <a:t>IDC:  </a:t>
            </a:r>
            <a:r>
              <a:rPr lang="en-US" sz="1000" dirty="0"/>
              <a:t>additional modelling captures </a:t>
            </a:r>
            <a:r>
              <a:rPr lang="en-US" sz="1000" dirty="0" smtClean="0"/>
              <a:t>impacts</a:t>
            </a:r>
            <a:endParaRPr lang="en-US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5757062" y="1823102"/>
            <a:ext cx="33869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Registration:  Duke </a:t>
            </a:r>
            <a:r>
              <a:rPr lang="en-US" sz="1000" dirty="0"/>
              <a:t>first source, Attaining BA last sink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ACE:  Duke reduces Load Forecasting Calculation &amp; Area Load Calculation, external Attaining BA increases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Reserves:  decreased for Duke, increased for external Attaining BA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000" dirty="0" smtClean="0"/>
              <a:t>ATC </a:t>
            </a:r>
            <a:r>
              <a:rPr lang="en-US" sz="1000" dirty="0"/>
              <a:t>&amp; </a:t>
            </a:r>
            <a:r>
              <a:rPr lang="en-US" sz="1000" dirty="0" smtClean="0"/>
              <a:t>IDC:  </a:t>
            </a:r>
            <a:r>
              <a:rPr lang="en-US" sz="1000" dirty="0"/>
              <a:t>additional modelling captures </a:t>
            </a:r>
            <a:r>
              <a:rPr lang="en-US" sz="1000" dirty="0" smtClean="0"/>
              <a:t>impacts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642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in pseudo-tie procedure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5480-1983-4E93-B7DC-73699F5157D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175335"/>
              </p:ext>
            </p:extLst>
          </p:nvPr>
        </p:nvGraphicFramePr>
        <p:xfrm>
          <a:off x="658368" y="759785"/>
          <a:ext cx="7739482" cy="2674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821"/>
                <a:gridCol w="5515661"/>
              </a:tblGrid>
              <a:tr h="31298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Role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51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Generator Owner / Load</a:t>
                      </a:r>
                      <a:r>
                        <a:rPr lang="en-US" sz="1000" baseline="0" dirty="0" smtClean="0"/>
                        <a:t> Owner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Requestor</a:t>
                      </a:r>
                      <a:r>
                        <a:rPr lang="en-US" sz="1000" baseline="0" dirty="0" smtClean="0"/>
                        <a:t> of the pseudo-tie that is either importing or exporting generation or load.</a:t>
                      </a:r>
                      <a:endParaRPr lang="en-US" sz="1000" dirty="0"/>
                    </a:p>
                  </a:txBody>
                  <a:tcPr/>
                </a:tc>
              </a:tr>
              <a:tr h="25127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Native BA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Source BA  of generation or load served.</a:t>
                      </a:r>
                      <a:endParaRPr lang="en-US" sz="1000" dirty="0"/>
                    </a:p>
                  </a:txBody>
                  <a:tcPr/>
                </a:tc>
              </a:tr>
              <a:tr h="234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Native 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Source RC  of generation or load served.  </a:t>
                      </a:r>
                    </a:p>
                  </a:txBody>
                  <a:tcPr/>
                </a:tc>
              </a:tr>
              <a:tr h="23408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Attaining 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Recipient BA </a:t>
                      </a:r>
                      <a:r>
                        <a:rPr lang="en-US" sz="1000" baseline="0" dirty="0" smtClean="0"/>
                        <a:t>of generation or load served.    Generally, should coordinate agreement of Dynamic Transfer Agreement across parties.</a:t>
                      </a:r>
                      <a:endParaRPr lang="en-US" sz="1000" dirty="0"/>
                    </a:p>
                  </a:txBody>
                  <a:tcPr/>
                </a:tc>
              </a:tr>
              <a:tr h="183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Attaining 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Recipient RC</a:t>
                      </a:r>
                      <a:r>
                        <a:rPr lang="en-US" sz="1000" baseline="0" dirty="0" smtClean="0"/>
                        <a:t> of generation or load served.  Approves the pseudo-tie.</a:t>
                      </a:r>
                      <a:endParaRPr lang="en-US" sz="1000" dirty="0" smtClean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Market 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RTO’s, if involved in pseudo-tie.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Transmission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Entities on the path</a:t>
                      </a:r>
                      <a:r>
                        <a:rPr lang="en-US" sz="1000" baseline="0" dirty="0" smtClean="0"/>
                        <a:t> of the pseudo-tie providing firm transmission service. </a:t>
                      </a:r>
                      <a:endParaRPr lang="en-US" sz="1000" dirty="0"/>
                    </a:p>
                  </a:txBody>
                  <a:tcPr/>
                </a:tc>
              </a:tr>
              <a:tr h="143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Transmission Operator &amp; Planners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Entities conducting required studies</a:t>
                      </a:r>
                      <a:r>
                        <a:rPr lang="en-US" sz="1000" baseline="0" dirty="0" smtClean="0"/>
                        <a:t> for firm transmission services as needed.</a:t>
                      </a:r>
                      <a:endParaRPr lang="en-US" sz="1000" dirty="0"/>
                    </a:p>
                  </a:txBody>
                  <a:tcPr/>
                </a:tc>
              </a:tr>
              <a:tr h="160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Transmission Customer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Recipient</a:t>
                      </a:r>
                      <a:r>
                        <a:rPr lang="en-US" sz="1000" baseline="0" dirty="0" smtClean="0"/>
                        <a:t> of firm transmission service from Transmission Providers on the path of the pseudo-tie.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5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Pseudo-tie business procedure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97" y="735206"/>
            <a:ext cx="8478317" cy="3657600"/>
          </a:xfrm>
        </p:spPr>
        <p:txBody>
          <a:bodyPr/>
          <a:lstStyle/>
          <a:p>
            <a:r>
              <a:rPr lang="en-US" sz="1400" dirty="0" smtClean="0"/>
              <a:t>Documented procedure to facilitate pseudo-tie agreements and implementation for DEC, DEP, and DEF</a:t>
            </a:r>
          </a:p>
          <a:p>
            <a:r>
              <a:rPr lang="en-US" sz="1400" dirty="0" smtClean="0"/>
              <a:t>DEMW uses MISO and </a:t>
            </a:r>
            <a:r>
              <a:rPr lang="en-US" sz="1400" dirty="0"/>
              <a:t>PJM </a:t>
            </a:r>
            <a:r>
              <a:rPr lang="en-US" sz="1400" dirty="0" smtClean="0"/>
              <a:t>pseudo-tie procedures as Local Balancing Authorities and Market Participants</a:t>
            </a:r>
          </a:p>
          <a:p>
            <a:r>
              <a:rPr lang="en-US" sz="1400" dirty="0" smtClean="0"/>
              <a:t>Business procedure is high level and provide guidelines, as each pseudo-tie may have unique technical implementation and operational requirements</a:t>
            </a:r>
          </a:p>
          <a:p>
            <a:r>
              <a:rPr lang="en-US" sz="1400" dirty="0" smtClean="0"/>
              <a:t>Reimbursement Agreement and Dynamic Transfer Agreement must be filed with FERC for approval</a:t>
            </a:r>
          </a:p>
          <a:p>
            <a:r>
              <a:rPr lang="en-US" sz="1400" dirty="0" smtClean="0"/>
              <a:t>Use of agreements based on pseudo-ties is as follows:</a:t>
            </a:r>
          </a:p>
          <a:p>
            <a:pPr lvl="1"/>
            <a:r>
              <a:rPr lang="en-US" sz="1200" dirty="0" smtClean="0"/>
              <a:t>Export  to DEC, DEP, or DEF =&gt;  Generation Out , Load Out</a:t>
            </a:r>
          </a:p>
          <a:p>
            <a:pPr lvl="2"/>
            <a:r>
              <a:rPr lang="en-US" sz="1100" dirty="0" smtClean="0"/>
              <a:t>Duke Energy would be a party to Attaining BA’s Dynamic </a:t>
            </a:r>
            <a:r>
              <a:rPr lang="en-US" sz="1100" dirty="0"/>
              <a:t>T</a:t>
            </a:r>
            <a:r>
              <a:rPr lang="en-US" sz="1100" dirty="0" smtClean="0"/>
              <a:t>ransfer Agreement</a:t>
            </a:r>
          </a:p>
          <a:p>
            <a:pPr lvl="2"/>
            <a:r>
              <a:rPr lang="en-US" sz="1100" dirty="0"/>
              <a:t>Duke </a:t>
            </a:r>
            <a:r>
              <a:rPr lang="en-US" sz="1100" dirty="0" smtClean="0"/>
              <a:t>Energy and Transmission Customer (Generator Owner) </a:t>
            </a:r>
            <a:r>
              <a:rPr lang="en-US" sz="1100" dirty="0"/>
              <a:t>would be party to TSR </a:t>
            </a:r>
            <a:r>
              <a:rPr lang="en-US" sz="1100" dirty="0" smtClean="0"/>
              <a:t>evaluation / results (System Impact &amp; Facilities Studies, as needed)  and </a:t>
            </a:r>
            <a:r>
              <a:rPr lang="en-US" sz="1100" dirty="0"/>
              <a:t>R</a:t>
            </a:r>
            <a:r>
              <a:rPr lang="en-US" sz="1100" dirty="0" smtClean="0"/>
              <a:t>eimbursement </a:t>
            </a:r>
            <a:r>
              <a:rPr lang="en-US" sz="1100" dirty="0"/>
              <a:t>A</a:t>
            </a:r>
            <a:r>
              <a:rPr lang="en-US" sz="1100" dirty="0" smtClean="0"/>
              <a:t>greement </a:t>
            </a:r>
            <a:endParaRPr lang="en-US" sz="1100" dirty="0"/>
          </a:p>
          <a:p>
            <a:pPr lvl="1"/>
            <a:r>
              <a:rPr lang="en-US" sz="1200" dirty="0" smtClean="0"/>
              <a:t>Import  to DEC, DEP, or DEF =&gt;  Generation In, Load In</a:t>
            </a:r>
          </a:p>
          <a:p>
            <a:pPr lvl="2"/>
            <a:r>
              <a:rPr lang="en-US" sz="1100" dirty="0" smtClean="0"/>
              <a:t>Duke Energy would coordinate it’s own </a:t>
            </a:r>
            <a:r>
              <a:rPr lang="en-US" sz="1100" dirty="0"/>
              <a:t>Dynamic Transfer Agreement across </a:t>
            </a:r>
            <a:r>
              <a:rPr lang="en-US" sz="1100" dirty="0" smtClean="0"/>
              <a:t>all impacted parties – Native BA, Transmission Customer (Generator Owner)</a:t>
            </a:r>
          </a:p>
          <a:p>
            <a:pPr lvl="2"/>
            <a:r>
              <a:rPr lang="en-US" sz="1100" dirty="0"/>
              <a:t>Duke </a:t>
            </a:r>
            <a:r>
              <a:rPr lang="en-US" sz="1100" dirty="0" smtClean="0"/>
              <a:t>Energy and </a:t>
            </a:r>
            <a:r>
              <a:rPr lang="en-US" sz="1100" dirty="0"/>
              <a:t>Transmission Customer would be party to TSR evaluation / results (System Impact &amp; Facilities Studies, as needed)  and Reimbursement Agreement </a:t>
            </a:r>
          </a:p>
          <a:p>
            <a:pPr lvl="1"/>
            <a:r>
              <a:rPr lang="en-US" sz="1200" dirty="0" smtClean="0"/>
              <a:t>Generation </a:t>
            </a:r>
            <a:r>
              <a:rPr lang="en-US" sz="1200" dirty="0"/>
              <a:t>Through and </a:t>
            </a:r>
            <a:r>
              <a:rPr lang="en-US" sz="1200" dirty="0" smtClean="0"/>
              <a:t>Out  of DEC, DEP, or DEF</a:t>
            </a:r>
          </a:p>
          <a:p>
            <a:pPr lvl="2"/>
            <a:r>
              <a:rPr lang="en-US" sz="1100" dirty="0" smtClean="0"/>
              <a:t>Duke Energy would be a party or not to Attaining BA’s </a:t>
            </a:r>
            <a:r>
              <a:rPr lang="en-US" sz="1100" dirty="0"/>
              <a:t>Dynamic Transfer Agreement, </a:t>
            </a:r>
            <a:r>
              <a:rPr lang="en-US" sz="1100" dirty="0" smtClean="0"/>
              <a:t>depending on the nature of the agreement</a:t>
            </a:r>
          </a:p>
          <a:p>
            <a:pPr lvl="2"/>
            <a:r>
              <a:rPr lang="en-US" sz="1100" dirty="0"/>
              <a:t>Duke </a:t>
            </a:r>
            <a:r>
              <a:rPr lang="en-US" sz="1100" dirty="0" smtClean="0"/>
              <a:t>Energy and </a:t>
            </a:r>
            <a:r>
              <a:rPr lang="en-US" sz="1100" dirty="0"/>
              <a:t>Transmission Customer </a:t>
            </a:r>
            <a:r>
              <a:rPr lang="en-US" sz="1100" dirty="0" smtClean="0"/>
              <a:t>(Generator Owner) would </a:t>
            </a:r>
            <a:r>
              <a:rPr lang="en-US" sz="1100" dirty="0"/>
              <a:t>be party to TSR evaluation / results (System Impact Study, as needed) </a:t>
            </a:r>
            <a:r>
              <a:rPr lang="en-US" sz="1100" dirty="0" smtClean="0"/>
              <a:t>and </a:t>
            </a:r>
            <a:r>
              <a:rPr lang="en-US" sz="1100" dirty="0"/>
              <a:t>reimbursement agreement </a:t>
            </a:r>
          </a:p>
          <a:p>
            <a:pPr marL="341312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5480-1983-4E93-B7DC-73699F5157D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Pseudo-tie agreements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 Impact Study </a:t>
            </a:r>
            <a:r>
              <a:rPr lang="en-US" dirty="0" smtClean="0"/>
              <a:t>Agreement / TSR Evaluation</a:t>
            </a:r>
            <a:endParaRPr lang="en-US" dirty="0" smtClean="0"/>
          </a:p>
          <a:p>
            <a:pPr lvl="1"/>
            <a:r>
              <a:rPr lang="en-US" dirty="0" smtClean="0"/>
              <a:t>Standard OATT agreement to evaluate impact for Transmission Service Reservation </a:t>
            </a:r>
          </a:p>
          <a:p>
            <a:pPr lvl="1"/>
            <a:r>
              <a:rPr lang="en-US" dirty="0" smtClean="0"/>
              <a:t>In the case of a pseudo-tie, if firm transmission is not in place or the pseudo-tie requires a change to existing firm transmission’s capacity, then the TSR for firm transmission must be evaluated before the pseudo-tie is pursued</a:t>
            </a:r>
          </a:p>
          <a:p>
            <a:r>
              <a:rPr lang="en-US" dirty="0" smtClean="0"/>
              <a:t>Reimbursement </a:t>
            </a:r>
            <a:r>
              <a:rPr lang="en-US" dirty="0"/>
              <a:t>A</a:t>
            </a:r>
            <a:r>
              <a:rPr lang="en-US" dirty="0" smtClean="0"/>
              <a:t>greement</a:t>
            </a:r>
          </a:p>
          <a:p>
            <a:pPr lvl="1"/>
            <a:r>
              <a:rPr lang="en-US" dirty="0" smtClean="0"/>
              <a:t>Contractual agreement between Duke Energy and pseudo-tie requestor to ensure payment of pseudo-tie assessment and implementation costs:</a:t>
            </a:r>
          </a:p>
          <a:p>
            <a:pPr lvl="2"/>
            <a:r>
              <a:rPr lang="en-US" dirty="0" smtClean="0"/>
              <a:t>Assessment fee:  set $ for Duke Energy to assess and provide good faith estimate</a:t>
            </a:r>
            <a:endParaRPr lang="en-US" dirty="0"/>
          </a:p>
          <a:p>
            <a:pPr lvl="2"/>
            <a:r>
              <a:rPr lang="en-US" dirty="0" smtClean="0"/>
              <a:t>Good faith estimate:  cost  and timeline to implement the pseudo-tie (registration, modeling, testing, overall coordination, etc.) </a:t>
            </a:r>
          </a:p>
          <a:p>
            <a:pPr lvl="1"/>
            <a:r>
              <a:rPr lang="en-US" dirty="0" smtClean="0"/>
              <a:t>Does not guarantee </a:t>
            </a:r>
            <a:r>
              <a:rPr lang="en-US" dirty="0" smtClean="0"/>
              <a:t>pseudo-tie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pgrades </a:t>
            </a:r>
            <a:r>
              <a:rPr lang="en-US" dirty="0" smtClean="0"/>
              <a:t>identified out of TSR </a:t>
            </a:r>
            <a:r>
              <a:rPr lang="en-US" dirty="0" smtClean="0"/>
              <a:t>evaluation are handled through a separate reimbursement process / </a:t>
            </a:r>
            <a:r>
              <a:rPr lang="en-US" dirty="0" smtClean="0"/>
              <a:t>agreement</a:t>
            </a:r>
            <a:endParaRPr lang="en-US" dirty="0" smtClean="0"/>
          </a:p>
          <a:p>
            <a:r>
              <a:rPr lang="en-US" dirty="0" smtClean="0"/>
              <a:t>Dynamic Transfer Agreement</a:t>
            </a:r>
          </a:p>
          <a:p>
            <a:pPr lvl="1"/>
            <a:r>
              <a:rPr lang="en-US" dirty="0" smtClean="0"/>
              <a:t>Contractual agreement between Duke Energy and related stakeholders to ensure pseudo-tie meets requirements for implementation, measurement, and operations</a:t>
            </a:r>
          </a:p>
          <a:p>
            <a:pPr lvl="1"/>
            <a:r>
              <a:rPr lang="en-US" dirty="0" smtClean="0"/>
              <a:t>Does not provide for transmission or interconnection service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5480-1983-4E93-B7DC-73699F5157D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Pseudo-tie implementation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5BD5-9CB9-45BC-B306-607259E0808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14291579"/>
              </p:ext>
            </p:extLst>
          </p:nvPr>
        </p:nvGraphicFramePr>
        <p:xfrm>
          <a:off x="351130" y="555964"/>
          <a:ext cx="8683142" cy="193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1130" y="1374335"/>
            <a:ext cx="1214323" cy="216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8738" lvl="0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Request Dynamic Transfer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900" dirty="0"/>
              <a:t>Determine if firm transmission service  is existing or needs updated</a:t>
            </a:r>
          </a:p>
          <a:p>
            <a:pPr marL="58738" lvl="0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Execute Reimbursement Agreement</a:t>
            </a:r>
            <a:endParaRPr lang="en-US" sz="900" dirty="0"/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File Reimbursement Agreement with FERC for approval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FERC rules on Reimbursement Agreement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2775894" y="1378419"/>
            <a:ext cx="1207008" cy="22944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8738" lvl="0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Setup accounting to capture costs</a:t>
            </a:r>
          </a:p>
          <a:p>
            <a:pPr marL="58738" lvl="0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Determine studies with related timelines and  operational procedures to support pseudo-tie</a:t>
            </a:r>
          </a:p>
          <a:p>
            <a:pPr marL="58738" lvl="0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Confirm ability </a:t>
            </a:r>
            <a:r>
              <a:rPr lang="en-US" sz="900" dirty="0"/>
              <a:t>to meet </a:t>
            </a:r>
            <a:r>
              <a:rPr lang="en-US" sz="900" dirty="0" smtClean="0"/>
              <a:t>all measurement requirements</a:t>
            </a:r>
            <a:endParaRPr lang="en-US" sz="900" dirty="0"/>
          </a:p>
          <a:p>
            <a:pPr marL="58738" lvl="0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Develop and provide good faith cost estimate and timeline to implement pseudo-tie</a:t>
            </a:r>
          </a:p>
          <a:p>
            <a:pPr marL="58738" lvl="0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Offer executable Dynamic Transfer Agreement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68886" y="1375720"/>
            <a:ext cx="1207008" cy="19205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8738" lvl="0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Request firm transmission service</a:t>
            </a:r>
          </a:p>
          <a:p>
            <a:pPr marL="58738" lvl="0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If needed, complete System Impact Study </a:t>
            </a:r>
          </a:p>
          <a:p>
            <a:pPr marL="58738" lvl="0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If neede</a:t>
            </a:r>
            <a:r>
              <a:rPr lang="en-US" sz="900" dirty="0"/>
              <a:t>d</a:t>
            </a:r>
            <a:r>
              <a:rPr lang="en-US" sz="900" dirty="0" smtClean="0"/>
              <a:t> , conduct Facilities Study and provide good faith cost estimate and timeline</a:t>
            </a:r>
          </a:p>
          <a:p>
            <a:pPr marL="58738" lvl="0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 If needed, agree to have identified upgrades in place prior to pseudo-tie activation</a:t>
            </a:r>
          </a:p>
          <a:p>
            <a:pPr marL="58738" lvl="0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Execute Service Agreement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3986581" y="1378419"/>
            <a:ext cx="1207008" cy="1131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8738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 Execute Dynamic </a:t>
            </a:r>
            <a:r>
              <a:rPr lang="en-US" sz="900" dirty="0"/>
              <a:t>T</a:t>
            </a:r>
            <a:r>
              <a:rPr lang="en-US" sz="900" dirty="0" smtClean="0"/>
              <a:t>ransfer Agreement</a:t>
            </a:r>
            <a:endParaRPr lang="en-US" sz="900" dirty="0"/>
          </a:p>
          <a:p>
            <a:pPr marL="58738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File Dynamic Transfer Agreement with FERC for approval</a:t>
            </a:r>
          </a:p>
          <a:p>
            <a:pPr marL="58738" indent="-58738" defTabSz="44450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900" dirty="0" smtClean="0"/>
              <a:t>FERC rules on Dynamic Transfer Agreement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5665" y="1374335"/>
            <a:ext cx="1207008" cy="2446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Complete installation and testing of all required communication and measurement equipment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 Complete modelling and calculation updates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Confirm all </a:t>
            </a:r>
            <a:r>
              <a:rPr lang="en-US" sz="900" dirty="0"/>
              <a:t>measurements are configured, tested, and ready for activation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Register pseudo-tie in NAESB web-registry</a:t>
            </a:r>
            <a:endParaRPr lang="en-US" sz="900" dirty="0"/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RC </a:t>
            </a:r>
            <a:r>
              <a:rPr lang="en-US" sz="900" dirty="0"/>
              <a:t>reviews/approves </a:t>
            </a:r>
            <a:r>
              <a:rPr lang="en-US" sz="900" dirty="0" smtClean="0"/>
              <a:t>pseudo-tie</a:t>
            </a:r>
            <a:endParaRPr lang="en-US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6392470" y="1374335"/>
            <a:ext cx="1207008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8738" lvl="0" indent="-58738">
              <a:buFont typeface="Arial" panose="020B0604020202020204" pitchFamily="34" charset="0"/>
              <a:buChar char="•"/>
            </a:pPr>
            <a:r>
              <a:rPr lang="en-US" sz="900" dirty="0"/>
              <a:t>Attaining BA hosts call  to support cutover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Release Production model</a:t>
            </a:r>
            <a:endParaRPr lang="en-US" sz="900" dirty="0"/>
          </a:p>
          <a:p>
            <a:pPr marL="58738" lvl="0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Duke Energy sends invoice for actual costs incurred per Reimbursement Agreement</a:t>
            </a:r>
          </a:p>
          <a:p>
            <a:pPr marL="58738" lvl="0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Invoice for costs paid</a:t>
            </a:r>
            <a:endParaRPr lang="en-US" sz="900" dirty="0"/>
          </a:p>
          <a:p>
            <a:endParaRPr lang="en-US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7599273" y="1374335"/>
            <a:ext cx="120700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8738" lvl="0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Change – use same process for new request</a:t>
            </a:r>
          </a:p>
          <a:p>
            <a:pPr marL="58738" lvl="0" indent="-58738">
              <a:buFont typeface="Arial" panose="020B0604020202020204" pitchFamily="34" charset="0"/>
              <a:buChar char="•"/>
            </a:pPr>
            <a:r>
              <a:rPr lang="en-US" sz="900" dirty="0" smtClean="0"/>
              <a:t>Retire - Notify Duke Energy </a:t>
            </a:r>
            <a:r>
              <a:rPr lang="en-US" sz="900" dirty="0" smtClean="0"/>
              <a:t>90 </a:t>
            </a:r>
            <a:r>
              <a:rPr lang="en-US" sz="900" dirty="0" smtClean="0"/>
              <a:t>Days prior to retirement</a:t>
            </a:r>
          </a:p>
          <a:p>
            <a:pPr lvl="0"/>
            <a:endParaRPr lang="en-US" sz="900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962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Pseudo-tie implementation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5BD5-9CB9-45BC-B306-607259E08085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946" y="2581116"/>
            <a:ext cx="1049514" cy="598661"/>
            <a:chOff x="1271" y="190753"/>
            <a:chExt cx="1496654" cy="598661"/>
          </a:xfrm>
        </p:grpSpPr>
        <p:sp>
          <p:nvSpPr>
            <p:cNvPr id="15" name="Pentagon 14"/>
            <p:cNvSpPr/>
            <p:nvPr/>
          </p:nvSpPr>
          <p:spPr>
            <a:xfrm>
              <a:off x="1271" y="190753"/>
              <a:ext cx="1496654" cy="598661"/>
            </a:xfrm>
            <a:prstGeom prst="homePlat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Pentagon 4"/>
            <p:cNvSpPr/>
            <p:nvPr/>
          </p:nvSpPr>
          <p:spPr>
            <a:xfrm>
              <a:off x="1271" y="190753"/>
              <a:ext cx="1346989" cy="598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26670" rIns="13335" bIns="2667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 smtClean="0"/>
                <a:t>Pseudo-Tie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Request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96182" y="1007209"/>
            <a:ext cx="1428640" cy="598661"/>
            <a:chOff x="2395919" y="190753"/>
            <a:chExt cx="1496654" cy="59866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4" name="Chevron 23"/>
            <p:cNvSpPr/>
            <p:nvPr/>
          </p:nvSpPr>
          <p:spPr>
            <a:xfrm>
              <a:off x="2395919" y="190753"/>
              <a:ext cx="1496654" cy="598661"/>
            </a:xfrm>
            <a:prstGeom prst="chevron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Chevron 4"/>
            <p:cNvSpPr/>
            <p:nvPr/>
          </p:nvSpPr>
          <p:spPr>
            <a:xfrm>
              <a:off x="2695250" y="190753"/>
              <a:ext cx="897993" cy="5986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13335" bIns="2667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TSR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Evaluation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39978" y="3739553"/>
            <a:ext cx="1428640" cy="598661"/>
            <a:chOff x="3593243" y="190753"/>
            <a:chExt cx="1496654" cy="598661"/>
          </a:xfrm>
        </p:grpSpPr>
        <p:sp>
          <p:nvSpPr>
            <p:cNvPr id="27" name="Chevron 26"/>
            <p:cNvSpPr/>
            <p:nvPr/>
          </p:nvSpPr>
          <p:spPr>
            <a:xfrm>
              <a:off x="3593243" y="190753"/>
              <a:ext cx="1496654" cy="598661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hevron 4"/>
            <p:cNvSpPr/>
            <p:nvPr/>
          </p:nvSpPr>
          <p:spPr>
            <a:xfrm>
              <a:off x="3892574" y="190753"/>
              <a:ext cx="897993" cy="598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13335" bIns="2667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Approval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660945" y="3739553"/>
            <a:ext cx="1428640" cy="598661"/>
            <a:chOff x="4790567" y="190753"/>
            <a:chExt cx="1496654" cy="598661"/>
          </a:xfrm>
        </p:grpSpPr>
        <p:sp>
          <p:nvSpPr>
            <p:cNvPr id="30" name="Chevron 29"/>
            <p:cNvSpPr/>
            <p:nvPr/>
          </p:nvSpPr>
          <p:spPr>
            <a:xfrm>
              <a:off x="4790567" y="190753"/>
              <a:ext cx="1496654" cy="598661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Chevron 4"/>
            <p:cNvSpPr/>
            <p:nvPr/>
          </p:nvSpPr>
          <p:spPr>
            <a:xfrm>
              <a:off x="5089898" y="190753"/>
              <a:ext cx="897993" cy="598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13335" bIns="26670" numCol="1" spcCol="1270" anchor="ctr" anchorCtr="0">
              <a:noAutofit/>
            </a:bodyPr>
            <a:lstStyle/>
            <a:p>
              <a:pPr lvl="0" algn="ctr"/>
              <a:r>
                <a:rPr lang="en-US" sz="1000" b="1" dirty="0"/>
                <a:t>Technical Development &amp; Registration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99427" y="1007209"/>
            <a:ext cx="1426672" cy="598661"/>
            <a:chOff x="1198595" y="190753"/>
            <a:chExt cx="1496654" cy="598661"/>
          </a:xfrm>
        </p:grpSpPr>
        <p:sp>
          <p:nvSpPr>
            <p:cNvPr id="36" name="Chevron 35"/>
            <p:cNvSpPr/>
            <p:nvPr/>
          </p:nvSpPr>
          <p:spPr>
            <a:xfrm>
              <a:off x="1198595" y="190753"/>
              <a:ext cx="1496654" cy="598661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Chevron 4"/>
            <p:cNvSpPr/>
            <p:nvPr/>
          </p:nvSpPr>
          <p:spPr>
            <a:xfrm>
              <a:off x="1497926" y="190753"/>
              <a:ext cx="897993" cy="598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13335" bIns="2667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Assessment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50306" y="1009803"/>
            <a:ext cx="1428640" cy="598661"/>
            <a:chOff x="3593243" y="190753"/>
            <a:chExt cx="1496654" cy="598661"/>
          </a:xfrm>
        </p:grpSpPr>
        <p:sp>
          <p:nvSpPr>
            <p:cNvPr id="39" name="Chevron 38"/>
            <p:cNvSpPr/>
            <p:nvPr/>
          </p:nvSpPr>
          <p:spPr>
            <a:xfrm>
              <a:off x="3593243" y="190753"/>
              <a:ext cx="1496654" cy="598661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Chevron 4"/>
            <p:cNvSpPr/>
            <p:nvPr/>
          </p:nvSpPr>
          <p:spPr>
            <a:xfrm>
              <a:off x="3892574" y="190753"/>
              <a:ext cx="897993" cy="598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13335" bIns="2667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Approval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666718" y="1009803"/>
            <a:ext cx="1428640" cy="598661"/>
            <a:chOff x="4790567" y="190753"/>
            <a:chExt cx="1496654" cy="598661"/>
          </a:xfrm>
        </p:grpSpPr>
        <p:sp>
          <p:nvSpPr>
            <p:cNvPr id="42" name="Chevron 41"/>
            <p:cNvSpPr/>
            <p:nvPr/>
          </p:nvSpPr>
          <p:spPr>
            <a:xfrm>
              <a:off x="4790567" y="190753"/>
              <a:ext cx="1496654" cy="598661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3" name="Chevron 4"/>
            <p:cNvSpPr/>
            <p:nvPr/>
          </p:nvSpPr>
          <p:spPr>
            <a:xfrm>
              <a:off x="5089898" y="190753"/>
              <a:ext cx="897993" cy="598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13335" bIns="26670" numCol="1" spcCol="1270" anchor="ctr" anchorCtr="0">
              <a:noAutofit/>
            </a:bodyPr>
            <a:lstStyle/>
            <a:p>
              <a:pPr lvl="0" algn="ctr"/>
              <a:r>
                <a:rPr lang="en-US" sz="1000" b="1" dirty="0"/>
                <a:t>Technical Development &amp; Registration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783576" y="1009803"/>
            <a:ext cx="1007111" cy="598661"/>
            <a:chOff x="5987891" y="176703"/>
            <a:chExt cx="1496654" cy="598661"/>
          </a:xfrm>
        </p:grpSpPr>
        <p:sp>
          <p:nvSpPr>
            <p:cNvPr id="45" name="Chevron 44"/>
            <p:cNvSpPr/>
            <p:nvPr/>
          </p:nvSpPr>
          <p:spPr>
            <a:xfrm>
              <a:off x="5987891" y="176703"/>
              <a:ext cx="1496654" cy="598661"/>
            </a:xfrm>
            <a:prstGeom prst="chevron">
              <a:avLst/>
            </a:prstGeom>
            <a:solidFill>
              <a:srgbClr val="00B050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Chevron 4"/>
            <p:cNvSpPr/>
            <p:nvPr/>
          </p:nvSpPr>
          <p:spPr>
            <a:xfrm>
              <a:off x="6287222" y="176703"/>
              <a:ext cx="897993" cy="598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13335" bIns="2667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Cutover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452013" y="1006011"/>
            <a:ext cx="1197324" cy="598661"/>
            <a:chOff x="7185215" y="169387"/>
            <a:chExt cx="1496654" cy="598661"/>
          </a:xfrm>
        </p:grpSpPr>
        <p:sp>
          <p:nvSpPr>
            <p:cNvPr id="48" name="Chevron 47"/>
            <p:cNvSpPr/>
            <p:nvPr/>
          </p:nvSpPr>
          <p:spPr>
            <a:xfrm>
              <a:off x="7185215" y="169387"/>
              <a:ext cx="1496654" cy="598661"/>
            </a:xfrm>
            <a:prstGeom prst="chevr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Chevron 4"/>
            <p:cNvSpPr/>
            <p:nvPr/>
          </p:nvSpPr>
          <p:spPr>
            <a:xfrm>
              <a:off x="7484546" y="169387"/>
              <a:ext cx="897993" cy="598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13335" bIns="2667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Change or Retire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798542" y="3739553"/>
            <a:ext cx="1007111" cy="598661"/>
            <a:chOff x="5987891" y="176703"/>
            <a:chExt cx="1496654" cy="598661"/>
          </a:xfrm>
        </p:grpSpPr>
        <p:sp>
          <p:nvSpPr>
            <p:cNvPr id="51" name="Chevron 50"/>
            <p:cNvSpPr/>
            <p:nvPr/>
          </p:nvSpPr>
          <p:spPr>
            <a:xfrm>
              <a:off x="5987891" y="176703"/>
              <a:ext cx="1496654" cy="598661"/>
            </a:xfrm>
            <a:prstGeom prst="chevron">
              <a:avLst/>
            </a:prstGeom>
            <a:solidFill>
              <a:srgbClr val="00B050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Chevron 4"/>
            <p:cNvSpPr/>
            <p:nvPr/>
          </p:nvSpPr>
          <p:spPr>
            <a:xfrm>
              <a:off x="6287222" y="176703"/>
              <a:ext cx="897993" cy="598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13335" bIns="2667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Cutover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466979" y="3735761"/>
            <a:ext cx="1197324" cy="598661"/>
            <a:chOff x="7185215" y="169387"/>
            <a:chExt cx="1496654" cy="598661"/>
          </a:xfrm>
        </p:grpSpPr>
        <p:sp>
          <p:nvSpPr>
            <p:cNvPr id="54" name="Chevron 53"/>
            <p:cNvSpPr/>
            <p:nvPr/>
          </p:nvSpPr>
          <p:spPr>
            <a:xfrm>
              <a:off x="7185215" y="169387"/>
              <a:ext cx="1496654" cy="598661"/>
            </a:xfrm>
            <a:prstGeom prst="chevr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Chevron 4"/>
            <p:cNvSpPr/>
            <p:nvPr/>
          </p:nvSpPr>
          <p:spPr>
            <a:xfrm>
              <a:off x="7484546" y="169387"/>
              <a:ext cx="897993" cy="598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13335" bIns="2667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Change or Retire</a:t>
              </a:r>
            </a:p>
          </p:txBody>
        </p:sp>
      </p:grpSp>
      <p:sp>
        <p:nvSpPr>
          <p:cNvPr id="3" name="Flowchart: Decision 2"/>
          <p:cNvSpPr/>
          <p:nvPr/>
        </p:nvSpPr>
        <p:spPr>
          <a:xfrm>
            <a:off x="1062139" y="2326472"/>
            <a:ext cx="1530925" cy="1088953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Firm transmission service existing and service will NOT require changes?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57" name="Elbow Connector 56"/>
          <p:cNvCxnSpPr>
            <a:stCxn id="3" idx="2"/>
            <a:endCxn id="27" idx="1"/>
          </p:cNvCxnSpPr>
          <p:nvPr/>
        </p:nvCxnSpPr>
        <p:spPr>
          <a:xfrm rot="16200000" flipH="1">
            <a:off x="3021726" y="2221300"/>
            <a:ext cx="623459" cy="301170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001510" y="1303805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NO</a:t>
            </a:r>
            <a:endParaRPr lang="en-US" sz="1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076795" y="4088201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YES</a:t>
            </a:r>
            <a:endParaRPr lang="en-US" sz="1000" b="1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620246" y="1779674"/>
            <a:ext cx="289978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4620246" y="4485067"/>
            <a:ext cx="2969019" cy="161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945708" y="1819899"/>
            <a:ext cx="28344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150 to 300+ days from completion of TSR evaluation, </a:t>
            </a:r>
          </a:p>
          <a:p>
            <a:r>
              <a:rPr lang="en-US" sz="1000" b="1" dirty="0" smtClean="0"/>
              <a:t>depending on upgrades plus requirements </a:t>
            </a:r>
          </a:p>
          <a:p>
            <a:r>
              <a:rPr lang="en-US" sz="1000" b="1" dirty="0" smtClean="0"/>
              <a:t>for communications and measurement</a:t>
            </a:r>
            <a:endParaRPr lang="en-US" sz="1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781816" y="4501255"/>
            <a:ext cx="24801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150 to 300+ days, </a:t>
            </a:r>
            <a:r>
              <a:rPr lang="en-US" sz="1000" b="1" dirty="0" smtClean="0"/>
              <a:t>depending </a:t>
            </a:r>
            <a:r>
              <a:rPr lang="en-US" sz="1000" b="1" dirty="0"/>
              <a:t>on </a:t>
            </a:r>
            <a:r>
              <a:rPr lang="en-US" sz="1000" b="1" dirty="0" smtClean="0"/>
              <a:t>requirements </a:t>
            </a:r>
            <a:endParaRPr lang="en-US" sz="1000" b="1" dirty="0"/>
          </a:p>
          <a:p>
            <a:r>
              <a:rPr lang="en-US" sz="1000" b="1" dirty="0"/>
              <a:t>for communications and measurement</a:t>
            </a:r>
          </a:p>
          <a:p>
            <a:endParaRPr lang="en-US" sz="1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339312" y="2335971"/>
            <a:ext cx="1422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Change</a:t>
            </a:r>
            <a:r>
              <a:rPr lang="en-US" sz="1000" b="1" dirty="0" smtClean="0"/>
              <a:t> = same timelines as a new pseudo-tie</a:t>
            </a:r>
          </a:p>
          <a:p>
            <a:endParaRPr lang="en-US" sz="1000" b="1" dirty="0" smtClean="0"/>
          </a:p>
          <a:p>
            <a:r>
              <a:rPr lang="en-US" sz="1000" b="1" u="sng" dirty="0" smtClean="0"/>
              <a:t>Retire</a:t>
            </a:r>
            <a:r>
              <a:rPr lang="en-US" sz="1000" b="1" dirty="0" smtClean="0"/>
              <a:t> = </a:t>
            </a:r>
            <a:r>
              <a:rPr lang="en-US" sz="1000" b="1" dirty="0" smtClean="0"/>
              <a:t>90 </a:t>
            </a:r>
            <a:r>
              <a:rPr lang="en-US" sz="1000" b="1" dirty="0" smtClean="0"/>
              <a:t>day lead time </a:t>
            </a:r>
            <a:endParaRPr lang="en-US" sz="1000" b="1" dirty="0"/>
          </a:p>
        </p:txBody>
      </p:sp>
      <p:sp>
        <p:nvSpPr>
          <p:cNvPr id="74" name="Right Brace 73"/>
          <p:cNvSpPr/>
          <p:nvPr/>
        </p:nvSpPr>
        <p:spPr>
          <a:xfrm rot="5400000">
            <a:off x="2850180" y="1449261"/>
            <a:ext cx="336214" cy="749728"/>
          </a:xfrm>
          <a:prstGeom prst="rightBrace">
            <a:avLst>
              <a:gd name="adj1" fmla="val 8333"/>
              <a:gd name="adj2" fmla="val 509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ight Brace 74"/>
          <p:cNvSpPr/>
          <p:nvPr/>
        </p:nvSpPr>
        <p:spPr>
          <a:xfrm rot="16200000" flipV="1">
            <a:off x="7775422" y="3140464"/>
            <a:ext cx="416764" cy="7497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ight Brace 77"/>
          <p:cNvSpPr/>
          <p:nvPr/>
        </p:nvSpPr>
        <p:spPr>
          <a:xfrm rot="5400000">
            <a:off x="7776812" y="1412633"/>
            <a:ext cx="416764" cy="7497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405885" y="1943010"/>
            <a:ext cx="1388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</a:rPr>
              <a:t>Per Duke Energy Joint OATT to arrange firm transmission service: minimum 60 days lead time + potential study time + potential facilities upgrade time</a:t>
            </a:r>
            <a:endParaRPr lang="en-US" sz="800" b="1" dirty="0">
              <a:solidFill>
                <a:srgbClr val="FF0000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3658558" y="1762862"/>
            <a:ext cx="100763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844415" y="1816506"/>
            <a:ext cx="5774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45 Days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219244" y="4188382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 smtClean="0">
                <a:solidFill>
                  <a:srgbClr val="4DB041"/>
                </a:solidFill>
              </a:rPr>
              <a:t>Approximately 1 year lead time</a:t>
            </a:r>
            <a:br>
              <a:rPr lang="en-US" sz="1000" b="1" i="1" dirty="0" smtClean="0">
                <a:solidFill>
                  <a:srgbClr val="4DB041"/>
                </a:solidFill>
              </a:rPr>
            </a:br>
            <a:r>
              <a:rPr lang="en-US" sz="1000" b="1" i="1" dirty="0" smtClean="0">
                <a:solidFill>
                  <a:srgbClr val="4DB041"/>
                </a:solidFill>
              </a:rPr>
              <a:t>for pseudo-tie</a:t>
            </a:r>
            <a:endParaRPr lang="en-US" sz="1000" b="1" i="1" dirty="0">
              <a:solidFill>
                <a:srgbClr val="4DB04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1099" y="770725"/>
            <a:ext cx="19062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 smtClean="0">
                <a:solidFill>
                  <a:srgbClr val="FF0000"/>
                </a:solidFill>
              </a:rPr>
              <a:t>Time to arrange firm transmission </a:t>
            </a:r>
          </a:p>
          <a:p>
            <a:r>
              <a:rPr lang="en-US" sz="1000" b="1" i="1" dirty="0" smtClean="0">
                <a:solidFill>
                  <a:srgbClr val="FF0000"/>
                </a:solidFill>
              </a:rPr>
              <a:t>+</a:t>
            </a:r>
            <a:r>
              <a:rPr lang="en-US" sz="1000" b="1" i="1" dirty="0" smtClean="0">
                <a:solidFill>
                  <a:srgbClr val="4DB041"/>
                </a:solidFill>
              </a:rPr>
              <a:t> Approximately 1 year lead time</a:t>
            </a:r>
            <a:r>
              <a:rPr lang="en-US" sz="1000" b="1" i="1" dirty="0">
                <a:solidFill>
                  <a:srgbClr val="4DB041"/>
                </a:solidFill>
              </a:rPr>
              <a:t/>
            </a:r>
            <a:br>
              <a:rPr lang="en-US" sz="1000" b="1" i="1" dirty="0">
                <a:solidFill>
                  <a:srgbClr val="4DB041"/>
                </a:solidFill>
              </a:rPr>
            </a:br>
            <a:r>
              <a:rPr lang="en-US" sz="1000" b="1" i="1" dirty="0" smtClean="0">
                <a:solidFill>
                  <a:srgbClr val="4DB041"/>
                </a:solidFill>
              </a:rPr>
              <a:t>for pseudo-tie</a:t>
            </a:r>
          </a:p>
        </p:txBody>
      </p:sp>
      <p:cxnSp>
        <p:nvCxnSpPr>
          <p:cNvPr id="64" name="Elbow Connector 63"/>
          <p:cNvCxnSpPr>
            <a:stCxn id="3" idx="0"/>
            <a:endCxn id="24" idx="1"/>
          </p:cNvCxnSpPr>
          <p:nvPr/>
        </p:nvCxnSpPr>
        <p:spPr>
          <a:xfrm rot="5400000" flipH="1" flipV="1">
            <a:off x="1751591" y="1382551"/>
            <a:ext cx="1019932" cy="8679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11262" y="3253301"/>
            <a:ext cx="718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81613" y="3336233"/>
            <a:ext cx="1403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85 Days </a:t>
            </a:r>
            <a:br>
              <a:rPr lang="en-US" sz="1000" b="1" dirty="0" smtClean="0"/>
            </a:br>
            <a:endParaRPr lang="en-US" sz="1000" b="1" dirty="0" smtClean="0"/>
          </a:p>
          <a:p>
            <a:r>
              <a:rPr lang="en-US" sz="800" b="1" dirty="0" smtClean="0"/>
              <a:t>25d + 60d  for FERC approval of Reimbursement Agreement</a:t>
            </a:r>
            <a:endParaRPr lang="en-US" sz="800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3399034" y="3739553"/>
            <a:ext cx="1426672" cy="598661"/>
            <a:chOff x="1198595" y="190753"/>
            <a:chExt cx="1496654" cy="598661"/>
          </a:xfrm>
        </p:grpSpPr>
        <p:sp>
          <p:nvSpPr>
            <p:cNvPr id="59" name="Chevron 58"/>
            <p:cNvSpPr/>
            <p:nvPr/>
          </p:nvSpPr>
          <p:spPr>
            <a:xfrm>
              <a:off x="1198595" y="190753"/>
              <a:ext cx="1496654" cy="598661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Chevron 4"/>
            <p:cNvSpPr/>
            <p:nvPr/>
          </p:nvSpPr>
          <p:spPr>
            <a:xfrm>
              <a:off x="1497926" y="190753"/>
              <a:ext cx="897993" cy="598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13335" bIns="2667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Assessment</a:t>
              </a: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769128" y="4465382"/>
            <a:ext cx="5774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45 Days</a:t>
            </a:r>
            <a:endParaRPr lang="en-US" sz="1000" b="1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612609" y="4501255"/>
            <a:ext cx="100763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29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# NEW DUKE ENERGY">
      <a:dk1>
        <a:srgbClr val="005072"/>
      </a:dk1>
      <a:lt1>
        <a:sysClr val="window" lastClr="FFFFFF"/>
      </a:lt1>
      <a:dk2>
        <a:srgbClr val="007DA4"/>
      </a:dk2>
      <a:lt2>
        <a:srgbClr val="CACAC8"/>
      </a:lt2>
      <a:accent1>
        <a:srgbClr val="007DA4"/>
      </a:accent1>
      <a:accent2>
        <a:srgbClr val="50BD37"/>
      </a:accent2>
      <a:accent3>
        <a:srgbClr val="34B5D0"/>
      </a:accent3>
      <a:accent4>
        <a:srgbClr val="FFCB00"/>
      </a:accent4>
      <a:accent5>
        <a:srgbClr val="007836"/>
      </a:accent5>
      <a:accent6>
        <a:srgbClr val="FF5A00"/>
      </a:accent6>
      <a:hlink>
        <a:srgbClr val="007DA4"/>
      </a:hlink>
      <a:folHlink>
        <a:srgbClr val="D5C29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25212</TotalTime>
  <Words>1716</Words>
  <Application>Microsoft Office PowerPoint</Application>
  <PresentationFormat>On-screen Show (16:9)</PresentationFormat>
  <Paragraphs>288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Pseudo-tie business procedure </vt:lpstr>
      <vt:lpstr>Purpose of pseudo-tie procedure</vt:lpstr>
      <vt:lpstr>Dynamic Transfers</vt:lpstr>
      <vt:lpstr>Types of pseudo-ties</vt:lpstr>
      <vt:lpstr>Roles in pseudo-tie procedure</vt:lpstr>
      <vt:lpstr>Pseudo-tie business procedure</vt:lpstr>
      <vt:lpstr>Pseudo-tie agreements</vt:lpstr>
      <vt:lpstr>Pseudo-tie implementation process</vt:lpstr>
      <vt:lpstr>Pseudo-tie implementation process</vt:lpstr>
      <vt:lpstr>Pseudo-tie change or retirement</vt:lpstr>
      <vt:lpstr>PowerPoint Presentation</vt:lpstr>
    </vt:vector>
  </TitlesOfParts>
  <Company>Duke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t69270</dc:creator>
  <cp:lastModifiedBy>Snow, Susan</cp:lastModifiedBy>
  <cp:revision>214</cp:revision>
  <cp:lastPrinted>2017-07-12T13:43:09Z</cp:lastPrinted>
  <dcterms:created xsi:type="dcterms:W3CDTF">2008-01-24T20:04:53Z</dcterms:created>
  <dcterms:modified xsi:type="dcterms:W3CDTF">2017-08-23T17:53:57Z</dcterms:modified>
</cp:coreProperties>
</file>