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5"/>
  </p:notesMasterIdLst>
  <p:handoutMasterIdLst>
    <p:handoutMasterId r:id="rId16"/>
  </p:handoutMasterIdLst>
  <p:sldIdLst>
    <p:sldId id="256" r:id="rId2"/>
    <p:sldId id="320" r:id="rId3"/>
    <p:sldId id="290" r:id="rId4"/>
    <p:sldId id="329" r:id="rId5"/>
    <p:sldId id="330" r:id="rId6"/>
    <p:sldId id="333" r:id="rId7"/>
    <p:sldId id="332" r:id="rId8"/>
    <p:sldId id="334" r:id="rId9"/>
    <p:sldId id="335" r:id="rId10"/>
    <p:sldId id="336" r:id="rId11"/>
    <p:sldId id="319" r:id="rId12"/>
    <p:sldId id="323" r:id="rId13"/>
    <p:sldId id="292"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3300"/>
    <a:srgbClr val="003399"/>
    <a:srgbClr val="336699"/>
    <a:srgbClr val="008080"/>
    <a:srgbClr val="00999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475" autoAdjust="0"/>
    <p:restoredTop sz="88591" autoAdjust="0"/>
  </p:normalViewPr>
  <p:slideViewPr>
    <p:cSldViewPr>
      <p:cViewPr varScale="1">
        <p:scale>
          <a:sx n="55" d="100"/>
          <a:sy n="55" d="100"/>
        </p:scale>
        <p:origin x="-5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884" y="-6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17413"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DDD9B24C-3656-4463-9D8B-1A5A2AE9D0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F1064651-C89B-421F-A607-B7BDF2AB07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11B2FC14-CC1B-4CEF-A852-126F7BDFBBC1}"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447800"/>
            <a:ext cx="9147175" cy="0"/>
          </a:xfrm>
          <a:prstGeom prst="line">
            <a:avLst/>
          </a:prstGeom>
          <a:noFill/>
          <a:ln w="12700" cap="sq">
            <a:solidFill>
              <a:schemeClr val="hlink"/>
            </a:solidFill>
            <a:round/>
            <a:headEnd type="none" w="sm" len="sm"/>
            <a:tailEnd type="none" w="sm" len="sm"/>
          </a:ln>
          <a:effectLst/>
        </p:spPr>
        <p:txBody>
          <a:bodyPr/>
          <a:lstStyle/>
          <a:p>
            <a:pPr>
              <a:defRPr/>
            </a:pPr>
            <a:endParaRPr lang="en-US"/>
          </a:p>
        </p:txBody>
      </p:sp>
      <p:sp>
        <p:nvSpPr>
          <p:cNvPr id="5"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a:effectLst/>
        </p:spPr>
        <p:txBody>
          <a:bodyPr lIns="91420" tIns="45709" rIns="91420" bIns="45709"/>
          <a:lstStyle/>
          <a:p>
            <a:pPr>
              <a:defRPr/>
            </a:pPr>
            <a:endParaRPr kumimoji="1" lang="en-US"/>
          </a:p>
        </p:txBody>
      </p:sp>
      <p:sp>
        <p:nvSpPr>
          <p:cNvPr id="21508" name="Rectangle 4"/>
          <p:cNvSpPr>
            <a:spLocks noGrp="1" noChangeArrowheads="1"/>
          </p:cNvSpPr>
          <p:nvPr>
            <p:ph type="ctrTitle" sz="quarter"/>
          </p:nvPr>
        </p:nvSpPr>
        <p:spPr>
          <a:xfrm>
            <a:off x="2744788" y="228600"/>
            <a:ext cx="6399212" cy="1524000"/>
          </a:xfrm>
        </p:spPr>
        <p:txBody>
          <a:bodyPr anchor="b"/>
          <a:lstStyle>
            <a:lvl1pPr>
              <a:lnSpc>
                <a:spcPct val="80000"/>
              </a:lnSpc>
              <a:defRPr sz="6600"/>
            </a:lvl1pPr>
          </a:lstStyle>
          <a:p>
            <a:r>
              <a:rPr lang="en-US"/>
              <a:t>Click to edit Master title style</a:t>
            </a:r>
          </a:p>
        </p:txBody>
      </p:sp>
      <p:sp>
        <p:nvSpPr>
          <p:cNvPr id="21509" name="Rectangle 5"/>
          <p:cNvSpPr>
            <a:spLocks noGrp="1" noChangeArrowheads="1"/>
          </p:cNvSpPr>
          <p:nvPr>
            <p:ph type="subTitle" sz="quarter" idx="1"/>
          </p:nvPr>
        </p:nvSpPr>
        <p:spPr>
          <a:xfrm>
            <a:off x="4191000" y="1600200"/>
            <a:ext cx="4572000" cy="1752600"/>
          </a:xfrm>
        </p:spPr>
        <p:txBody>
          <a:bodyPr/>
          <a:lstStyle>
            <a:lvl1pPr marL="0" indent="0">
              <a:buFont typeface="Wingdings" pitchFamily="2" charset="2"/>
              <a:buNone/>
              <a:defRPr sz="2400"/>
            </a:lvl1pPr>
          </a:lstStyle>
          <a:p>
            <a:r>
              <a:rPr lang="en-US"/>
              <a:t>Click to edit Master subtitle style</a:t>
            </a:r>
          </a:p>
        </p:txBody>
      </p:sp>
      <p:sp>
        <p:nvSpPr>
          <p:cNvPr id="6" name="Rectangle 7"/>
          <p:cNvSpPr>
            <a:spLocks noGrp="1" noChangeArrowheads="1"/>
          </p:cNvSpPr>
          <p:nvPr>
            <p:ph type="ftr" sz="quarter" idx="10"/>
          </p:nvPr>
        </p:nvSpPr>
        <p:spPr/>
        <p:txBody>
          <a:bodyPr/>
          <a:lstStyle>
            <a:lvl1pPr>
              <a:defRPr/>
            </a:lvl1pPr>
          </a:lstStyle>
          <a:p>
            <a:pPr>
              <a:defRPr/>
            </a:pPr>
            <a:r>
              <a:rPr lang="en-US"/>
              <a:t>Electric Transmission Planning</a:t>
            </a: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5" name="Rectangle 7"/>
          <p:cNvSpPr>
            <a:spLocks noGrp="1" noChangeArrowheads="1"/>
          </p:cNvSpPr>
          <p:nvPr>
            <p:ph type="sldNum" sz="quarter" idx="11"/>
          </p:nvPr>
        </p:nvSpPr>
        <p:spPr>
          <a:ln/>
        </p:spPr>
        <p:txBody>
          <a:bodyPr/>
          <a:lstStyle>
            <a:lvl1pPr>
              <a:defRPr/>
            </a:lvl1pPr>
          </a:lstStyle>
          <a:p>
            <a:pPr>
              <a:defRPr/>
            </a:pPr>
            <a:fld id="{0ECC5AF4-A050-4794-AC0F-5052AACB3E30}" type="slidenum">
              <a:rPr lang="en-US"/>
              <a:pPr>
                <a:defRPr/>
              </a:pPr>
              <a:t>‹#›</a:t>
            </a:fld>
            <a:endParaRPr 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685800"/>
            <a:ext cx="1562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14600" y="685800"/>
            <a:ext cx="45339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5" name="Rectangle 7"/>
          <p:cNvSpPr>
            <a:spLocks noGrp="1" noChangeArrowheads="1"/>
          </p:cNvSpPr>
          <p:nvPr>
            <p:ph type="sldNum" sz="quarter" idx="11"/>
          </p:nvPr>
        </p:nvSpPr>
        <p:spPr>
          <a:ln/>
        </p:spPr>
        <p:txBody>
          <a:bodyPr/>
          <a:lstStyle>
            <a:lvl1pPr>
              <a:defRPr/>
            </a:lvl1pPr>
          </a:lstStyle>
          <a:p>
            <a:pPr>
              <a:defRPr/>
            </a:pPr>
            <a:fld id="{A4429D68-094D-46E4-BC97-7D7778CEF9BB}" type="slidenum">
              <a:rPr lang="en-US"/>
              <a:pPr>
                <a:defRPr/>
              </a:pPr>
              <a:t>‹#›</a:t>
            </a:fld>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5" name="Rectangle 7"/>
          <p:cNvSpPr>
            <a:spLocks noGrp="1" noChangeArrowheads="1"/>
          </p:cNvSpPr>
          <p:nvPr>
            <p:ph type="sldNum" sz="quarter" idx="11"/>
          </p:nvPr>
        </p:nvSpPr>
        <p:spPr>
          <a:ln/>
        </p:spPr>
        <p:txBody>
          <a:bodyPr/>
          <a:lstStyle>
            <a:lvl1pPr>
              <a:defRPr/>
            </a:lvl1pPr>
          </a:lstStyle>
          <a:p>
            <a:pPr>
              <a:defRPr/>
            </a:pPr>
            <a:fld id="{2A7D6055-F67C-4E07-8F1A-4712473914E3}" type="slidenum">
              <a:rPr lang="en-US"/>
              <a:pPr>
                <a:defRPr/>
              </a:pPr>
              <a:t>‹#›</a:t>
            </a:fld>
            <a:endParaRPr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5" name="Rectangle 7"/>
          <p:cNvSpPr>
            <a:spLocks noGrp="1" noChangeArrowheads="1"/>
          </p:cNvSpPr>
          <p:nvPr>
            <p:ph type="sldNum" sz="quarter" idx="11"/>
          </p:nvPr>
        </p:nvSpPr>
        <p:spPr>
          <a:ln/>
        </p:spPr>
        <p:txBody>
          <a:bodyPr/>
          <a:lstStyle>
            <a:lvl1pPr>
              <a:defRPr/>
            </a:lvl1pPr>
          </a:lstStyle>
          <a:p>
            <a:pPr>
              <a:defRPr/>
            </a:pPr>
            <a:fld id="{235430D7-63A3-48C7-B9FB-ED069768BDD0}" type="slidenum">
              <a:rPr lang="en-US"/>
              <a:pPr>
                <a:defRPr/>
              </a:pPr>
              <a:t>‹#›</a:t>
            </a:fld>
            <a:endParaRPr lang="en-US"/>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71800" y="1905000"/>
            <a:ext cx="28194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05000"/>
            <a:ext cx="28194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6" name="Rectangle 7"/>
          <p:cNvSpPr>
            <a:spLocks noGrp="1" noChangeArrowheads="1"/>
          </p:cNvSpPr>
          <p:nvPr>
            <p:ph type="sldNum" sz="quarter" idx="11"/>
          </p:nvPr>
        </p:nvSpPr>
        <p:spPr>
          <a:ln/>
        </p:spPr>
        <p:txBody>
          <a:bodyPr/>
          <a:lstStyle>
            <a:lvl1pPr>
              <a:defRPr/>
            </a:lvl1pPr>
          </a:lstStyle>
          <a:p>
            <a:pPr>
              <a:defRPr/>
            </a:pPr>
            <a:fld id="{8A7184DB-B8DF-4867-98C5-E0B37F3296BD}" type="slidenum">
              <a:rPr lang="en-US"/>
              <a:pPr>
                <a:defRPr/>
              </a:pPr>
              <a:t>‹#›</a:t>
            </a:fld>
            <a:endParaRPr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8" name="Rectangle 7"/>
          <p:cNvSpPr>
            <a:spLocks noGrp="1" noChangeArrowheads="1"/>
          </p:cNvSpPr>
          <p:nvPr>
            <p:ph type="sldNum" sz="quarter" idx="11"/>
          </p:nvPr>
        </p:nvSpPr>
        <p:spPr>
          <a:ln/>
        </p:spPr>
        <p:txBody>
          <a:bodyPr/>
          <a:lstStyle>
            <a:lvl1pPr>
              <a:defRPr/>
            </a:lvl1pPr>
          </a:lstStyle>
          <a:p>
            <a:pPr>
              <a:defRPr/>
            </a:pPr>
            <a:fld id="{30E7B62B-E976-485C-8481-BD4EFD84D6CA}" type="slidenum">
              <a:rPr lang="en-US"/>
              <a:pPr>
                <a:defRPr/>
              </a:pPr>
              <a:t>‹#›</a:t>
            </a:fld>
            <a:endParaRPr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4" name="Rectangle 7"/>
          <p:cNvSpPr>
            <a:spLocks noGrp="1" noChangeArrowheads="1"/>
          </p:cNvSpPr>
          <p:nvPr>
            <p:ph type="sldNum" sz="quarter" idx="11"/>
          </p:nvPr>
        </p:nvSpPr>
        <p:spPr>
          <a:ln/>
        </p:spPr>
        <p:txBody>
          <a:bodyPr/>
          <a:lstStyle>
            <a:lvl1pPr>
              <a:defRPr/>
            </a:lvl1pPr>
          </a:lstStyle>
          <a:p>
            <a:pPr>
              <a:defRPr/>
            </a:pPr>
            <a:fld id="{68F5817D-5A1E-4987-8821-F1BD771A584E}" type="slidenum">
              <a:rPr lang="en-US"/>
              <a:pPr>
                <a:defRPr/>
              </a:pPr>
              <a:t>‹#›</a:t>
            </a:fld>
            <a:endParaRPr 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3" name="Rectangle 7"/>
          <p:cNvSpPr>
            <a:spLocks noGrp="1" noChangeArrowheads="1"/>
          </p:cNvSpPr>
          <p:nvPr>
            <p:ph type="sldNum" sz="quarter" idx="11"/>
          </p:nvPr>
        </p:nvSpPr>
        <p:spPr>
          <a:ln/>
        </p:spPr>
        <p:txBody>
          <a:bodyPr/>
          <a:lstStyle>
            <a:lvl1pPr>
              <a:defRPr/>
            </a:lvl1pPr>
          </a:lstStyle>
          <a:p>
            <a:pPr>
              <a:defRPr/>
            </a:pPr>
            <a:fld id="{8A85C4CD-D64B-47CC-AA28-900A9735C31C}" type="slidenum">
              <a:rPr lang="en-US"/>
              <a:pPr>
                <a:defRPr/>
              </a:pPr>
              <a:t>‹#›</a:t>
            </a:fld>
            <a:endParaRPr 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6" name="Rectangle 7"/>
          <p:cNvSpPr>
            <a:spLocks noGrp="1" noChangeArrowheads="1"/>
          </p:cNvSpPr>
          <p:nvPr>
            <p:ph type="sldNum" sz="quarter" idx="11"/>
          </p:nvPr>
        </p:nvSpPr>
        <p:spPr>
          <a:ln/>
        </p:spPr>
        <p:txBody>
          <a:bodyPr/>
          <a:lstStyle>
            <a:lvl1pPr>
              <a:defRPr/>
            </a:lvl1pPr>
          </a:lstStyle>
          <a:p>
            <a:pPr>
              <a:defRPr/>
            </a:pPr>
            <a:fld id="{38875113-EAD4-4F38-9C18-C90E49D858C3}" type="slidenum">
              <a:rPr lang="en-US"/>
              <a:pPr>
                <a:defRPr/>
              </a:pPr>
              <a:t>‹#›</a:t>
            </a:fld>
            <a:endParaRPr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Electric Transmission Planning</a:t>
            </a:r>
          </a:p>
        </p:txBody>
      </p:sp>
      <p:sp>
        <p:nvSpPr>
          <p:cNvPr id="6" name="Rectangle 7"/>
          <p:cNvSpPr>
            <a:spLocks noGrp="1" noChangeArrowheads="1"/>
          </p:cNvSpPr>
          <p:nvPr>
            <p:ph type="sldNum" sz="quarter" idx="11"/>
          </p:nvPr>
        </p:nvSpPr>
        <p:spPr>
          <a:ln/>
        </p:spPr>
        <p:txBody>
          <a:bodyPr/>
          <a:lstStyle>
            <a:lvl1pPr>
              <a:defRPr/>
            </a:lvl1pPr>
          </a:lstStyle>
          <a:p>
            <a:pPr>
              <a:defRPr/>
            </a:pPr>
            <a:fld id="{D2E08964-9125-4DB8-AD5C-5305DA6478FE}" type="slidenum">
              <a:rPr lang="en-US"/>
              <a:pPr>
                <a:defRPr/>
              </a:pPr>
              <a:t>‹#›</a:t>
            </a:fld>
            <a:endParaRPr 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9" name="Line 9"/>
          <p:cNvSpPr>
            <a:spLocks noChangeShapeType="1"/>
          </p:cNvSpPr>
          <p:nvPr userDrawn="1"/>
        </p:nvSpPr>
        <p:spPr bwMode="auto">
          <a:xfrm>
            <a:off x="0" y="1447800"/>
            <a:ext cx="9147175" cy="0"/>
          </a:xfrm>
          <a:prstGeom prst="line">
            <a:avLst/>
          </a:prstGeom>
          <a:noFill/>
          <a:ln w="12700" cap="sq">
            <a:solidFill>
              <a:schemeClr val="hlink"/>
            </a:solidFill>
            <a:round/>
            <a:headEnd type="none" w="sm" len="sm"/>
            <a:tailEnd type="none" w="sm" len="sm"/>
          </a:ln>
          <a:effectLst/>
        </p:spPr>
        <p:txBody>
          <a:bodyPr/>
          <a:lstStyle/>
          <a:p>
            <a:pPr>
              <a:defRPr/>
            </a:pPr>
            <a:endParaRPr lang="en-US"/>
          </a:p>
        </p:txBody>
      </p:sp>
      <p:sp>
        <p:nvSpPr>
          <p:cNvPr id="20482" name="Arc 2"/>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w="9525">
            <a:noFill/>
            <a:round/>
            <a:headEnd type="none" w="sm" len="sm"/>
            <a:tailEnd type="none" w="sm" len="sm"/>
          </a:ln>
          <a:effectLst/>
        </p:spPr>
        <p:txBody>
          <a:bodyPr lIns="91420" tIns="45709" rIns="91420" bIns="45709"/>
          <a:lstStyle/>
          <a:p>
            <a:pPr>
              <a:defRPr/>
            </a:pPr>
            <a:endParaRPr kumimoji="1" lang="en-US"/>
          </a:p>
        </p:txBody>
      </p:sp>
      <p:sp>
        <p:nvSpPr>
          <p:cNvPr id="1028" name="Rectangle 3"/>
          <p:cNvSpPr>
            <a:spLocks noGrp="1" noChangeArrowheads="1"/>
          </p:cNvSpPr>
          <p:nvPr>
            <p:ph type="title"/>
          </p:nvPr>
        </p:nvSpPr>
        <p:spPr bwMode="auto">
          <a:xfrm>
            <a:off x="2514600" y="685800"/>
            <a:ext cx="6096000" cy="1143000"/>
          </a:xfrm>
          <a:prstGeom prst="rect">
            <a:avLst/>
          </a:prstGeom>
          <a:noFill/>
          <a:ln w="9525">
            <a:noFill/>
            <a:miter lim="800000"/>
            <a:headEnd/>
            <a:tailEnd/>
          </a:ln>
        </p:spPr>
        <p:txBody>
          <a:bodyPr vert="horz" wrap="square" lIns="92054" tIns="46028" rIns="92054" bIns="46028" numCol="1" anchor="ctr" anchorCtr="0" compatLnSpc="1">
            <a:prstTxWarp prst="textNoShape">
              <a:avLst/>
            </a:prstTxWarp>
          </a:bodyPr>
          <a:lstStyle/>
          <a:p>
            <a:pPr lvl="0"/>
            <a:r>
              <a:rPr lang="en-US" smtClean="0"/>
              <a:t>Load Forecasting</a:t>
            </a:r>
          </a:p>
        </p:txBody>
      </p:sp>
      <p:sp>
        <p:nvSpPr>
          <p:cNvPr id="1029" name="Rectangle 4"/>
          <p:cNvSpPr>
            <a:spLocks noGrp="1" noChangeArrowheads="1"/>
          </p:cNvSpPr>
          <p:nvPr>
            <p:ph type="body" idx="1"/>
          </p:nvPr>
        </p:nvSpPr>
        <p:spPr bwMode="auto">
          <a:xfrm>
            <a:off x="2971800" y="1905000"/>
            <a:ext cx="5791200" cy="3581400"/>
          </a:xfrm>
          <a:prstGeom prst="rect">
            <a:avLst/>
          </a:prstGeom>
          <a:noFill/>
          <a:ln w="9525">
            <a:noFill/>
            <a:miter lim="800000"/>
            <a:headEnd/>
            <a:tailEnd/>
          </a:ln>
        </p:spPr>
        <p:txBody>
          <a:bodyPr vert="horz" wrap="square" lIns="92054" tIns="46028" rIns="92054" bIns="460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3"/>
          </p:nvPr>
        </p:nvSpPr>
        <p:spPr bwMode="auto">
          <a:xfrm>
            <a:off x="152400" y="6248400"/>
            <a:ext cx="2895600" cy="457200"/>
          </a:xfrm>
          <a:prstGeom prst="rect">
            <a:avLst/>
          </a:prstGeom>
          <a:noFill/>
          <a:ln w="9525">
            <a:noFill/>
            <a:miter lim="800000"/>
            <a:headEnd/>
            <a:tailEnd/>
          </a:ln>
          <a:effectLst/>
        </p:spPr>
        <p:txBody>
          <a:bodyPr vert="horz" wrap="square" lIns="92054" tIns="46028" rIns="92054" bIns="46028" numCol="1" anchor="ctr" anchorCtr="0" compatLnSpc="1">
            <a:prstTxWarp prst="textNoShape">
              <a:avLst/>
            </a:prstTxWarp>
          </a:bodyPr>
          <a:lstStyle>
            <a:lvl1pPr>
              <a:defRPr sz="1200">
                <a:latin typeface="+mn-lt"/>
              </a:defRPr>
            </a:lvl1pPr>
          </a:lstStyle>
          <a:p>
            <a:pPr>
              <a:defRPr/>
            </a:pPr>
            <a:r>
              <a:rPr lang="en-US"/>
              <a:t>Electric Transmission Planning</a:t>
            </a:r>
          </a:p>
        </p:txBody>
      </p:sp>
      <p:sp>
        <p:nvSpPr>
          <p:cNvPr id="20487" name="Rectangle 7"/>
          <p:cNvSpPr>
            <a:spLocks noGrp="1" noChangeArrowheads="1"/>
          </p:cNvSpPr>
          <p:nvPr>
            <p:ph type="sldNum" sz="quarter" idx="4"/>
          </p:nvPr>
        </p:nvSpPr>
        <p:spPr bwMode="auto">
          <a:xfrm>
            <a:off x="3657600" y="6248400"/>
            <a:ext cx="1905000" cy="457200"/>
          </a:xfrm>
          <a:prstGeom prst="rect">
            <a:avLst/>
          </a:prstGeom>
          <a:noFill/>
          <a:ln w="9525">
            <a:noFill/>
            <a:miter lim="800000"/>
            <a:headEnd/>
            <a:tailEnd/>
          </a:ln>
          <a:effectLst/>
        </p:spPr>
        <p:txBody>
          <a:bodyPr vert="horz" wrap="none" lIns="92054" tIns="46028" rIns="92054" bIns="46028" numCol="1" anchor="ctr" anchorCtr="0" compatLnSpc="1">
            <a:prstTxWarp prst="textNoShape">
              <a:avLst/>
            </a:prstTxWarp>
          </a:bodyPr>
          <a:lstStyle>
            <a:lvl1pPr algn="ctr">
              <a:defRPr sz="1200">
                <a:latin typeface="+mn-lt"/>
              </a:defRPr>
            </a:lvl1pPr>
          </a:lstStyle>
          <a:p>
            <a:pPr>
              <a:defRPr/>
            </a:pPr>
            <a:fld id="{25B480B9-20EF-4977-80D3-380EDBA8ECFF}" type="slidenum">
              <a:rPr lang="en-US"/>
              <a:pPr>
                <a:defRPr/>
              </a:pPr>
              <a:t>‹#›</a:t>
            </a:fld>
            <a:endParaRPr lang="en-US"/>
          </a:p>
        </p:txBody>
      </p:sp>
      <p:pic>
        <p:nvPicPr>
          <p:cNvPr id="1032" name="Picture 8" descr="J:\ETPShare\Forms and Logo Templates\Print Images\8in_Color-2007-transparent.png"/>
          <p:cNvPicPr>
            <a:picLocks noChangeAspect="1" noChangeArrowheads="1"/>
          </p:cNvPicPr>
          <p:nvPr userDrawn="1"/>
        </p:nvPicPr>
        <p:blipFill>
          <a:blip r:embed="rId13" cstate="print"/>
          <a:srcRect/>
          <a:stretch>
            <a:fillRect/>
          </a:stretch>
        </p:blipFill>
        <p:spPr bwMode="auto">
          <a:xfrm>
            <a:off x="7086600" y="6096000"/>
            <a:ext cx="1866900" cy="541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Lst>
  <p:transition spd="med">
    <p:random/>
  </p:transition>
  <p:hf hdr="0" dt="0"/>
  <p:txStyles>
    <p:titleStyle>
      <a:lvl1pPr algn="l" rtl="0" eaLnBrk="0" fontAlgn="base" hangingPunct="0">
        <a:lnSpc>
          <a:spcPct val="70000"/>
        </a:lnSpc>
        <a:spcBef>
          <a:spcPct val="0"/>
        </a:spcBef>
        <a:spcAft>
          <a:spcPct val="0"/>
        </a:spcAft>
        <a:defRPr sz="4800" b="1">
          <a:solidFill>
            <a:schemeClr val="tx2"/>
          </a:solidFill>
          <a:latin typeface="+mj-lt"/>
          <a:ea typeface="+mj-ea"/>
          <a:cs typeface="+mj-cs"/>
        </a:defRPr>
      </a:lvl1pPr>
      <a:lvl2pPr algn="l" rtl="0" eaLnBrk="0" fontAlgn="base" hangingPunct="0">
        <a:lnSpc>
          <a:spcPct val="70000"/>
        </a:lnSpc>
        <a:spcBef>
          <a:spcPct val="0"/>
        </a:spcBef>
        <a:spcAft>
          <a:spcPct val="0"/>
        </a:spcAft>
        <a:defRPr sz="4800" b="1">
          <a:solidFill>
            <a:schemeClr val="tx2"/>
          </a:solidFill>
          <a:latin typeface="Arial Narrow" pitchFamily="34"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defRPr>
      </a:lvl5pPr>
      <a:lvl6pPr marL="457200" algn="l" rtl="0" fontAlgn="base">
        <a:lnSpc>
          <a:spcPct val="70000"/>
        </a:lnSpc>
        <a:spcBef>
          <a:spcPct val="0"/>
        </a:spcBef>
        <a:spcAft>
          <a:spcPct val="0"/>
        </a:spcAft>
        <a:defRPr sz="4800" b="1">
          <a:solidFill>
            <a:schemeClr val="tx2"/>
          </a:solidFill>
          <a:latin typeface="Arial Narrow" pitchFamily="34" charset="0"/>
        </a:defRPr>
      </a:lvl6pPr>
      <a:lvl7pPr marL="914400" algn="l" rtl="0" fontAlgn="base">
        <a:lnSpc>
          <a:spcPct val="70000"/>
        </a:lnSpc>
        <a:spcBef>
          <a:spcPct val="0"/>
        </a:spcBef>
        <a:spcAft>
          <a:spcPct val="0"/>
        </a:spcAft>
        <a:defRPr sz="4800" b="1">
          <a:solidFill>
            <a:schemeClr val="tx2"/>
          </a:solidFill>
          <a:latin typeface="Arial Narrow" pitchFamily="34" charset="0"/>
        </a:defRPr>
      </a:lvl7pPr>
      <a:lvl8pPr marL="1371600" algn="l" rtl="0" fontAlgn="base">
        <a:lnSpc>
          <a:spcPct val="70000"/>
        </a:lnSpc>
        <a:spcBef>
          <a:spcPct val="0"/>
        </a:spcBef>
        <a:spcAft>
          <a:spcPct val="0"/>
        </a:spcAft>
        <a:defRPr sz="4800" b="1">
          <a:solidFill>
            <a:schemeClr val="tx2"/>
          </a:solidFill>
          <a:latin typeface="Arial Narrow" pitchFamily="34" charset="0"/>
        </a:defRPr>
      </a:lvl8pPr>
      <a:lvl9pPr marL="1828800" algn="l" rtl="0" fontAlgn="base">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p:txBody>
          <a:bodyPr/>
          <a:lstStyle/>
          <a:p>
            <a:pPr>
              <a:defRPr/>
            </a:pPr>
            <a:r>
              <a:rPr lang="en-US"/>
              <a:t>Electric Transmission Planning</a:t>
            </a:r>
          </a:p>
        </p:txBody>
      </p:sp>
      <p:sp>
        <p:nvSpPr>
          <p:cNvPr id="15362" name="Rectangle 6"/>
          <p:cNvSpPr>
            <a:spLocks noGrp="1" noChangeArrowheads="1"/>
          </p:cNvSpPr>
          <p:nvPr>
            <p:ph type="ctrTitle"/>
          </p:nvPr>
        </p:nvSpPr>
        <p:spPr>
          <a:xfrm>
            <a:off x="1905000" y="304800"/>
            <a:ext cx="7086600" cy="838200"/>
          </a:xfrm>
        </p:spPr>
        <p:txBody>
          <a:bodyPr/>
          <a:lstStyle/>
          <a:p>
            <a:pPr eaLnBrk="1" hangingPunct="1"/>
            <a:r>
              <a:rPr lang="en-US" sz="4800" smtClean="0"/>
              <a:t>Local Area Planning Update</a:t>
            </a:r>
          </a:p>
        </p:txBody>
      </p:sp>
      <p:sp>
        <p:nvSpPr>
          <p:cNvPr id="15363" name="Rectangle 7"/>
          <p:cNvSpPr>
            <a:spLocks noGrp="1" noChangeArrowheads="1"/>
          </p:cNvSpPr>
          <p:nvPr>
            <p:ph type="subTitle" idx="1"/>
          </p:nvPr>
        </p:nvSpPr>
        <p:spPr>
          <a:xfrm>
            <a:off x="3962400" y="1600200"/>
            <a:ext cx="4572000" cy="1752600"/>
          </a:xfrm>
        </p:spPr>
        <p:txBody>
          <a:bodyPr/>
          <a:lstStyle/>
          <a:p>
            <a:pPr eaLnBrk="1" hangingPunct="1"/>
            <a:r>
              <a:rPr lang="en-US" sz="6600" b="1" smtClean="0">
                <a:latin typeface="Arial Narrow" pitchFamily="34" charset="0"/>
              </a:rPr>
              <a:t> </a:t>
            </a:r>
          </a:p>
        </p:txBody>
      </p:sp>
      <p:pic>
        <p:nvPicPr>
          <p:cNvPr id="15364" name="Picture 16" descr="J:\ETPShare\Forms and Logo Templates\Print Images\8in_Color-2007-transparent.png"/>
          <p:cNvPicPr>
            <a:picLocks noChangeAspect="1" noChangeArrowheads="1"/>
          </p:cNvPicPr>
          <p:nvPr/>
        </p:nvPicPr>
        <p:blipFill>
          <a:blip r:embed="rId3" cstate="print"/>
          <a:srcRect/>
          <a:stretch>
            <a:fillRect/>
          </a:stretch>
        </p:blipFill>
        <p:spPr bwMode="auto">
          <a:xfrm>
            <a:off x="7086600" y="6096000"/>
            <a:ext cx="1866900" cy="541338"/>
          </a:xfrm>
          <a:prstGeom prst="rect">
            <a:avLst/>
          </a:prstGeom>
          <a:noFill/>
          <a:ln w="9525">
            <a:noFill/>
            <a:miter lim="800000"/>
            <a:headEnd/>
            <a:tailEnd/>
          </a:ln>
        </p:spPr>
      </p:pic>
      <p:sp>
        <p:nvSpPr>
          <p:cNvPr id="4113" name="Text Box 17"/>
          <p:cNvSpPr txBox="1">
            <a:spLocks noChangeArrowheads="1"/>
          </p:cNvSpPr>
          <p:nvPr/>
        </p:nvSpPr>
        <p:spPr bwMode="auto">
          <a:xfrm>
            <a:off x="3048000" y="2590800"/>
            <a:ext cx="4343400" cy="1016000"/>
          </a:xfrm>
          <a:prstGeom prst="rect">
            <a:avLst/>
          </a:prstGeom>
          <a:noFill/>
          <a:ln w="9525">
            <a:noFill/>
            <a:miter lim="800000"/>
            <a:headEnd/>
            <a:tailEnd/>
          </a:ln>
        </p:spPr>
        <p:txBody>
          <a:bodyPr>
            <a:spAutoFit/>
          </a:bodyPr>
          <a:lstStyle/>
          <a:p>
            <a:pPr algn="ctr">
              <a:spcBef>
                <a:spcPct val="50000"/>
              </a:spcBef>
            </a:pPr>
            <a:r>
              <a:rPr lang="en-US" b="1" dirty="0">
                <a:latin typeface="Arial" charset="0"/>
              </a:rPr>
              <a:t>Presentation to TRANSAC</a:t>
            </a:r>
          </a:p>
          <a:p>
            <a:pPr algn="ctr">
              <a:spcBef>
                <a:spcPct val="50000"/>
              </a:spcBef>
            </a:pPr>
            <a:r>
              <a:rPr lang="en-US" b="1" dirty="0" smtClean="0">
                <a:latin typeface="Arial" charset="0"/>
              </a:rPr>
              <a:t>January</a:t>
            </a:r>
            <a:r>
              <a:rPr lang="en-US" b="1" dirty="0" smtClean="0">
                <a:latin typeface="Arial" charset="0"/>
              </a:rPr>
              <a:t> 24, 2013</a:t>
            </a:r>
            <a:endParaRPr lang="en-US" b="1" dirty="0">
              <a:latin typeface="Arial"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3"/>
                                        </p:tgtEl>
                                        <p:attrNameLst>
                                          <p:attrName>style.visibility</p:attrName>
                                        </p:attrNameLst>
                                      </p:cBhvr>
                                      <p:to>
                                        <p:strVal val="visible"/>
                                      </p:to>
                                    </p:set>
                                    <p:anim calcmode="lin" valueType="num">
                                      <p:cBhvr>
                                        <p:cTn id="7" dur="500" fill="hold"/>
                                        <p:tgtEl>
                                          <p:spTgt spid="4113"/>
                                        </p:tgtEl>
                                        <p:attrNameLst>
                                          <p:attrName>ppt_w</p:attrName>
                                        </p:attrNameLst>
                                      </p:cBhvr>
                                      <p:tavLst>
                                        <p:tav tm="0">
                                          <p:val>
                                            <p:fltVal val="0"/>
                                          </p:val>
                                        </p:tav>
                                        <p:tav tm="100000">
                                          <p:val>
                                            <p:strVal val="#ppt_w"/>
                                          </p:val>
                                        </p:tav>
                                      </p:tavLst>
                                    </p:anim>
                                    <p:anim calcmode="lin" valueType="num">
                                      <p:cBhvr>
                                        <p:cTn id="8" dur="500" fill="hold"/>
                                        <p:tgtEl>
                                          <p:spTgt spid="41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10</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381000" y="23622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a:t>Summary Results </a:t>
            </a:r>
            <a:r>
              <a:rPr lang="en-US" b="1" dirty="0" smtClean="0"/>
              <a:t>2017 - 2027 </a:t>
            </a:r>
            <a:r>
              <a:rPr lang="en-US" b="1" dirty="0"/>
              <a:t>Cases: </a:t>
            </a:r>
            <a:r>
              <a:rPr lang="en-US" b="1" dirty="0" smtClean="0"/>
              <a:t>Voltage </a:t>
            </a:r>
            <a:r>
              <a:rPr lang="en-US" b="1" dirty="0"/>
              <a:t>Issues</a:t>
            </a:r>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438400" y="2209800"/>
            <a:ext cx="65532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Laurel – Bridger 100 kV A and B lines results in low voltage in the Bridger area within the five year planning horizon.</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Judith Gap 100 kV bus may result in low voltages in the Benchland area 100 kV system within the five year planning horizon.</a:t>
            </a:r>
          </a:p>
          <a:p>
            <a:pPr marL="742950" lvl="1" indent="-285750">
              <a:lnSpc>
                <a:spcPct val="90000"/>
              </a:lnSpc>
              <a:spcBef>
                <a:spcPct val="20000"/>
              </a:spcBef>
              <a:buClr>
                <a:schemeClr val="tx2"/>
              </a:buClr>
              <a:buSzPct val="65000"/>
              <a:buFont typeface="Wingdings" pitchFamily="2" charset="2"/>
              <a:buChar char="u"/>
            </a:pPr>
            <a:endParaRPr lang="en-US" sz="17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CA9C62B-B412-45BD-8070-5B34F1DEE520}" type="slidenum">
              <a:rPr lang="en-US"/>
              <a:pPr>
                <a:defRPr/>
              </a:pPr>
              <a:t>11</a:t>
            </a:fld>
            <a:endParaRPr lang="en-US"/>
          </a:p>
        </p:txBody>
      </p:sp>
      <p:sp>
        <p:nvSpPr>
          <p:cNvPr id="31747"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31748"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31749" name="Text Box 4"/>
          <p:cNvSpPr txBox="1">
            <a:spLocks noChangeArrowheads="1"/>
          </p:cNvSpPr>
          <p:nvPr/>
        </p:nvSpPr>
        <p:spPr bwMode="auto">
          <a:xfrm>
            <a:off x="609600" y="22860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31750" name="Text Box 5"/>
          <p:cNvSpPr txBox="1">
            <a:spLocks noChangeArrowheads="1"/>
          </p:cNvSpPr>
          <p:nvPr/>
        </p:nvSpPr>
        <p:spPr bwMode="auto">
          <a:xfrm>
            <a:off x="381000" y="28956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31751"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ctr">
              <a:spcBef>
                <a:spcPct val="50000"/>
              </a:spcBef>
            </a:pPr>
            <a:r>
              <a:rPr lang="en-US" b="1" dirty="0" smtClean="0"/>
              <a:t>Stability Issues</a:t>
            </a:r>
            <a:endParaRPr lang="en-US" b="1" dirty="0"/>
          </a:p>
        </p:txBody>
      </p:sp>
      <p:sp>
        <p:nvSpPr>
          <p:cNvPr id="31752"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 </a:t>
            </a:r>
            <a:r>
              <a:rPr lang="en-US" dirty="0" smtClean="0"/>
              <a:t/>
            </a:r>
            <a:br>
              <a:rPr lang="en-US" dirty="0" smtClean="0"/>
            </a:br>
            <a:endParaRPr lang="en-US" dirty="0" smtClean="0"/>
          </a:p>
        </p:txBody>
      </p:sp>
      <p:sp>
        <p:nvSpPr>
          <p:cNvPr id="31753"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31754" name="Rectangle 9"/>
          <p:cNvSpPr>
            <a:spLocks noChangeArrowheads="1"/>
          </p:cNvSpPr>
          <p:nvPr/>
        </p:nvSpPr>
        <p:spPr bwMode="auto">
          <a:xfrm>
            <a:off x="2971800" y="2362200"/>
            <a:ext cx="6019800" cy="3657600"/>
          </a:xfrm>
          <a:prstGeom prst="rect">
            <a:avLst/>
          </a:prstGeom>
          <a:noFill/>
          <a:ln w="9525">
            <a:noFill/>
            <a:miter lim="800000"/>
            <a:headEnd/>
            <a:tailEnd/>
          </a:ln>
        </p:spPr>
        <p:txBody>
          <a:bodyPr lIns="92054" tIns="46028" rIns="92054" bIns="46028"/>
          <a:lstStyle/>
          <a:p>
            <a:pPr marL="342900" indent="-342900">
              <a:lnSpc>
                <a:spcPct val="90000"/>
              </a:lnSpc>
              <a:spcBef>
                <a:spcPct val="20000"/>
              </a:spcBef>
              <a:buClr>
                <a:schemeClr val="hlink"/>
              </a:buClr>
              <a:buSzPct val="60000"/>
              <a:buFont typeface="Wingdings" pitchFamily="2" charset="2"/>
              <a:buChar char="n"/>
            </a:pPr>
            <a:r>
              <a:rPr lang="en-US" dirty="0">
                <a:latin typeface="Arial" charset="0"/>
              </a:rPr>
              <a:t>Stability (Dynamics) runs have not yet been performed on </a:t>
            </a:r>
            <a:r>
              <a:rPr lang="en-US" dirty="0" smtClean="0">
                <a:latin typeface="Arial" charset="0"/>
              </a:rPr>
              <a:t>the </a:t>
            </a:r>
            <a:r>
              <a:rPr lang="en-US" dirty="0">
                <a:latin typeface="Arial" charset="0"/>
              </a:rPr>
              <a:t>base </a:t>
            </a:r>
            <a:r>
              <a:rPr lang="en-US" dirty="0" smtClean="0">
                <a:latin typeface="Arial" charset="0"/>
              </a:rPr>
              <a:t>cases.</a:t>
            </a:r>
          </a:p>
          <a:p>
            <a:pPr marL="342900" indent="-342900">
              <a:lnSpc>
                <a:spcPct val="90000"/>
              </a:lnSpc>
              <a:spcBef>
                <a:spcPct val="20000"/>
              </a:spcBef>
              <a:buClr>
                <a:schemeClr val="hlink"/>
              </a:buClr>
              <a:buSzPct val="60000"/>
            </a:pPr>
            <a:endParaRPr lang="en-US" dirty="0">
              <a:latin typeface="Arial" charset="0"/>
            </a:endParaRPr>
          </a:p>
          <a:p>
            <a:pPr marL="342900" indent="-342900">
              <a:lnSpc>
                <a:spcPct val="90000"/>
              </a:lnSpc>
              <a:spcBef>
                <a:spcPct val="20000"/>
              </a:spcBef>
              <a:buClr>
                <a:schemeClr val="hlink"/>
              </a:buClr>
              <a:buSzPct val="60000"/>
              <a:buFont typeface="Wingdings" pitchFamily="2" charset="2"/>
              <a:buChar char="n"/>
            </a:pPr>
            <a:r>
              <a:rPr lang="en-US" dirty="0">
                <a:latin typeface="Arial" charset="0"/>
              </a:rPr>
              <a:t>These runs should be completed later this year</a:t>
            </a:r>
            <a:r>
              <a:rPr lang="en-US" dirty="0" smtClean="0">
                <a:latin typeface="Arial" charset="0"/>
              </a:rPr>
              <a:t>.</a:t>
            </a:r>
          </a:p>
          <a:p>
            <a:pPr marL="342900" indent="-342900">
              <a:lnSpc>
                <a:spcPct val="90000"/>
              </a:lnSpc>
              <a:spcBef>
                <a:spcPct val="20000"/>
              </a:spcBef>
              <a:buClr>
                <a:schemeClr val="hlink"/>
              </a:buClr>
              <a:buSzPct val="60000"/>
            </a:pPr>
            <a:endParaRPr lang="en-US" dirty="0">
              <a:latin typeface="Arial" charset="0"/>
            </a:endParaRPr>
          </a:p>
          <a:p>
            <a:pPr marL="342900" indent="-342900">
              <a:lnSpc>
                <a:spcPct val="90000"/>
              </a:lnSpc>
              <a:spcBef>
                <a:spcPct val="20000"/>
              </a:spcBef>
              <a:buClr>
                <a:schemeClr val="hlink"/>
              </a:buClr>
              <a:buSzPct val="60000"/>
              <a:buFont typeface="Wingdings" pitchFamily="2" charset="2"/>
              <a:buChar char="n"/>
            </a:pPr>
            <a:r>
              <a:rPr lang="en-US" dirty="0">
                <a:latin typeface="Arial" charset="0"/>
              </a:rPr>
              <a:t>No major problems are anticipated.</a:t>
            </a:r>
          </a:p>
          <a:p>
            <a:pPr marL="742950" lvl="1" indent="-285750">
              <a:lnSpc>
                <a:spcPct val="90000"/>
              </a:lnSpc>
              <a:spcBef>
                <a:spcPct val="20000"/>
              </a:spcBef>
              <a:buClr>
                <a:schemeClr val="tx2"/>
              </a:buClr>
              <a:buSzPct val="65000"/>
              <a:buFont typeface="Wingdings" pitchFamily="2" charset="2"/>
              <a:buNone/>
            </a:pPr>
            <a:endParaRPr lang="en-US" sz="1700" dirty="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17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18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pPr>
              <a:defRPr/>
            </a:pPr>
            <a:r>
              <a:rPr lang="en-US"/>
              <a:t>Electric Transmission Planning</a:t>
            </a:r>
          </a:p>
        </p:txBody>
      </p:sp>
      <p:sp>
        <p:nvSpPr>
          <p:cNvPr id="10" name="Slide Number Placeholder 4"/>
          <p:cNvSpPr>
            <a:spLocks noGrp="1"/>
          </p:cNvSpPr>
          <p:nvPr>
            <p:ph type="sldNum" sz="quarter" idx="11"/>
          </p:nvPr>
        </p:nvSpPr>
        <p:spPr/>
        <p:txBody>
          <a:bodyPr/>
          <a:lstStyle/>
          <a:p>
            <a:pPr>
              <a:defRPr/>
            </a:pPr>
            <a:fld id="{3CC8B928-AFB9-49CE-9CBC-93342FEB43B4}" type="slidenum">
              <a:rPr lang="en-US"/>
              <a:pPr>
                <a:defRPr/>
              </a:pPr>
              <a:t>12</a:t>
            </a:fld>
            <a:endParaRPr lang="en-US"/>
          </a:p>
        </p:txBody>
      </p:sp>
      <p:sp>
        <p:nvSpPr>
          <p:cNvPr id="32771"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32772"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32773" name="Text Box 4"/>
          <p:cNvSpPr txBox="1">
            <a:spLocks noChangeArrowheads="1"/>
          </p:cNvSpPr>
          <p:nvPr/>
        </p:nvSpPr>
        <p:spPr bwMode="auto">
          <a:xfrm>
            <a:off x="609600" y="22860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32774" name="Text Box 5"/>
          <p:cNvSpPr txBox="1">
            <a:spLocks noChangeArrowheads="1"/>
          </p:cNvSpPr>
          <p:nvPr/>
        </p:nvSpPr>
        <p:spPr bwMode="auto">
          <a:xfrm>
            <a:off x="381000" y="28956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32775" name="Rectangle 7"/>
          <p:cNvSpPr>
            <a:spLocks noGrp="1" noChangeArrowheads="1"/>
          </p:cNvSpPr>
          <p:nvPr>
            <p:ph type="title"/>
          </p:nvPr>
        </p:nvSpPr>
        <p:spPr>
          <a:xfrm>
            <a:off x="2286000" y="685800"/>
            <a:ext cx="6629400" cy="685800"/>
          </a:xfrm>
        </p:spPr>
        <p:txBody>
          <a:bodyPr/>
          <a:lstStyle/>
          <a:p>
            <a:pPr eaLnBrk="1" hangingPunct="1"/>
            <a:r>
              <a:rPr lang="en-US" sz="4400" dirty="0" smtClean="0"/>
              <a:t>Next </a:t>
            </a:r>
            <a:r>
              <a:rPr lang="en-US" sz="4400" dirty="0" smtClean="0"/>
              <a:t>St</a:t>
            </a:r>
            <a:r>
              <a:rPr lang="en-US" dirty="0" smtClean="0"/>
              <a:t>eps </a:t>
            </a:r>
            <a:br>
              <a:rPr lang="en-US" dirty="0" smtClean="0"/>
            </a:br>
            <a:endParaRPr lang="en-US" dirty="0" smtClean="0"/>
          </a:p>
        </p:txBody>
      </p:sp>
      <p:sp>
        <p:nvSpPr>
          <p:cNvPr id="32776"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32777" name="Rectangle 9"/>
          <p:cNvSpPr>
            <a:spLocks noChangeArrowheads="1"/>
          </p:cNvSpPr>
          <p:nvPr/>
        </p:nvSpPr>
        <p:spPr bwMode="auto">
          <a:xfrm>
            <a:off x="2895600" y="1752600"/>
            <a:ext cx="6019800" cy="3657600"/>
          </a:xfrm>
          <a:prstGeom prst="rect">
            <a:avLst/>
          </a:prstGeom>
          <a:noFill/>
          <a:ln w="9525">
            <a:noFill/>
            <a:miter lim="800000"/>
            <a:headEnd/>
            <a:tailEnd/>
          </a:ln>
        </p:spPr>
        <p:txBody>
          <a:bodyPr lIns="92054" tIns="46028" rIns="92054" bIns="46028"/>
          <a:lstStyle/>
          <a:p>
            <a:pPr marL="342900" indent="-342900">
              <a:lnSpc>
                <a:spcPct val="90000"/>
              </a:lnSpc>
              <a:spcBef>
                <a:spcPct val="20000"/>
              </a:spcBef>
              <a:buClr>
                <a:schemeClr val="hlink"/>
              </a:buClr>
              <a:buSzPct val="60000"/>
              <a:buFont typeface="Wingdings" pitchFamily="2" charset="2"/>
              <a:buChar char="n"/>
            </a:pPr>
            <a:r>
              <a:rPr lang="en-US" dirty="0" smtClean="0">
                <a:latin typeface="Arial" charset="0"/>
              </a:rPr>
              <a:t>Verify New Problems Found.</a:t>
            </a:r>
          </a:p>
          <a:p>
            <a:pPr marL="342900" indent="-342900">
              <a:lnSpc>
                <a:spcPct val="90000"/>
              </a:lnSpc>
              <a:spcBef>
                <a:spcPct val="20000"/>
              </a:spcBef>
              <a:buClr>
                <a:schemeClr val="hlink"/>
              </a:buClr>
              <a:buSzPct val="60000"/>
            </a:pPr>
            <a:endParaRPr lang="en-US" dirty="0" smtClean="0">
              <a:latin typeface="Arial" charset="0"/>
            </a:endParaRPr>
          </a:p>
          <a:p>
            <a:pPr marL="342900" indent="-342900">
              <a:lnSpc>
                <a:spcPct val="90000"/>
              </a:lnSpc>
              <a:spcBef>
                <a:spcPct val="20000"/>
              </a:spcBef>
              <a:buClr>
                <a:schemeClr val="hlink"/>
              </a:buClr>
              <a:buSzPct val="60000"/>
              <a:buFont typeface="Wingdings" pitchFamily="2" charset="2"/>
              <a:buChar char="n"/>
            </a:pPr>
            <a:r>
              <a:rPr lang="en-US" dirty="0" smtClean="0">
                <a:latin typeface="Arial" charset="0"/>
              </a:rPr>
              <a:t>Prioritize </a:t>
            </a:r>
            <a:r>
              <a:rPr lang="en-US" dirty="0">
                <a:latin typeface="Arial" charset="0"/>
              </a:rPr>
              <a:t>P</a:t>
            </a:r>
            <a:r>
              <a:rPr lang="en-US" dirty="0" smtClean="0">
                <a:latin typeface="Arial" charset="0"/>
              </a:rPr>
              <a:t>roblems </a:t>
            </a:r>
            <a:r>
              <a:rPr lang="en-US" dirty="0">
                <a:latin typeface="Arial" charset="0"/>
              </a:rPr>
              <a:t>using Decision </a:t>
            </a:r>
            <a:r>
              <a:rPr lang="en-US" dirty="0" smtClean="0">
                <a:latin typeface="Arial" charset="0"/>
              </a:rPr>
              <a:t>Rules</a:t>
            </a:r>
            <a:endParaRPr lang="en-US" dirty="0" smtClean="0">
              <a:latin typeface="Arial" charset="0"/>
            </a:endParaRPr>
          </a:p>
          <a:p>
            <a:pPr marL="342900" indent="-342900">
              <a:lnSpc>
                <a:spcPct val="90000"/>
              </a:lnSpc>
              <a:spcBef>
                <a:spcPct val="20000"/>
              </a:spcBef>
              <a:buClr>
                <a:schemeClr val="hlink"/>
              </a:buClr>
              <a:buSzPct val="60000"/>
            </a:pPr>
            <a:endParaRPr lang="en-US" dirty="0">
              <a:latin typeface="Arial" charset="0"/>
            </a:endParaRPr>
          </a:p>
          <a:p>
            <a:pPr marL="342900" indent="-342900">
              <a:lnSpc>
                <a:spcPct val="90000"/>
              </a:lnSpc>
              <a:spcBef>
                <a:spcPct val="20000"/>
              </a:spcBef>
              <a:buClr>
                <a:schemeClr val="hlink"/>
              </a:buClr>
              <a:buSzPct val="60000"/>
              <a:buFont typeface="Wingdings" pitchFamily="2" charset="2"/>
              <a:buChar char="n"/>
            </a:pPr>
            <a:r>
              <a:rPr lang="en-US" dirty="0">
                <a:latin typeface="Arial" charset="0"/>
              </a:rPr>
              <a:t>Begin or </a:t>
            </a:r>
            <a:r>
              <a:rPr lang="en-US" dirty="0" smtClean="0">
                <a:latin typeface="Arial" charset="0"/>
              </a:rPr>
              <a:t>Continue </a:t>
            </a:r>
            <a:r>
              <a:rPr lang="en-US" dirty="0">
                <a:latin typeface="Arial" charset="0"/>
              </a:rPr>
              <a:t>Mitigation Studies</a:t>
            </a:r>
          </a:p>
          <a:p>
            <a:pPr marL="342900" indent="-342900">
              <a:lnSpc>
                <a:spcPct val="90000"/>
              </a:lnSpc>
              <a:spcBef>
                <a:spcPct val="20000"/>
              </a:spcBef>
              <a:buClr>
                <a:schemeClr val="hlink"/>
              </a:buClr>
              <a:buSzPct val="60000"/>
              <a:buFont typeface="Wingdings" pitchFamily="2" charset="2"/>
              <a:buNone/>
            </a:pPr>
            <a:endParaRPr lang="en-US" dirty="0">
              <a:latin typeface="Arial" charset="0"/>
            </a:endParaRPr>
          </a:p>
          <a:p>
            <a:pPr marL="742950" lvl="1" indent="-285750">
              <a:lnSpc>
                <a:spcPct val="90000"/>
              </a:lnSpc>
              <a:spcBef>
                <a:spcPct val="20000"/>
              </a:spcBef>
              <a:buClr>
                <a:schemeClr val="tx2"/>
              </a:buClr>
              <a:buSzPct val="65000"/>
              <a:buFont typeface="Wingdings" pitchFamily="2" charset="2"/>
              <a:buNone/>
            </a:pPr>
            <a:endParaRPr lang="en-US" dirty="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17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18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Electric Transmission Planning</a:t>
            </a:r>
          </a:p>
        </p:txBody>
      </p:sp>
      <p:sp>
        <p:nvSpPr>
          <p:cNvPr id="5" name="Slide Number Placeholder 4"/>
          <p:cNvSpPr>
            <a:spLocks noGrp="1"/>
          </p:cNvSpPr>
          <p:nvPr>
            <p:ph type="sldNum" sz="quarter" idx="11"/>
          </p:nvPr>
        </p:nvSpPr>
        <p:spPr/>
        <p:txBody>
          <a:bodyPr/>
          <a:lstStyle/>
          <a:p>
            <a:pPr>
              <a:defRPr/>
            </a:pPr>
            <a:fld id="{63D2B322-B01C-47E5-835E-8F362003D39E}" type="slidenum">
              <a:rPr lang="en-US"/>
              <a:pPr>
                <a:defRPr/>
              </a:pPr>
              <a:t>13</a:t>
            </a:fld>
            <a:endParaRPr lang="en-US"/>
          </a:p>
        </p:txBody>
      </p:sp>
      <p:sp>
        <p:nvSpPr>
          <p:cNvPr id="33795" name="Rectangle 2"/>
          <p:cNvSpPr>
            <a:spLocks noGrp="1" noChangeArrowheads="1"/>
          </p:cNvSpPr>
          <p:nvPr>
            <p:ph type="title"/>
          </p:nvPr>
        </p:nvSpPr>
        <p:spPr>
          <a:xfrm>
            <a:off x="1905000" y="381000"/>
            <a:ext cx="6934200" cy="1219200"/>
          </a:xfrm>
        </p:spPr>
        <p:txBody>
          <a:bodyPr/>
          <a:lstStyle/>
          <a:p>
            <a:pPr eaLnBrk="1" hangingPunct="1"/>
            <a:r>
              <a:rPr lang="en-US" dirty="0" smtClean="0"/>
              <a:t>Local Area Planning Update</a:t>
            </a:r>
          </a:p>
        </p:txBody>
      </p:sp>
      <p:sp>
        <p:nvSpPr>
          <p:cNvPr id="33796" name="Rectangle 3"/>
          <p:cNvSpPr>
            <a:spLocks noGrp="1" noChangeArrowheads="1"/>
          </p:cNvSpPr>
          <p:nvPr>
            <p:ph type="body" idx="1"/>
          </p:nvPr>
        </p:nvSpPr>
        <p:spPr>
          <a:xfrm>
            <a:off x="1981200" y="1676400"/>
            <a:ext cx="6934200" cy="4191000"/>
          </a:xfrm>
        </p:spPr>
        <p:txBody>
          <a:bodyPr/>
          <a:lstStyle/>
          <a:p>
            <a:pPr eaLnBrk="1" hangingPunct="1">
              <a:buFont typeface="Wingdings" pitchFamily="2" charset="2"/>
              <a:buNone/>
            </a:pPr>
            <a:endParaRPr lang="en-US" sz="2400" dirty="0" smtClean="0"/>
          </a:p>
          <a:p>
            <a:pPr eaLnBrk="1" hangingPunct="1">
              <a:buFont typeface="Wingdings" pitchFamily="2" charset="2"/>
              <a:buNone/>
            </a:pPr>
            <a:r>
              <a:rPr lang="en-US" sz="2400" dirty="0" smtClean="0"/>
              <a:t>                     Questions?</a:t>
            </a:r>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79582D0-6595-4B90-B2F7-2F0B730AA375}" type="slidenum">
              <a:rPr lang="en-US"/>
              <a:pPr>
                <a:defRPr/>
              </a:pPr>
              <a:t>2</a:t>
            </a:fld>
            <a:endParaRPr lang="en-US"/>
          </a:p>
        </p:txBody>
      </p:sp>
      <p:sp>
        <p:nvSpPr>
          <p:cNvPr id="26627"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6628"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6629" name="Text Box 4"/>
          <p:cNvSpPr txBox="1">
            <a:spLocks noChangeArrowheads="1"/>
          </p:cNvSpPr>
          <p:nvPr/>
        </p:nvSpPr>
        <p:spPr bwMode="auto">
          <a:xfrm>
            <a:off x="609600" y="22860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6630" name="Text Box 5"/>
          <p:cNvSpPr txBox="1">
            <a:spLocks noChangeArrowheads="1"/>
          </p:cNvSpPr>
          <p:nvPr/>
        </p:nvSpPr>
        <p:spPr bwMode="auto">
          <a:xfrm>
            <a:off x="381000" y="28956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6631"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smtClean="0"/>
              <a:t>Previously Reported Contingency Updates</a:t>
            </a:r>
            <a:endParaRPr lang="en-US" b="1" dirty="0"/>
          </a:p>
        </p:txBody>
      </p:sp>
      <p:sp>
        <p:nvSpPr>
          <p:cNvPr id="26632" name="Rectangle 7"/>
          <p:cNvSpPr>
            <a:spLocks noGrp="1" noChangeArrowheads="1"/>
          </p:cNvSpPr>
          <p:nvPr>
            <p:ph type="title"/>
          </p:nvPr>
        </p:nvSpPr>
        <p:spPr>
          <a:xfrm>
            <a:off x="1371600" y="685800"/>
            <a:ext cx="7543800" cy="685800"/>
          </a:xfrm>
        </p:spPr>
        <p:txBody>
          <a:bodyPr/>
          <a:lstStyle/>
          <a:p>
            <a:pPr algn="ctr" eaLnBrk="1" hangingPunct="1"/>
            <a:r>
              <a:rPr lang="en-US" dirty="0" smtClean="0"/>
              <a:t>State of the System </a:t>
            </a:r>
            <a:r>
              <a:rPr lang="en-US" dirty="0" smtClean="0"/>
              <a:t>Update</a:t>
            </a:r>
            <a:r>
              <a:rPr lang="en-US" dirty="0" smtClean="0"/>
              <a:t> </a:t>
            </a:r>
            <a:r>
              <a:rPr lang="en-US" dirty="0" smtClean="0"/>
              <a:t/>
            </a:r>
            <a:br>
              <a:rPr lang="en-US" dirty="0" smtClean="0"/>
            </a:br>
            <a:endParaRPr lang="en-US" dirty="0" smtClean="0"/>
          </a:p>
        </p:txBody>
      </p:sp>
      <p:sp>
        <p:nvSpPr>
          <p:cNvPr id="26633"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6634" name="Rectangle 9"/>
          <p:cNvSpPr>
            <a:spLocks noChangeArrowheads="1"/>
          </p:cNvSpPr>
          <p:nvPr/>
        </p:nvSpPr>
        <p:spPr bwMode="auto">
          <a:xfrm>
            <a:off x="2895600" y="1981200"/>
            <a:ext cx="6096000" cy="42672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endParaRPr lang="en-US" sz="16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r>
              <a:rPr lang="en-US" sz="1600" dirty="0" smtClean="0">
                <a:latin typeface="Arial" charset="0"/>
              </a:rPr>
              <a:t>Loss of the Burke A or B 115 kV lines overloads the remaining Burke line. Reconductoring is currently in process and scheduled to be finished Fall 2012</a:t>
            </a:r>
            <a:r>
              <a:rPr lang="en-US" sz="1600" b="1" dirty="0" smtClean="0">
                <a:latin typeface="Arial" charset="0"/>
              </a:rPr>
              <a:t>. Note, this project was completed in 2012, and the lines are now fully rated to match NWE line ratings in Montana</a:t>
            </a:r>
            <a:r>
              <a:rPr lang="en-US" sz="1600" dirty="0" smtClean="0">
                <a:latin typeface="Arial" charset="0"/>
              </a:rPr>
              <a:t>.</a:t>
            </a:r>
          </a:p>
          <a:p>
            <a:pPr marL="742950" lvl="1" indent="-285750">
              <a:lnSpc>
                <a:spcPct val="90000"/>
              </a:lnSpc>
              <a:spcBef>
                <a:spcPct val="20000"/>
              </a:spcBef>
              <a:buClr>
                <a:schemeClr val="tx2"/>
              </a:buClr>
              <a:buSzPct val="65000"/>
              <a:buFont typeface="Wingdings" pitchFamily="2" charset="2"/>
              <a:buChar char="u"/>
            </a:pPr>
            <a:endParaRPr lang="en-US" sz="1600" dirty="0" smtClean="0">
              <a:solidFill>
                <a:srgbClr val="FF0000"/>
              </a:solidFill>
              <a:latin typeface="Arial" charset="0"/>
            </a:endParaRPr>
          </a:p>
          <a:p>
            <a:pPr marL="742950" lvl="1" indent="-285750">
              <a:lnSpc>
                <a:spcPct val="90000"/>
              </a:lnSpc>
              <a:spcBef>
                <a:spcPct val="20000"/>
              </a:spcBef>
              <a:buClr>
                <a:schemeClr val="tx2"/>
              </a:buClr>
              <a:buSzPct val="65000"/>
              <a:buFont typeface="Wingdings" pitchFamily="2" charset="2"/>
              <a:buChar char="u"/>
            </a:pPr>
            <a:r>
              <a:rPr lang="en-US" sz="1600" dirty="0" smtClean="0">
                <a:latin typeface="Arial" charset="0"/>
              </a:rPr>
              <a:t>Mill Creek 161 kV bus outage presents low voltage, overloads and widespread outage risks to the Butte/Helena/Bozeman areas. Mitigation is planned for 2013</a:t>
            </a:r>
            <a:r>
              <a:rPr lang="en-US" sz="1600" b="1" dirty="0" smtClean="0">
                <a:latin typeface="Arial" charset="0"/>
              </a:rPr>
              <a:t>.  Note, mitigation for this problem was partially completed in late 2012 with the addition of the South Butte 230/161 kV auto transformer addition. Full mitigation now planned for completion in 2014.</a:t>
            </a:r>
          </a:p>
          <a:p>
            <a:pPr marL="742950" lvl="1" indent="-285750">
              <a:lnSpc>
                <a:spcPct val="90000"/>
              </a:lnSpc>
              <a:spcBef>
                <a:spcPct val="20000"/>
              </a:spcBef>
              <a:buClr>
                <a:schemeClr val="tx2"/>
              </a:buClr>
              <a:buSzPct val="65000"/>
              <a:buFont typeface="Wingdings" pitchFamily="2" charset="2"/>
              <a:buChar char="u"/>
            </a:pPr>
            <a:endParaRPr lang="en-US" sz="1600" dirty="0" smtClean="0">
              <a:solidFill>
                <a:srgbClr val="FF0000"/>
              </a:solidFill>
              <a:latin typeface="Arial" charset="0"/>
            </a:endParaRPr>
          </a:p>
          <a:p>
            <a:pPr marL="742950" lvl="1" indent="-285750">
              <a:lnSpc>
                <a:spcPct val="90000"/>
              </a:lnSpc>
              <a:spcBef>
                <a:spcPct val="20000"/>
              </a:spcBef>
              <a:buClr>
                <a:schemeClr val="tx2"/>
              </a:buClr>
              <a:buSzPct val="65000"/>
            </a:pPr>
            <a:r>
              <a:rPr lang="en-US" sz="1600" dirty="0" smtClean="0">
                <a:latin typeface="Arial" charset="0"/>
              </a:rPr>
              <a:t> </a:t>
            </a:r>
          </a:p>
          <a:p>
            <a:pPr marL="1200150" lvl="2" indent="-285750">
              <a:lnSpc>
                <a:spcPct val="90000"/>
              </a:lnSpc>
              <a:spcBef>
                <a:spcPct val="20000"/>
              </a:spcBef>
              <a:buClr>
                <a:schemeClr val="tx2"/>
              </a:buClr>
              <a:buSzPct val="65000"/>
              <a:buFont typeface="Wingdings" pitchFamily="2" charset="2"/>
              <a:buChar char="u"/>
            </a:pPr>
            <a:endParaRPr lang="en-US" sz="1600" dirty="0">
              <a:latin typeface="Arial" charset="0"/>
            </a:endParaRPr>
          </a:p>
          <a:p>
            <a:pPr marL="742950" lvl="1" indent="-285750">
              <a:lnSpc>
                <a:spcPct val="90000"/>
              </a:lnSpc>
              <a:spcBef>
                <a:spcPct val="20000"/>
              </a:spcBef>
              <a:buClr>
                <a:schemeClr val="tx2"/>
              </a:buClr>
              <a:buSzPct val="65000"/>
              <a:buFont typeface="Wingdings" pitchFamily="2" charset="2"/>
              <a:buNone/>
            </a:pPr>
            <a:endParaRPr lang="en-US" sz="1700" dirty="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17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18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Electric Transmission Planning</a:t>
            </a:r>
          </a:p>
        </p:txBody>
      </p:sp>
      <p:sp>
        <p:nvSpPr>
          <p:cNvPr id="5" name="Slide Number Placeholder 4"/>
          <p:cNvSpPr>
            <a:spLocks noGrp="1"/>
          </p:cNvSpPr>
          <p:nvPr>
            <p:ph type="sldNum" sz="quarter" idx="11"/>
          </p:nvPr>
        </p:nvSpPr>
        <p:spPr/>
        <p:txBody>
          <a:bodyPr/>
          <a:lstStyle/>
          <a:p>
            <a:pPr>
              <a:defRPr/>
            </a:pPr>
            <a:fld id="{DF995A97-EA43-472E-A27C-D3D96F8E49A8}" type="slidenum">
              <a:rPr lang="en-US"/>
              <a:pPr>
                <a:defRPr/>
              </a:pPr>
              <a:t>3</a:t>
            </a:fld>
            <a:endParaRPr lang="en-US"/>
          </a:p>
        </p:txBody>
      </p:sp>
      <p:sp>
        <p:nvSpPr>
          <p:cNvPr id="21507" name="Rectangle 3"/>
          <p:cNvSpPr>
            <a:spLocks noGrp="1" noChangeArrowheads="1"/>
          </p:cNvSpPr>
          <p:nvPr>
            <p:ph type="body" idx="1"/>
          </p:nvPr>
        </p:nvSpPr>
        <p:spPr>
          <a:xfrm>
            <a:off x="2667000" y="1828800"/>
            <a:ext cx="6019800" cy="4191000"/>
          </a:xfrm>
        </p:spPr>
        <p:txBody>
          <a:bodyPr/>
          <a:lstStyle/>
          <a:p>
            <a:pPr eaLnBrk="1" hangingPunct="1">
              <a:buNone/>
            </a:pPr>
            <a:endParaRPr lang="en-US" sz="2400" b="1" dirty="0" smtClean="0">
              <a:latin typeface="Times New Roman" pitchFamily="18" charset="0"/>
              <a:cs typeface="Times New Roman" pitchFamily="18" charset="0"/>
            </a:endParaRPr>
          </a:p>
          <a:p>
            <a:pPr eaLnBrk="1" hangingPunct="1"/>
            <a:r>
              <a:rPr lang="en-US" sz="2000" dirty="0" smtClean="0"/>
              <a:t>Other Previously reported Category C events include:</a:t>
            </a:r>
          </a:p>
          <a:p>
            <a:pPr eaLnBrk="1" hangingPunct="1">
              <a:buNone/>
            </a:pPr>
            <a:endParaRPr lang="en-US" sz="2000" dirty="0" smtClean="0"/>
          </a:p>
          <a:p>
            <a:pPr lvl="1">
              <a:lnSpc>
                <a:spcPct val="90000"/>
              </a:lnSpc>
            </a:pPr>
            <a:r>
              <a:rPr lang="en-US" sz="1700" dirty="0" smtClean="0">
                <a:latin typeface="Arial" charset="0"/>
              </a:rPr>
              <a:t>Loss of portions of Billings Steam Plant 230kV bus may cause minor overloads on the Broadview-Alkali Creek 230 kV line or the Rimrock 161 kV phase shifter in the Billings area. These overloads can be easily mitigated with phase shifter adjustment</a:t>
            </a:r>
            <a:r>
              <a:rPr lang="en-US" sz="1700" dirty="0" smtClean="0">
                <a:latin typeface="Arial" charset="0"/>
              </a:rPr>
              <a:t>. </a:t>
            </a:r>
            <a:endParaRPr lang="en-US" sz="1700" dirty="0" smtClean="0">
              <a:latin typeface="Arial" charset="0"/>
            </a:endParaRPr>
          </a:p>
          <a:p>
            <a:pPr lvl="1">
              <a:lnSpc>
                <a:spcPct val="90000"/>
              </a:lnSpc>
            </a:pPr>
            <a:r>
              <a:rPr lang="en-US" sz="1700" dirty="0" smtClean="0">
                <a:latin typeface="Arial" charset="0"/>
              </a:rPr>
              <a:t>A loss of the East Gallatin 161 kV bus puts Bozeman at risk and could result in significant loss of the Bozeman 50 kV system due to another transformer overload, and resulting cascades. </a:t>
            </a:r>
            <a:endParaRPr lang="en-US" sz="1700" dirty="0" smtClean="0">
              <a:solidFill>
                <a:srgbClr val="FF0000"/>
              </a:solidFill>
              <a:latin typeface="Arial" charset="0"/>
            </a:endParaRPr>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1508" name="Rectangle 5"/>
          <p:cNvSpPr>
            <a:spLocks noGrp="1" noChangeArrowheads="1"/>
          </p:cNvSpPr>
          <p:nvPr>
            <p:ph type="title"/>
          </p:nvPr>
        </p:nvSpPr>
        <p:spPr>
          <a:xfrm>
            <a:off x="1524000" y="685800"/>
            <a:ext cx="7391400" cy="685800"/>
          </a:xfrm>
        </p:spPr>
        <p:txBody>
          <a:bodyPr/>
          <a:lstStyle/>
          <a:p>
            <a:pPr algn="ctr" eaLnBrk="1" hangingPunct="1"/>
            <a:r>
              <a:rPr lang="en-US" dirty="0" smtClean="0"/>
              <a:t>State of the System </a:t>
            </a:r>
            <a:r>
              <a:rPr lang="en-US" dirty="0" smtClean="0"/>
              <a:t>Update</a:t>
            </a:r>
            <a:r>
              <a:rPr lang="en-US" dirty="0" smtClean="0"/>
              <a:t/>
            </a:r>
            <a:br>
              <a:rPr lang="en-US" dirty="0" smtClean="0"/>
            </a:br>
            <a:endParaRPr lang="en-US" dirty="0" smtClean="0"/>
          </a:p>
        </p:txBody>
      </p:sp>
      <p:sp>
        <p:nvSpPr>
          <p:cNvPr id="6" name="Text Box 6"/>
          <p:cNvSpPr txBox="1">
            <a:spLocks noChangeArrowheads="1"/>
          </p:cNvSpPr>
          <p:nvPr/>
        </p:nvSpPr>
        <p:spPr bwMode="auto">
          <a:xfrm>
            <a:off x="762000" y="1600200"/>
            <a:ext cx="7924800" cy="461665"/>
          </a:xfrm>
          <a:prstGeom prst="rect">
            <a:avLst/>
          </a:prstGeom>
          <a:noFill/>
          <a:ln w="9525">
            <a:noFill/>
            <a:miter lim="800000"/>
            <a:headEnd/>
            <a:tailEnd/>
          </a:ln>
        </p:spPr>
        <p:txBody>
          <a:bodyPr wrap="square">
            <a:spAutoFit/>
          </a:bodyPr>
          <a:lstStyle/>
          <a:p>
            <a:pPr algn="r">
              <a:spcBef>
                <a:spcPct val="50000"/>
              </a:spcBef>
            </a:pPr>
            <a:r>
              <a:rPr lang="en-US" b="1" dirty="0" smtClean="0">
                <a:cs typeface="Times New Roman" pitchFamily="18" charset="0"/>
              </a:rPr>
              <a:t>N-2 </a:t>
            </a:r>
            <a:r>
              <a:rPr lang="en-US" b="1" dirty="0" smtClean="0">
                <a:cs typeface="Times New Roman" pitchFamily="18" charset="0"/>
              </a:rPr>
              <a:t>S</a:t>
            </a:r>
            <a:r>
              <a:rPr lang="en-US" b="1" dirty="0" smtClean="0">
                <a:cs typeface="Times New Roman" pitchFamily="18" charset="0"/>
              </a:rPr>
              <a:t>tudy Results are Completed </a:t>
            </a:r>
            <a:r>
              <a:rPr lang="en-US" b="1" dirty="0" smtClean="0">
                <a:cs typeface="Times New Roman" pitchFamily="18" charset="0"/>
              </a:rPr>
              <a:t>for 2012 &amp; 2013 models</a:t>
            </a:r>
            <a:r>
              <a:rPr lang="en-US" b="1" dirty="0" smtClean="0">
                <a:cs typeface="Times New Roman" pitchFamily="18" charset="0"/>
              </a:rPr>
              <a:t>.</a:t>
            </a:r>
            <a:endParaRPr lang="en-US" b="1" dirty="0" smtClean="0">
              <a:cs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4</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609600" y="22860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smtClean="0"/>
              <a:t>Additional 2012 N-2 (Category C) Outage Results</a:t>
            </a:r>
            <a:endParaRPr lang="en-US" b="1" dirty="0"/>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State of the System </a:t>
            </a:r>
            <a:r>
              <a:rPr lang="en-US" dirty="0" smtClean="0"/>
              <a:t>Update</a:t>
            </a:r>
            <a:r>
              <a:rPr lang="en-US" dirty="0" smtClean="0"/>
              <a:t> </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667000" y="2209800"/>
            <a:ext cx="63246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Mill Creek 100 kV Bus could overload the Anaconda and Drummond 100/50 kV autobanks.  Mitigation is already planned (convert the Anaconda – Drummond 50 kV line to 100 kV).</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The Colstrip – Sarpy Auto 115 kV line can overload for certain double contingency outages.  The line rating is now limited by in-line wave traps; planned communications upgrades mitigates the problem.</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The Hardin – Crossover 230 kV line can overload for certain double contingency outages.  This line is de-rated due to ratings on WAPA owned CT’s at Crossover; mitigation discussions underway.</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Ennis 161 kV bus can create voltage and thermal problems in the Big Sky area.  Mitigation is underway.</a:t>
            </a:r>
          </a:p>
          <a:p>
            <a:pPr marL="742950" lvl="1" indent="-285750">
              <a:lnSpc>
                <a:spcPct val="90000"/>
              </a:lnSpc>
              <a:spcBef>
                <a:spcPct val="20000"/>
              </a:spcBef>
              <a:buClr>
                <a:schemeClr val="tx2"/>
              </a:buClr>
              <a:buSzPct val="65000"/>
              <a:buFont typeface="Wingdings" pitchFamily="2" charset="2"/>
              <a:buChar char="u"/>
            </a:pPr>
            <a:endParaRPr lang="en-US" sz="17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17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5</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609600" y="22860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smtClean="0"/>
              <a:t>Additional 2012 </a:t>
            </a:r>
            <a:r>
              <a:rPr lang="en-US" b="1" dirty="0" smtClean="0"/>
              <a:t>N-2 (Category C) Outage Results</a:t>
            </a:r>
            <a:endParaRPr lang="en-US" b="1" dirty="0"/>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State of the System </a:t>
            </a:r>
            <a:r>
              <a:rPr lang="en-US" dirty="0" smtClean="0"/>
              <a:t>Update</a:t>
            </a:r>
            <a:r>
              <a:rPr lang="en-US" dirty="0" smtClean="0"/>
              <a:t> </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667000" y="2209800"/>
            <a:ext cx="6324600" cy="3810000"/>
          </a:xfrm>
          <a:prstGeom prst="rect">
            <a:avLst/>
          </a:prstGeom>
          <a:noFill/>
          <a:ln w="9525">
            <a:noFill/>
            <a:miter lim="800000"/>
            <a:headEnd/>
            <a:tailEnd/>
          </a:ln>
        </p:spPr>
        <p:txBody>
          <a:bodyPr lIns="92054" tIns="46028" rIns="92054" bIns="46028"/>
          <a:lstStyle/>
          <a:p>
            <a:pPr marL="800100" lvl="1" indent="-342900">
              <a:lnSpc>
                <a:spcPct val="90000"/>
              </a:lnSpc>
              <a:spcBef>
                <a:spcPct val="20000"/>
              </a:spcBef>
              <a:buSzPct val="125000"/>
              <a:buFont typeface="Wingdings" pitchFamily="2" charset="2"/>
              <a:buChar char="w"/>
            </a:pPr>
            <a:r>
              <a:rPr lang="en-US" sz="1700" dirty="0" smtClean="0">
                <a:latin typeface="Arial" charset="0"/>
              </a:rPr>
              <a:t>Loss of the Missoula 4 – Hamilton Heights 161 kV transmission lines (common corridor) could cause segments of the Missoula 4 – Hamilton 69 kV A and B lines to overload.  Mitigation is planned.</a:t>
            </a:r>
          </a:p>
          <a:p>
            <a:pPr marL="800100" lvl="1" indent="-342900">
              <a:lnSpc>
                <a:spcPct val="90000"/>
              </a:lnSpc>
              <a:spcBef>
                <a:spcPct val="20000"/>
              </a:spcBef>
              <a:buSzPct val="125000"/>
              <a:buFont typeface="Wingdings" pitchFamily="2" charset="2"/>
              <a:buChar char="w"/>
            </a:pPr>
            <a:r>
              <a:rPr lang="en-US" sz="1700" dirty="0" smtClean="0">
                <a:latin typeface="Arial" charset="0"/>
              </a:rPr>
              <a:t>Loss of the Highwood – Judith Gap South 230 kV line in conjunction with the Rainbow – Stanford 100 kV line may result in low voltage in the Stanford area 69 kV system.</a:t>
            </a:r>
          </a:p>
          <a:p>
            <a:pPr marL="800100" lvl="1" indent="-342900">
              <a:lnSpc>
                <a:spcPct val="90000"/>
              </a:lnSpc>
              <a:spcBef>
                <a:spcPct val="20000"/>
              </a:spcBef>
              <a:buSzPct val="125000"/>
              <a:buFont typeface="Wingdings" pitchFamily="2" charset="2"/>
              <a:buChar char="w"/>
            </a:pPr>
            <a:r>
              <a:rPr lang="en-US" sz="1700" dirty="0" smtClean="0">
                <a:latin typeface="Arial" charset="0"/>
              </a:rPr>
              <a:t>Loss of the Harlowton or Glengarry 100 kV buses results in low voltage in the local 50 kV systems.</a:t>
            </a:r>
          </a:p>
          <a:p>
            <a:pPr marL="800100" lvl="1" indent="-342900">
              <a:lnSpc>
                <a:spcPct val="90000"/>
              </a:lnSpc>
              <a:spcBef>
                <a:spcPct val="20000"/>
              </a:spcBef>
              <a:buSzPct val="125000"/>
              <a:buFont typeface="Wingdings" pitchFamily="2" charset="2"/>
              <a:buChar char="w"/>
            </a:pPr>
            <a:r>
              <a:rPr lang="en-US" sz="1700" dirty="0" smtClean="0">
                <a:latin typeface="Arial" charset="0"/>
              </a:rPr>
              <a:t>Loss of the Canyon Ferry 100 kV lines from Great Falls to Helena may overload the Holter – Helena Valley 100 kV </a:t>
            </a:r>
            <a:r>
              <a:rPr lang="en-US" sz="1700" dirty="0" smtClean="0">
                <a:latin typeface="Arial" charset="0"/>
              </a:rPr>
              <a:t>line.  Voltages in the Helena area approach minimums.</a:t>
            </a:r>
            <a:endParaRPr lang="en-US" sz="2000" dirty="0" smtClean="0">
              <a:latin typeface="Arial" charset="0"/>
            </a:endParaRPr>
          </a:p>
          <a:p>
            <a:pPr marL="800100" lvl="1" indent="-342900">
              <a:lnSpc>
                <a:spcPct val="90000"/>
              </a:lnSpc>
              <a:spcBef>
                <a:spcPct val="20000"/>
              </a:spcBef>
              <a:buClr>
                <a:schemeClr val="hlink"/>
              </a:buClr>
              <a:buSzPct val="60000"/>
              <a:buFont typeface="Wingdings" pitchFamily="2" charset="2"/>
              <a:buChar char="n"/>
            </a:pPr>
            <a:endParaRPr lang="en-US" sz="1700" dirty="0" smtClean="0">
              <a:solidFill>
                <a:srgbClr val="FF0000"/>
              </a:solidFill>
              <a:latin typeface="Arial" charset="0"/>
            </a:endParaRPr>
          </a:p>
          <a:p>
            <a:pPr marL="342900" indent="-342900">
              <a:lnSpc>
                <a:spcPct val="90000"/>
              </a:lnSpc>
              <a:spcBef>
                <a:spcPct val="20000"/>
              </a:spcBef>
              <a:buClr>
                <a:schemeClr val="hlink"/>
              </a:buClr>
              <a:buSzPct val="60000"/>
              <a:buFont typeface="Wingdings" pitchFamily="2" charset="2"/>
              <a:buChar char="n"/>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6</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381000" y="23622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a:t>Summary Results </a:t>
            </a:r>
            <a:r>
              <a:rPr lang="en-US" b="1" dirty="0" smtClean="0"/>
              <a:t>2017 - 2027 </a:t>
            </a:r>
            <a:r>
              <a:rPr lang="en-US" b="1" dirty="0"/>
              <a:t>Cases: </a:t>
            </a:r>
            <a:r>
              <a:rPr lang="en-US" b="1" dirty="0" smtClean="0"/>
              <a:t>Thermal</a:t>
            </a:r>
            <a:r>
              <a:rPr lang="en-US" b="1" dirty="0" smtClean="0"/>
              <a:t> </a:t>
            </a:r>
            <a:r>
              <a:rPr lang="en-US" b="1" dirty="0"/>
              <a:t>Issues</a:t>
            </a:r>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667000" y="2209800"/>
            <a:ext cx="63246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b="1" dirty="0" smtClean="0">
                <a:latin typeface="Arial" charset="0"/>
              </a:rPr>
              <a:t>No thermal overloads </a:t>
            </a:r>
            <a:r>
              <a:rPr lang="en-US" sz="1700" dirty="0" smtClean="0">
                <a:latin typeface="Arial" charset="0"/>
              </a:rPr>
              <a:t>were observed under </a:t>
            </a:r>
            <a:r>
              <a:rPr lang="en-US" sz="1700" b="1" dirty="0" smtClean="0">
                <a:latin typeface="Arial" charset="0"/>
              </a:rPr>
              <a:t>normal</a:t>
            </a:r>
            <a:r>
              <a:rPr lang="en-US" sz="1700" dirty="0" smtClean="0">
                <a:latin typeface="Arial" charset="0"/>
              </a:rPr>
              <a:t> system conditions.</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Shutdown of Corette generating plant in 2015 would accelerate the need for additional system upgrades in the Billings area.  </a:t>
            </a:r>
            <a:r>
              <a:rPr lang="en-US" sz="1700" dirty="0" smtClean="0">
                <a:latin typeface="Arial" charset="0"/>
              </a:rPr>
              <a:t>Several contingencies in the Billings area heavily load the Billings Steamplant 230/100 kV autobanks, with overloads appearing in the ten year planning horizon.  Another 230/100 kV autobank tie in the area will be needed.</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The Baseline – Meridian 100 kV line may overload under contingency conditions within the five year planning horizon.</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The Three Rivers 161/100 kV auto bank could overload for loss of the Three Rivers – Jackrabbit 161 kV line or other Category C contingencies within the ten year planning horizon.</a:t>
            </a: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7</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381000" y="23622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a:t>Summary Results </a:t>
            </a:r>
            <a:r>
              <a:rPr lang="en-US" b="1" dirty="0" smtClean="0"/>
              <a:t>2017 - 2027 </a:t>
            </a:r>
            <a:r>
              <a:rPr lang="en-US" b="1" dirty="0"/>
              <a:t>Cases: </a:t>
            </a:r>
            <a:r>
              <a:rPr lang="en-US" b="1" dirty="0" smtClean="0"/>
              <a:t>Thermal</a:t>
            </a:r>
            <a:r>
              <a:rPr lang="en-US" b="1" dirty="0" smtClean="0"/>
              <a:t> </a:t>
            </a:r>
            <a:r>
              <a:rPr lang="en-US" b="1" dirty="0"/>
              <a:t>Issues</a:t>
            </a:r>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438400" y="2209800"/>
            <a:ext cx="65532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Several outages may overload the Trident Auto 100/50 kV transformer within the five year planning horizon.  Mitigation plans are already under consideration.</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Mill Creek – South Butte 230 kV line in conjunction with either Mill Creek – ASIMI 161 kV lines may overload the remaining Mill Creek – ASIMI 161 kV line due to a current limited device within the five year planning horizon.  Will be mitigated with rebuild of the Mill Creek 161 kV bus.</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Rattlesnake 100 kV bus may overload the Missoula 1 – Reserve St 100 kV line and heavily load the Reserve St and Missoula 4 161/100 kV auto banks within the 5 – 10 year planning horizon.  Mitigation is planned.</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No new thermal problems were observed in the Missoula, Helena, or Great Falls areas.</a:t>
            </a:r>
          </a:p>
          <a:p>
            <a:pPr marL="342900" indent="-342900">
              <a:lnSpc>
                <a:spcPct val="90000"/>
              </a:lnSpc>
              <a:spcBef>
                <a:spcPct val="20000"/>
              </a:spcBef>
              <a:buClr>
                <a:schemeClr val="hlink"/>
              </a:buClr>
              <a:buSzPct val="60000"/>
              <a:buFont typeface="Wingdings" pitchFamily="2" charset="2"/>
              <a:buNone/>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8</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381000" y="23622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a:t>Summary Results </a:t>
            </a:r>
            <a:r>
              <a:rPr lang="en-US" b="1" dirty="0" smtClean="0"/>
              <a:t>2017 - 2027 </a:t>
            </a:r>
            <a:r>
              <a:rPr lang="en-US" b="1" dirty="0"/>
              <a:t>Cases: </a:t>
            </a:r>
            <a:r>
              <a:rPr lang="en-US" b="1" dirty="0" smtClean="0"/>
              <a:t>Voltage </a:t>
            </a:r>
            <a:r>
              <a:rPr lang="en-US" b="1" dirty="0"/>
              <a:t>Issues</a:t>
            </a:r>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438400" y="2209800"/>
            <a:ext cx="65532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Under normal system conditions, minor voltage problems </a:t>
            </a:r>
            <a:r>
              <a:rPr lang="en-US" sz="1700" dirty="0" smtClean="0">
                <a:latin typeface="Arial" charset="0"/>
              </a:rPr>
              <a:t>were observed on certain area 50 and 69 kV systems, easily </a:t>
            </a:r>
            <a:r>
              <a:rPr lang="en-US" sz="1700" dirty="0" smtClean="0">
                <a:latin typeface="Arial" charset="0"/>
              </a:rPr>
              <a:t>mitigated with tap changes or capacitors. No problems observed on BES elements.</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Painted Robe – Roundup 100 kV line may result in minor low voltage problems in the area 50 and 69 kV systems within the five year planning horizon.</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Highwood – Judith Gap South 230 kV line may result in minor low voltage problems in the Lewistown area 50 kV system.</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a:t>
            </a:r>
            <a:r>
              <a:rPr lang="en-US" sz="1700" dirty="0" smtClean="0">
                <a:latin typeface="Arial" charset="0"/>
              </a:rPr>
              <a:t>Broadview </a:t>
            </a:r>
            <a:r>
              <a:rPr lang="en-US" sz="1700" dirty="0" smtClean="0">
                <a:latin typeface="Arial" charset="0"/>
              </a:rPr>
              <a:t>– Roundup 100 kV line may result in minor low voltage problems in the area 50 and 69 kV systems within the </a:t>
            </a:r>
            <a:r>
              <a:rPr lang="en-US" sz="1700" dirty="0" smtClean="0">
                <a:latin typeface="Arial" charset="0"/>
              </a:rPr>
              <a:t>15 </a:t>
            </a:r>
            <a:r>
              <a:rPr lang="en-US" sz="1700" dirty="0" smtClean="0">
                <a:latin typeface="Arial" charset="0"/>
              </a:rPr>
              <a:t>year planning horizon</a:t>
            </a:r>
            <a:r>
              <a:rPr lang="en-US" sz="1700" dirty="0" smtClean="0">
                <a:latin typeface="Arial" charset="0"/>
              </a:rPr>
              <a:t>.</a:t>
            </a:r>
          </a:p>
          <a:p>
            <a:pPr marL="742950" lvl="1" indent="-285750">
              <a:lnSpc>
                <a:spcPct val="90000"/>
              </a:lnSpc>
              <a:spcBef>
                <a:spcPct val="20000"/>
              </a:spcBef>
              <a:buClr>
                <a:schemeClr val="tx2"/>
              </a:buClr>
              <a:buSzPct val="65000"/>
              <a:buFont typeface="Wingdings" pitchFamily="2" charset="2"/>
              <a:buChar char="u"/>
            </a:pPr>
            <a:endParaRPr lang="en-US" sz="17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17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pPr>
              <a:defRPr/>
            </a:pPr>
            <a:r>
              <a:rPr lang="en-US"/>
              <a:t>Electric Transmission Planning</a:t>
            </a:r>
          </a:p>
        </p:txBody>
      </p:sp>
      <p:sp>
        <p:nvSpPr>
          <p:cNvPr id="11" name="Slide Number Placeholder 4"/>
          <p:cNvSpPr>
            <a:spLocks noGrp="1"/>
          </p:cNvSpPr>
          <p:nvPr>
            <p:ph type="sldNum" sz="quarter" idx="11"/>
          </p:nvPr>
        </p:nvSpPr>
        <p:spPr/>
        <p:txBody>
          <a:bodyPr/>
          <a:lstStyle/>
          <a:p>
            <a:pPr>
              <a:defRPr/>
            </a:pPr>
            <a:fld id="{1D3EFE1B-5C89-4810-84DB-3797509CA165}" type="slidenum">
              <a:rPr lang="en-US"/>
              <a:pPr>
                <a:defRPr/>
              </a:pPr>
              <a:t>9</a:t>
            </a:fld>
            <a:endParaRPr lang="en-US"/>
          </a:p>
        </p:txBody>
      </p:sp>
      <p:sp>
        <p:nvSpPr>
          <p:cNvPr id="29699" name="Rectangle 2"/>
          <p:cNvSpPr>
            <a:spLocks noGrp="1" noChangeArrowheads="1"/>
          </p:cNvSpPr>
          <p:nvPr>
            <p:ph type="body" idx="1"/>
          </p:nvPr>
        </p:nvSpPr>
        <p:spPr>
          <a:xfrm>
            <a:off x="381000" y="1752600"/>
            <a:ext cx="8763000" cy="4191000"/>
          </a:xfrm>
        </p:spPr>
        <p:txBody>
          <a:bodyPr/>
          <a:lstStyle/>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endParaRPr lang="en-US" sz="2400" dirty="0" smtClean="0"/>
          </a:p>
        </p:txBody>
      </p:sp>
      <p:sp>
        <p:nvSpPr>
          <p:cNvPr id="29700" name="Text Box 3"/>
          <p:cNvSpPr txBox="1">
            <a:spLocks noChangeArrowheads="1"/>
          </p:cNvSpPr>
          <p:nvPr/>
        </p:nvSpPr>
        <p:spPr bwMode="auto">
          <a:xfrm>
            <a:off x="228600" y="2438400"/>
            <a:ext cx="8534400" cy="457200"/>
          </a:xfrm>
          <a:prstGeom prst="rect">
            <a:avLst/>
          </a:prstGeom>
          <a:noFill/>
          <a:ln w="9525">
            <a:noFill/>
            <a:miter lim="800000"/>
            <a:headEnd/>
            <a:tailEnd/>
          </a:ln>
        </p:spPr>
        <p:txBody>
          <a:bodyPr>
            <a:spAutoFit/>
          </a:bodyPr>
          <a:lstStyle/>
          <a:p>
            <a:pPr>
              <a:spcBef>
                <a:spcPct val="50000"/>
              </a:spcBef>
            </a:pPr>
            <a:endParaRPr lang="en-US"/>
          </a:p>
        </p:txBody>
      </p:sp>
      <p:sp>
        <p:nvSpPr>
          <p:cNvPr id="29701" name="Text Box 4"/>
          <p:cNvSpPr txBox="1">
            <a:spLocks noChangeArrowheads="1"/>
          </p:cNvSpPr>
          <p:nvPr/>
        </p:nvSpPr>
        <p:spPr bwMode="auto">
          <a:xfrm>
            <a:off x="381000" y="2362200"/>
            <a:ext cx="7772400" cy="457200"/>
          </a:xfrm>
          <a:prstGeom prst="rect">
            <a:avLst/>
          </a:prstGeom>
          <a:noFill/>
          <a:ln w="9525">
            <a:noFill/>
            <a:miter lim="800000"/>
            <a:headEnd/>
            <a:tailEnd/>
          </a:ln>
        </p:spPr>
        <p:txBody>
          <a:bodyPr>
            <a:spAutoFit/>
          </a:bodyPr>
          <a:lstStyle/>
          <a:p>
            <a:pPr>
              <a:spcBef>
                <a:spcPct val="50000"/>
              </a:spcBef>
            </a:pPr>
            <a:endParaRPr lang="en-US"/>
          </a:p>
        </p:txBody>
      </p:sp>
      <p:sp>
        <p:nvSpPr>
          <p:cNvPr id="29703" name="Text Box 6"/>
          <p:cNvSpPr txBox="1">
            <a:spLocks noChangeArrowheads="1"/>
          </p:cNvSpPr>
          <p:nvPr/>
        </p:nvSpPr>
        <p:spPr bwMode="auto">
          <a:xfrm>
            <a:off x="1447800" y="1600200"/>
            <a:ext cx="7239000" cy="457200"/>
          </a:xfrm>
          <a:prstGeom prst="rect">
            <a:avLst/>
          </a:prstGeom>
          <a:noFill/>
          <a:ln w="9525">
            <a:noFill/>
            <a:miter lim="800000"/>
            <a:headEnd/>
            <a:tailEnd/>
          </a:ln>
        </p:spPr>
        <p:txBody>
          <a:bodyPr>
            <a:spAutoFit/>
          </a:bodyPr>
          <a:lstStyle/>
          <a:p>
            <a:pPr algn="r">
              <a:spcBef>
                <a:spcPct val="50000"/>
              </a:spcBef>
            </a:pPr>
            <a:r>
              <a:rPr lang="en-US" b="1" dirty="0"/>
              <a:t>Summary Results </a:t>
            </a:r>
            <a:r>
              <a:rPr lang="en-US" b="1" dirty="0" smtClean="0"/>
              <a:t>2017 - 2027 </a:t>
            </a:r>
            <a:r>
              <a:rPr lang="en-US" b="1" dirty="0"/>
              <a:t>Cases: </a:t>
            </a:r>
            <a:r>
              <a:rPr lang="en-US" b="1" dirty="0" smtClean="0"/>
              <a:t>Voltage </a:t>
            </a:r>
            <a:r>
              <a:rPr lang="en-US" b="1" dirty="0"/>
              <a:t>Issues</a:t>
            </a:r>
          </a:p>
        </p:txBody>
      </p:sp>
      <p:sp>
        <p:nvSpPr>
          <p:cNvPr id="29704" name="Rectangle 7"/>
          <p:cNvSpPr>
            <a:spLocks noGrp="1" noChangeArrowheads="1"/>
          </p:cNvSpPr>
          <p:nvPr>
            <p:ph type="title"/>
          </p:nvPr>
        </p:nvSpPr>
        <p:spPr>
          <a:xfrm>
            <a:off x="1371600" y="685800"/>
            <a:ext cx="7543800" cy="685800"/>
          </a:xfrm>
        </p:spPr>
        <p:txBody>
          <a:bodyPr/>
          <a:lstStyle/>
          <a:p>
            <a:pPr algn="ctr" eaLnBrk="1" hangingPunct="1"/>
            <a:r>
              <a:rPr lang="en-US" dirty="0" smtClean="0"/>
              <a:t>Analysis of Future Cases</a:t>
            </a:r>
            <a:r>
              <a:rPr lang="en-US" dirty="0" smtClean="0"/>
              <a:t/>
            </a:r>
            <a:br>
              <a:rPr lang="en-US" dirty="0" smtClean="0"/>
            </a:br>
            <a:endParaRPr lang="en-US" dirty="0" smtClean="0"/>
          </a:p>
        </p:txBody>
      </p:sp>
      <p:sp>
        <p:nvSpPr>
          <p:cNvPr id="29705" name="Text Box 8"/>
          <p:cNvSpPr txBox="1">
            <a:spLocks noChangeArrowheads="1"/>
          </p:cNvSpPr>
          <p:nvPr/>
        </p:nvSpPr>
        <p:spPr bwMode="auto">
          <a:xfrm>
            <a:off x="457200" y="2438400"/>
            <a:ext cx="8305800" cy="457200"/>
          </a:xfrm>
          <a:prstGeom prst="rect">
            <a:avLst/>
          </a:prstGeom>
          <a:noFill/>
          <a:ln w="9525">
            <a:noFill/>
            <a:miter lim="800000"/>
            <a:headEnd/>
            <a:tailEnd/>
          </a:ln>
        </p:spPr>
        <p:txBody>
          <a:bodyPr>
            <a:spAutoFit/>
          </a:bodyPr>
          <a:lstStyle/>
          <a:p>
            <a:pPr>
              <a:spcBef>
                <a:spcPct val="50000"/>
              </a:spcBef>
            </a:pPr>
            <a:endParaRPr lang="en-US"/>
          </a:p>
        </p:txBody>
      </p:sp>
      <p:sp>
        <p:nvSpPr>
          <p:cNvPr id="29706" name="Rectangle 9"/>
          <p:cNvSpPr>
            <a:spLocks noChangeArrowheads="1"/>
          </p:cNvSpPr>
          <p:nvPr/>
        </p:nvSpPr>
        <p:spPr bwMode="auto">
          <a:xfrm>
            <a:off x="2438400" y="2209800"/>
            <a:ext cx="6553200" cy="3810000"/>
          </a:xfrm>
          <a:prstGeom prst="rect">
            <a:avLst/>
          </a:prstGeom>
          <a:noFill/>
          <a:ln w="9525">
            <a:noFill/>
            <a:miter lim="800000"/>
            <a:headEnd/>
            <a:tailEnd/>
          </a:ln>
        </p:spPr>
        <p:txBody>
          <a:bodyPr lIns="92054" tIns="46028" rIns="92054" bIns="46028"/>
          <a:lstStyle/>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a:t>
            </a:r>
            <a:r>
              <a:rPr lang="en-US" sz="1700" dirty="0" smtClean="0">
                <a:latin typeface="Arial" charset="0"/>
              </a:rPr>
              <a:t>a Missoula 4 – Hamilton Heights 161 kV line may </a:t>
            </a:r>
            <a:r>
              <a:rPr lang="en-US" sz="1700" dirty="0" smtClean="0">
                <a:latin typeface="Arial" charset="0"/>
              </a:rPr>
              <a:t>result in minor low voltage problems </a:t>
            </a:r>
            <a:r>
              <a:rPr lang="en-US" sz="1700" dirty="0" smtClean="0">
                <a:latin typeface="Arial" charset="0"/>
              </a:rPr>
              <a:t>on </a:t>
            </a:r>
            <a:r>
              <a:rPr lang="en-US" sz="1700" dirty="0" smtClean="0">
                <a:latin typeface="Arial" charset="0"/>
              </a:rPr>
              <a:t>the </a:t>
            </a:r>
            <a:r>
              <a:rPr lang="en-US" sz="1700" dirty="0" smtClean="0">
                <a:latin typeface="Arial" charset="0"/>
              </a:rPr>
              <a:t>Hamilton area 69 kV A line within the 15 year planning horizon.  Mitigation is planned.</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Shorey Road – Columbus Rapelje 230 kV </a:t>
            </a:r>
            <a:r>
              <a:rPr lang="en-US" sz="1700" dirty="0" smtClean="0">
                <a:latin typeface="Arial" charset="0"/>
              </a:rPr>
              <a:t>line </a:t>
            </a:r>
            <a:r>
              <a:rPr lang="en-US" sz="1700" dirty="0" smtClean="0">
                <a:latin typeface="Arial" charset="0"/>
              </a:rPr>
              <a:t>may </a:t>
            </a:r>
            <a:r>
              <a:rPr lang="en-US" sz="1700" dirty="0" smtClean="0">
                <a:latin typeface="Arial" charset="0"/>
              </a:rPr>
              <a:t>result in minor low voltage problems </a:t>
            </a:r>
            <a:r>
              <a:rPr lang="en-US" sz="1700" dirty="0" smtClean="0">
                <a:latin typeface="Arial" charset="0"/>
              </a:rPr>
              <a:t>in the Columbus area </a:t>
            </a:r>
            <a:r>
              <a:rPr lang="en-US" sz="1700" dirty="0" smtClean="0">
                <a:latin typeface="Arial" charset="0"/>
              </a:rPr>
              <a:t>within the 15 year planning horizon.  Mitigation is planned</a:t>
            </a:r>
            <a:r>
              <a:rPr lang="en-US" sz="1700" dirty="0" smtClean="0">
                <a:latin typeface="Arial" charset="0"/>
              </a:rPr>
              <a:t>.</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Broadview 100 kV bus may result in low voltages on the Roundup area 50 and 69 kV systems within the five year planning horizon.</a:t>
            </a:r>
          </a:p>
          <a:p>
            <a:pPr marL="742950" lvl="1" indent="-285750">
              <a:lnSpc>
                <a:spcPct val="90000"/>
              </a:lnSpc>
              <a:spcBef>
                <a:spcPct val="20000"/>
              </a:spcBef>
              <a:buClr>
                <a:schemeClr val="tx2"/>
              </a:buClr>
              <a:buSzPct val="65000"/>
              <a:buFont typeface="Wingdings" pitchFamily="2" charset="2"/>
              <a:buChar char="u"/>
            </a:pPr>
            <a:r>
              <a:rPr lang="en-US" sz="1700" dirty="0" smtClean="0">
                <a:latin typeface="Arial" charset="0"/>
              </a:rPr>
              <a:t>Loss of the Garrison 230 kV bus may result in widespread marginal to low voltages in Butte, Helena, and Bozeman areas in the 10 – 15 year planning horizon.  This situation improved with loss of large industrial load in the Missoula area. </a:t>
            </a:r>
            <a:endParaRPr lang="en-US" sz="1700" dirty="0" smtClean="0">
              <a:latin typeface="Arial" charset="0"/>
            </a:endParaRPr>
          </a:p>
          <a:p>
            <a:pPr marL="742950" lvl="1" indent="-285750">
              <a:lnSpc>
                <a:spcPct val="90000"/>
              </a:lnSpc>
              <a:spcBef>
                <a:spcPct val="20000"/>
              </a:spcBef>
              <a:buClr>
                <a:schemeClr val="tx2"/>
              </a:buClr>
              <a:buSzPct val="65000"/>
              <a:buFont typeface="Wingdings" pitchFamily="2" charset="2"/>
              <a:buChar char="u"/>
            </a:pPr>
            <a:endParaRPr lang="en-US" sz="2000" dirty="0">
              <a:latin typeface="Arial" charset="0"/>
            </a:endParaRP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Generic">
  <a:themeElements>
    <a:clrScheme name="">
      <a:dk1>
        <a:srgbClr val="000000"/>
      </a:dk1>
      <a:lt1>
        <a:srgbClr val="FFFFFF"/>
      </a:lt1>
      <a:dk2>
        <a:srgbClr val="000066"/>
      </a:dk2>
      <a:lt2>
        <a:srgbClr val="800000"/>
      </a:lt2>
      <a:accent1>
        <a:srgbClr val="777777"/>
      </a:accent1>
      <a:accent2>
        <a:srgbClr val="0033CC"/>
      </a:accent2>
      <a:accent3>
        <a:srgbClr val="FFFFFF"/>
      </a:accent3>
      <a:accent4>
        <a:srgbClr val="000000"/>
      </a:accent4>
      <a:accent5>
        <a:srgbClr val="BDBDBD"/>
      </a:accent5>
      <a:accent6>
        <a:srgbClr val="002DB9"/>
      </a:accent6>
      <a:hlink>
        <a:srgbClr val="CC33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5369</TotalTime>
  <Words>1274</Words>
  <Application>Microsoft Office PowerPoint</Application>
  <PresentationFormat>On-screen Show (4:3)</PresentationFormat>
  <Paragraphs>166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Generic</vt:lpstr>
      <vt:lpstr>Local Area Planning Update</vt:lpstr>
      <vt:lpstr>State of the System Update  </vt:lpstr>
      <vt:lpstr>State of the System Update </vt:lpstr>
      <vt:lpstr>State of the System Update  </vt:lpstr>
      <vt:lpstr>State of the System Update  </vt:lpstr>
      <vt:lpstr>Analysis of Future Cases </vt:lpstr>
      <vt:lpstr>Analysis of Future Cases </vt:lpstr>
      <vt:lpstr>Analysis of Future Cases </vt:lpstr>
      <vt:lpstr>Analysis of Future Cases </vt:lpstr>
      <vt:lpstr>Analysis of Future Cases </vt:lpstr>
      <vt:lpstr>Analysis of Future Cases  </vt:lpstr>
      <vt:lpstr>Next Steps  </vt:lpstr>
      <vt:lpstr>Local Area Planning Update</vt:lpstr>
    </vt:vector>
  </TitlesOfParts>
  <Company>NorthWestern Energy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Forecasting</dc:title>
  <dc:creator>Mark L Mallard</dc:creator>
  <cp:lastModifiedBy>NWE_default</cp:lastModifiedBy>
  <cp:revision>240</cp:revision>
  <cp:lastPrinted>1601-01-01T00:00:00Z</cp:lastPrinted>
  <dcterms:created xsi:type="dcterms:W3CDTF">2007-10-24T21:09:35Z</dcterms:created>
  <dcterms:modified xsi:type="dcterms:W3CDTF">2013-01-24T02:25:55Z</dcterms:modified>
</cp:coreProperties>
</file>