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1218" r:id="rId2"/>
    <p:sldId id="1346" r:id="rId3"/>
    <p:sldId id="1406" r:id="rId4"/>
  </p:sldIdLst>
  <p:sldSz cx="9144000" cy="6858000" type="screen4x3"/>
  <p:notesSz cx="7010400" cy="9296400"/>
  <p:custDataLst>
    <p:tags r:id="rId7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buClr>
        <a:schemeClr val="tx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buClr>
        <a:schemeClr val="tx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buClr>
        <a:schemeClr val="tx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Clr>
        <a:schemeClr val="tx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Clr>
        <a:schemeClr val="tx2"/>
      </a:buClr>
      <a:buFont typeface="Wingdings 2" pitchFamily="18" charset="2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2B2B2"/>
    <a:srgbClr val="000066"/>
    <a:srgbClr val="5781AE"/>
    <a:srgbClr val="FFFF00"/>
    <a:srgbClr val="FF66FF"/>
    <a:srgbClr val="F09383"/>
    <a:srgbClr val="8093C8"/>
    <a:srgbClr val="0047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5" autoAdjust="0"/>
    <p:restoredTop sz="94667" autoAdjust="0"/>
  </p:normalViewPr>
  <p:slideViewPr>
    <p:cSldViewPr snapToGrid="0">
      <p:cViewPr>
        <p:scale>
          <a:sx n="66" d="100"/>
          <a:sy n="66" d="100"/>
        </p:scale>
        <p:origin x="-2178" y="-870"/>
      </p:cViewPr>
      <p:guideLst>
        <p:guide orient="horz" pos="2312"/>
        <p:guide pos="433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303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375525"/>
            <a:ext cx="7010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099550"/>
            <a:ext cx="70104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pPr>
              <a:defRPr/>
            </a:pPr>
            <a:fld id="{26AD3D5D-8CCA-4D4C-B03D-273A38CE7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t" anchorCtr="0" compatLnSpc="1">
            <a:prstTxWarp prst="textNoShape">
              <a:avLst/>
            </a:prstTxWarp>
          </a:bodyPr>
          <a:lstStyle>
            <a:lvl1pPr algn="l" defTabSz="920750" eaLnBrk="0" hangingPunct="0">
              <a:spcBef>
                <a:spcPct val="0"/>
              </a:spcBef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spcBef>
                <a:spcPct val="0"/>
              </a:spcBef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625975"/>
            <a:ext cx="513715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Ttt</a:t>
            </a:r>
          </a:p>
          <a:p>
            <a:pPr lvl="1"/>
            <a:r>
              <a:rPr lang="en-US" noProof="0" smtClean="0"/>
              <a:t>Tttt</a:t>
            </a:r>
          </a:p>
          <a:p>
            <a:pPr lvl="2"/>
            <a:r>
              <a:rPr lang="en-US" noProof="0" smtClean="0"/>
              <a:t>rrr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b" anchorCtr="0" compatLnSpc="1">
            <a:prstTxWarp prst="textNoShape">
              <a:avLst/>
            </a:prstTxWarp>
          </a:bodyPr>
          <a:lstStyle>
            <a:lvl1pPr algn="l" defTabSz="920750" eaLnBrk="0" hangingPunct="0">
              <a:spcBef>
                <a:spcPct val="0"/>
              </a:spcBef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5" tIns="46041" rIns="92065" bIns="46041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spcBef>
                <a:spcPct val="0"/>
              </a:spcBef>
              <a:buClrTx/>
              <a:buFontTx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32256CB-881C-467B-A11D-77AAF8770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692400" y="4364038"/>
            <a:ext cx="17700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09" tIns="45709" rIns="91409" bIns="45709">
            <a:spAutoFit/>
          </a:bodyPr>
          <a:lstStyle/>
          <a:p>
            <a:pPr defTabSz="915988" eaLnBrk="0" hangingPunct="0">
              <a:buClrTx/>
              <a:buFontTx/>
              <a:buNone/>
              <a:defRPr/>
            </a:pPr>
            <a:r>
              <a:rPr lang="en-US" sz="1000" b="1"/>
              <a:t>TALKING POINTS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3038" indent="-173038" algn="l" rtl="0" eaLnBrk="0" fontAlgn="base" hangingPunct="0">
      <a:spcBef>
        <a:spcPct val="25000"/>
      </a:spcBef>
      <a:spcAft>
        <a:spcPct val="0"/>
      </a:spcAft>
      <a:buChar char="•"/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indent="-114300" algn="l" rtl="0" eaLnBrk="0" fontAlgn="base" hangingPunct="0">
      <a:spcBef>
        <a:spcPct val="25000"/>
      </a:spcBef>
      <a:spcAft>
        <a:spcPct val="0"/>
      </a:spcAft>
      <a:buChar char="–"/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742950" indent="-114300" algn="l" rtl="0" eaLnBrk="0" fontAlgn="base" hangingPunct="0">
      <a:spcBef>
        <a:spcPct val="25000"/>
      </a:spcBef>
      <a:spcAft>
        <a:spcPct val="0"/>
      </a:spcAft>
      <a:buFont typeface="Wingdings" pitchFamily="2" charset="2"/>
      <a:buChar char="Ø"/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D02E2-8A2E-44A5-9097-3BB8253970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51375" cy="3489325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51" tIns="45628" rIns="91251" bIns="45628"/>
          <a:lstStyle/>
          <a:p>
            <a:pPr>
              <a:buFontTx/>
              <a:buNone/>
            </a:pPr>
            <a:r>
              <a:rPr lang="en-US" smtClean="0"/>
              <a:t>Intro page/ Place holder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C2ED-D8B9-4A91-9609-0280A5BD8E9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C2ED-D8B9-4A91-9609-0280A5BD8E9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W Energy RBG_jpg Bright Future t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438" y="4767263"/>
            <a:ext cx="23669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0"/>
          <p:cNvGrpSpPr>
            <a:grpSpLocks/>
          </p:cNvGrpSpPr>
          <p:nvPr userDrawn="1"/>
        </p:nvGrpSpPr>
        <p:grpSpPr bwMode="auto">
          <a:xfrm>
            <a:off x="227013" y="1301750"/>
            <a:ext cx="3857625" cy="4354513"/>
            <a:chOff x="143" y="820"/>
            <a:chExt cx="2430" cy="2743"/>
          </a:xfrm>
        </p:grpSpPr>
        <p:pic>
          <p:nvPicPr>
            <p:cNvPr id="6" name="Picture 37" descr="August 2008 update for pp template_ NWEH_15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3" y="1479"/>
              <a:ext cx="899" cy="996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pic>
          <p:nvPicPr>
            <p:cNvPr id="7" name="Picture 34" descr="pipe from truck for pp template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7" y="820"/>
              <a:ext cx="1071" cy="985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pic>
          <p:nvPicPr>
            <p:cNvPr id="8" name="Picture 30" descr="Redfield substation 3 for pp template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0" y="2549"/>
              <a:ext cx="1763" cy="1014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478" y="820"/>
              <a:ext cx="585" cy="585"/>
            </a:xfrm>
            <a:prstGeom prst="rect">
              <a:avLst/>
            </a:prstGeom>
            <a:solidFill>
              <a:srgbClr val="8093C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145" y="2549"/>
              <a:ext cx="585" cy="5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1137" y="1897"/>
              <a:ext cx="585" cy="58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2" name="Picture 29" descr="Line with breaks-Bar RGB (flipped 180)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6350" y="6213475"/>
            <a:ext cx="91567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2" descr="Line with breaks-Bar Color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6350" y="627063"/>
            <a:ext cx="91567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5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703638" y="2776538"/>
            <a:ext cx="5264150" cy="1158875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ct val="0"/>
              </a:spcBef>
              <a:buFont typeface="Wingdings 2" pitchFamily="18" charset="2"/>
              <a:buNone/>
              <a:defRPr sz="2000" b="0" i="1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0275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708400" y="1844675"/>
            <a:ext cx="5254625" cy="719138"/>
          </a:xfrm>
        </p:spPr>
        <p:txBody>
          <a:bodyPr tIns="45720" rIns="91440" bIns="45720" anchor="b"/>
          <a:lstStyle>
            <a:lvl1pPr algn="ctr">
              <a:defRPr sz="3200" b="1"/>
            </a:lvl1pPr>
          </a:lstStyle>
          <a:p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519738" y="5562600"/>
            <a:ext cx="2895600" cy="457200"/>
          </a:xfrm>
        </p:spPr>
        <p:txBody>
          <a:bodyPr/>
          <a:lstStyle>
            <a:lvl1pPr algn="r">
              <a:defRPr>
                <a:solidFill>
                  <a:schemeClr val="accent2"/>
                </a:solidFill>
                <a:effectLst/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4F0C-E092-442C-8693-B50718F67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09538"/>
            <a:ext cx="2095500" cy="5986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9538"/>
            <a:ext cx="6134100" cy="5986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576AD-E30C-4F94-9829-17555D1A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9538"/>
            <a:ext cx="8382000" cy="773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76300" y="1341438"/>
            <a:ext cx="3692525" cy="4754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341438"/>
            <a:ext cx="3694113" cy="4754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EA41A-7387-4520-850D-9809B182E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631ED-6FEE-4EE8-BCCC-529DB7EDD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D141-B0E3-4999-B588-E49F1CED1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0" y="1341438"/>
            <a:ext cx="3692525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341438"/>
            <a:ext cx="3694113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937E-6548-4A3E-B757-9C61CB212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EFD88-83E1-44DB-BD08-3186EA42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ED1C-1D2C-4170-ADB9-91162F77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0AC3-D16D-439F-9277-3DBF9F74C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10CB-61D7-4036-9318-E8C17D129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4E1E-1287-4589-94A7-43E39AFF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Line with breaks-Bar RGB (flipped 180)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2700" y="6642100"/>
            <a:ext cx="91567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6" descr="Line with breaks-Bar RGB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2700" y="931863"/>
            <a:ext cx="915670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53213"/>
            <a:ext cx="914400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7FF9F8-219E-448A-BC65-F1C39AE1A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265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1341438"/>
            <a:ext cx="7539038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26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588000"/>
            <a:ext cx="148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6502" name="Rectangle 6"/>
          <p:cNvSpPr>
            <a:spLocks noGrp="1" noChangeArrowheads="1"/>
          </p:cNvSpPr>
          <p:nvPr>
            <p:ph type="ftr" sz="quarter" idx="3"/>
          </p:nvPr>
        </p:nvSpPr>
        <p:spPr bwMode="hidden">
          <a:xfrm>
            <a:off x="0" y="51816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65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9538"/>
            <a:ext cx="8382000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4572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26504" name="Text Box 8"/>
          <p:cNvSpPr txBox="1">
            <a:spLocks noChangeArrowheads="1"/>
          </p:cNvSpPr>
          <p:nvPr/>
        </p:nvSpPr>
        <p:spPr bwMode="auto">
          <a:xfrm>
            <a:off x="0" y="5570538"/>
            <a:ext cx="473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  <a:defRPr/>
            </a:pPr>
            <a:endParaRPr lang="en-US" sz="1400" i="1"/>
          </a:p>
        </p:txBody>
      </p:sp>
      <p:pic>
        <p:nvPicPr>
          <p:cNvPr id="1034" name="Picture 9" descr="NW Energy RBG_jpg Bright Future ta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59688" y="6084888"/>
            <a:ext cx="12985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6509" name="Text Box 13"/>
          <p:cNvSpPr txBox="1">
            <a:spLocks noChangeArrowheads="1"/>
          </p:cNvSpPr>
          <p:nvPr userDrawn="1"/>
        </p:nvSpPr>
        <p:spPr bwMode="auto">
          <a:xfrm>
            <a:off x="0" y="5570538"/>
            <a:ext cx="473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  <a:defRPr/>
            </a:pPr>
            <a:endParaRPr lang="en-US" sz="1400" i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7663" indent="-3476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folHlink"/>
        </a:buClr>
        <a:buFont typeface="Wingdings 2" pitchFamily="18" charset="2"/>
        <a:buChar char="¾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2625" indent="-220663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rgbClr val="0033CC"/>
        </a:buClr>
        <a:buFont typeface="Arial" charset="0"/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089025" indent="-23495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folHlink"/>
        </a:buClr>
        <a:buSzPct val="125000"/>
        <a:buFont typeface="Arial" charset="0"/>
        <a:buChar char="♦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2400" indent="-2190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●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828800" indent="-2921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86000" indent="-2921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743200" indent="-2921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200400" indent="-2921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657600" indent="-2921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►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88" name="Rectangle 1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Local Area Study</a:t>
            </a:r>
          </a:p>
        </p:txBody>
      </p:sp>
      <p:sp>
        <p:nvSpPr>
          <p:cNvPr id="164148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240213" y="2985571"/>
            <a:ext cx="4713287" cy="1498294"/>
          </a:xfrm>
        </p:spPr>
        <p:txBody>
          <a:bodyPr/>
          <a:lstStyle/>
          <a:p>
            <a:pPr eaLnBrk="1" hangingPunct="1">
              <a:defRPr/>
            </a:pPr>
            <a:r>
              <a:rPr lang="en-US" i="0" dirty="0" smtClean="0"/>
              <a:t>Uncertainty Scenarios</a:t>
            </a:r>
          </a:p>
          <a:p>
            <a:pPr eaLnBrk="1" hangingPunct="1">
              <a:defRPr/>
            </a:pPr>
            <a:r>
              <a:rPr lang="en-US" i="0" dirty="0" smtClean="0"/>
              <a:t>For Consideration</a:t>
            </a:r>
          </a:p>
          <a:p>
            <a:pPr eaLnBrk="1" hangingPunct="1">
              <a:defRPr/>
            </a:pPr>
            <a:r>
              <a:rPr lang="en-US" i="0" dirty="0" smtClean="0"/>
              <a:t>and Next Steps</a:t>
            </a:r>
          </a:p>
          <a:p>
            <a:pPr eaLnBrk="1" hangingPunct="1">
              <a:defRPr/>
            </a:pPr>
            <a:r>
              <a:rPr lang="en-US" i="0" dirty="0" smtClean="0"/>
              <a:t>2012 - 2013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60E446-9E31-46A1-9E1E-B8EF9069EFA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Uncertainty Scenarios</a:t>
            </a:r>
            <a:endParaRPr lang="en-US" sz="3200" dirty="0" smtClean="0"/>
          </a:p>
        </p:txBody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00839"/>
            <a:ext cx="8670925" cy="5034707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3200" dirty="0" smtClean="0"/>
              <a:t>Suggestions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r>
              <a:rPr lang="en-US" dirty="0" smtClean="0"/>
              <a:t>High Wind Generation NOGF’s</a:t>
            </a:r>
          </a:p>
          <a:p>
            <a:pPr lvl="1" eaLnBrk="1" hangingPunct="1">
              <a:defRPr/>
            </a:pPr>
            <a:r>
              <a:rPr lang="en-US" dirty="0" smtClean="0"/>
              <a:t>Suggested by stakeholder</a:t>
            </a:r>
          </a:p>
          <a:p>
            <a:pPr lvl="1"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High Wind System Wide</a:t>
            </a:r>
          </a:p>
          <a:p>
            <a:pPr lvl="1" eaLnBrk="1" hangingPunct="1">
              <a:defRPr/>
            </a:pPr>
            <a:r>
              <a:rPr lang="en-US" dirty="0" smtClean="0"/>
              <a:t>Existing Projects dispatched to capacity</a:t>
            </a:r>
          </a:p>
          <a:p>
            <a:pPr lvl="1"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Loss of Thermal Plants</a:t>
            </a:r>
          </a:p>
          <a:p>
            <a:pPr lvl="1" eaLnBrk="1" hangingPunct="1">
              <a:defRPr/>
            </a:pPr>
            <a:r>
              <a:rPr lang="en-US" dirty="0" smtClean="0"/>
              <a:t>Heavy Imports, Heavy Summer</a:t>
            </a:r>
          </a:p>
          <a:p>
            <a:pPr lvl="1" eaLnBrk="1" hangingPunct="1"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dirty="0" smtClean="0"/>
              <a:t>Loss of </a:t>
            </a:r>
            <a:r>
              <a:rPr lang="en-US" dirty="0" err="1" smtClean="0"/>
              <a:t>Hydros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Extreme Winter Conditions</a:t>
            </a:r>
          </a:p>
          <a:p>
            <a:pPr eaLnBrk="1" hangingPunct="1">
              <a:defRPr/>
            </a:pPr>
            <a:r>
              <a:rPr lang="en-US" dirty="0" smtClean="0"/>
              <a:t>Other?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None/>
              <a:defRPr/>
            </a:pPr>
            <a:endParaRPr lang="en-US" dirty="0" smtClean="0"/>
          </a:p>
        </p:txBody>
      </p:sp>
      <p:sp>
        <p:nvSpPr>
          <p:cNvPr id="2042884" name="Text Box 4"/>
          <p:cNvSpPr txBox="1">
            <a:spLocks noChangeArrowheads="1"/>
          </p:cNvSpPr>
          <p:nvPr/>
        </p:nvSpPr>
        <p:spPr bwMode="auto">
          <a:xfrm>
            <a:off x="2176463" y="4848225"/>
            <a:ext cx="18875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60E446-9E31-46A1-9E1E-B8EF9069EF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Next Steps</a:t>
            </a:r>
            <a:endParaRPr lang="en-US" sz="3200" dirty="0" smtClean="0"/>
          </a:p>
        </p:txBody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520328"/>
            <a:ext cx="8670925" cy="4715217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dirty="0" smtClean="0"/>
              <a:t>Quarter 7</a:t>
            </a:r>
          </a:p>
          <a:p>
            <a:pPr eaLnBrk="1" hangingPunct="1">
              <a:defRPr/>
            </a:pPr>
            <a:r>
              <a:rPr lang="en-US" dirty="0" smtClean="0"/>
              <a:t>Finalize Mitigation Plans under review or in progress</a:t>
            </a:r>
          </a:p>
          <a:p>
            <a:pPr eaLnBrk="1" hangingPunct="1">
              <a:defRPr/>
            </a:pPr>
            <a:r>
              <a:rPr lang="en-US" dirty="0" smtClean="0"/>
              <a:t>Run Uncertainty Scenarios</a:t>
            </a:r>
          </a:p>
          <a:p>
            <a:pPr eaLnBrk="1" hangingPunct="1">
              <a:defRPr/>
            </a:pPr>
            <a:r>
              <a:rPr lang="en-US" dirty="0" smtClean="0"/>
              <a:t>Perform Reactive Resource Assessment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eaLnBrk="1" hangingPunct="1">
              <a:buNone/>
              <a:defRPr/>
            </a:pPr>
            <a:r>
              <a:rPr lang="en-US" dirty="0" smtClean="0"/>
              <a:t>Quarter 8</a:t>
            </a:r>
          </a:p>
          <a:p>
            <a:pPr eaLnBrk="1" hangingPunct="1">
              <a:defRPr/>
            </a:pPr>
            <a:r>
              <a:rPr lang="en-US" dirty="0" smtClean="0"/>
              <a:t>Finalize “The Book”</a:t>
            </a:r>
          </a:p>
          <a:p>
            <a:pPr eaLnBrk="1" hangingPunct="1">
              <a:defRPr/>
            </a:pPr>
            <a:r>
              <a:rPr lang="en-US" dirty="0" smtClean="0"/>
              <a:t>Conduct Public Meetings</a:t>
            </a:r>
          </a:p>
          <a:p>
            <a:pPr eaLnBrk="1" hangingPunct="1">
              <a:defRPr/>
            </a:pPr>
            <a:endParaRPr lang="en-US" sz="1000" dirty="0" smtClean="0"/>
          </a:p>
          <a:p>
            <a:pPr algn="ctr" eaLnBrk="1" hangingPunct="1">
              <a:buNone/>
              <a:defRPr/>
            </a:pPr>
            <a:r>
              <a:rPr lang="en-US" dirty="0" smtClean="0"/>
              <a:t>Questions/Comments?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2884" name="Text Box 4"/>
          <p:cNvSpPr txBox="1">
            <a:spLocks noChangeArrowheads="1"/>
          </p:cNvSpPr>
          <p:nvPr/>
        </p:nvSpPr>
        <p:spPr bwMode="auto">
          <a:xfrm>
            <a:off x="2176463" y="4848225"/>
            <a:ext cx="18875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AASHAPES" val="1"/>
  <p:tag name="ADVAATEXT" val="1"/>
  <p:tag name="ADVSHADOWS" val="1"/>
  <p:tag name="ADVBEVELING" val="1"/>
  <p:tag name="ADVPANSCAN" val="0"/>
  <p:tag name="ADVDIMBULLETS" val="0"/>
  <p:tag name="ADVGAMMA" val="0.000000"/>
  <p:tag name="ADVFASTTRANSITIONS" val="1"/>
  <p:tag name="ADVSCREENHEIGHT" val="768"/>
  <p:tag name="ADVSCREENWIDTH" val="1024"/>
  <p:tag name="ADVGLOBALTRANSITION" val="-1"/>
  <p:tag name="ADVSHOWMETER" val="0"/>
  <p:tag name="ADVSETTINGS" val="1"/>
</p:tagLst>
</file>

<file path=ppt/theme/theme1.xml><?xml version="1.0" encoding="utf-8"?>
<a:theme xmlns:a="http://schemas.openxmlformats.org/drawingml/2006/main" name="1_NW Corp_2003 energy collage">
  <a:themeElements>
    <a:clrScheme name="1_NW Corp_2003 energy collage 14">
      <a:dk1>
        <a:srgbClr val="000000"/>
      </a:dk1>
      <a:lt1>
        <a:srgbClr val="FFFFFF"/>
      </a:lt1>
      <a:dk2>
        <a:srgbClr val="003399"/>
      </a:dk2>
      <a:lt2>
        <a:srgbClr val="C0C0C0"/>
      </a:lt2>
      <a:accent1>
        <a:srgbClr val="8093C8"/>
      </a:accent1>
      <a:accent2>
        <a:srgbClr val="003399"/>
      </a:accent2>
      <a:accent3>
        <a:srgbClr val="FFFFFF"/>
      </a:accent3>
      <a:accent4>
        <a:srgbClr val="000000"/>
      </a:accent4>
      <a:accent5>
        <a:srgbClr val="C0C8E0"/>
      </a:accent5>
      <a:accent6>
        <a:srgbClr val="002D8A"/>
      </a:accent6>
      <a:hlink>
        <a:srgbClr val="F09383"/>
      </a:hlink>
      <a:folHlink>
        <a:srgbClr val="CC0000"/>
      </a:folHlink>
    </a:clrScheme>
    <a:fontScheme name="1_NW Corp_2003 energy col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Wingdings 2" pitchFamily="18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Wingdings 2" pitchFamily="18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W Corp_2003 energy collage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W Corp_2003 energy collage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W Corp_2003 energy collage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W Corp_2003 energy collage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W Corp_2003 energy collage 7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33E6"/>
        </a:accent1>
        <a:accent2>
          <a:srgbClr val="CF142B"/>
        </a:accent2>
        <a:accent3>
          <a:srgbClr val="FFFFFF"/>
        </a:accent3>
        <a:accent4>
          <a:srgbClr val="000000"/>
        </a:accent4>
        <a:accent5>
          <a:srgbClr val="AAADF0"/>
        </a:accent5>
        <a:accent6>
          <a:srgbClr val="BB1126"/>
        </a:accent6>
        <a:hlink>
          <a:srgbClr val="E6CCB2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8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33CC"/>
        </a:accent1>
        <a:accent2>
          <a:srgbClr val="CF142B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BB1126"/>
        </a:accent6>
        <a:hlink>
          <a:srgbClr val="E6CCB2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9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3399"/>
        </a:accent1>
        <a:accent2>
          <a:srgbClr val="CF142B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BB1126"/>
        </a:accent6>
        <a:hlink>
          <a:srgbClr val="E6CCB2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10">
        <a:dk1>
          <a:srgbClr val="000000"/>
        </a:dk1>
        <a:lt1>
          <a:srgbClr val="FFFFFF"/>
        </a:lt1>
        <a:dk2>
          <a:srgbClr val="CC0000"/>
        </a:dk2>
        <a:lt2>
          <a:srgbClr val="C0C0C0"/>
        </a:lt2>
        <a:accent1>
          <a:srgbClr val="003399"/>
        </a:accent1>
        <a:accent2>
          <a:srgbClr val="CF142B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BB1126"/>
        </a:accent6>
        <a:hlink>
          <a:srgbClr val="E6CCB2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11">
        <a:dk1>
          <a:srgbClr val="000000"/>
        </a:dk1>
        <a:lt1>
          <a:srgbClr val="FFFFFF"/>
        </a:lt1>
        <a:dk2>
          <a:srgbClr val="CC0000"/>
        </a:dk2>
        <a:lt2>
          <a:srgbClr val="C0C0C0"/>
        </a:lt2>
        <a:accent1>
          <a:srgbClr val="8BB2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4D5FF"/>
        </a:accent5>
        <a:accent6>
          <a:srgbClr val="002D8A"/>
        </a:accent6>
        <a:hlink>
          <a:srgbClr val="FF696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12">
        <a:dk1>
          <a:srgbClr val="000000"/>
        </a:dk1>
        <a:lt1>
          <a:srgbClr val="FFFFFF"/>
        </a:lt1>
        <a:dk2>
          <a:srgbClr val="CC0000"/>
        </a:dk2>
        <a:lt2>
          <a:srgbClr val="C0C0C0"/>
        </a:lt2>
        <a:accent1>
          <a:srgbClr val="8BB2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4D5FF"/>
        </a:accent5>
        <a:accent6>
          <a:srgbClr val="002D8A"/>
        </a:accent6>
        <a:hlink>
          <a:srgbClr val="FFBDBD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13">
        <a:dk1>
          <a:srgbClr val="000000"/>
        </a:dk1>
        <a:lt1>
          <a:srgbClr val="FFFFFF"/>
        </a:lt1>
        <a:dk2>
          <a:srgbClr val="CC0000"/>
        </a:dk2>
        <a:lt2>
          <a:srgbClr val="C0C0C0"/>
        </a:lt2>
        <a:accent1>
          <a:srgbClr val="8093C8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0C8E0"/>
        </a:accent5>
        <a:accent6>
          <a:srgbClr val="002D8A"/>
        </a:accent6>
        <a:hlink>
          <a:srgbClr val="F09383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W Corp_2003 energy collage 14">
        <a:dk1>
          <a:srgbClr val="000000"/>
        </a:dk1>
        <a:lt1>
          <a:srgbClr val="FFFFFF"/>
        </a:lt1>
        <a:dk2>
          <a:srgbClr val="003399"/>
        </a:dk2>
        <a:lt2>
          <a:srgbClr val="C0C0C0"/>
        </a:lt2>
        <a:accent1>
          <a:srgbClr val="8093C8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0C8E0"/>
        </a:accent5>
        <a:accent6>
          <a:srgbClr val="002D8A"/>
        </a:accent6>
        <a:hlink>
          <a:srgbClr val="F09383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2007NWEnergy_v4 (use)</Template>
  <TotalTime>27815</TotalTime>
  <Words>92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1_NW Corp_2003 energy collage</vt:lpstr>
      <vt:lpstr> Local Area Study</vt:lpstr>
      <vt:lpstr>Uncertainty Scenarios</vt:lpstr>
      <vt:lpstr>Next Steps</vt:lpstr>
    </vt:vector>
  </TitlesOfParts>
  <Company>Northwestern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Advisory Panel Meeting</dc:title>
  <dc:creator>gotammyl</dc:creator>
  <cp:lastModifiedBy>Kathleen Bauer</cp:lastModifiedBy>
  <cp:revision>1820</cp:revision>
  <cp:lastPrinted>2004-09-24T18:07:55Z</cp:lastPrinted>
  <dcterms:created xsi:type="dcterms:W3CDTF">2003-04-22T14:53:07Z</dcterms:created>
  <dcterms:modified xsi:type="dcterms:W3CDTF">2013-05-20T19:54:12Z</dcterms:modified>
</cp:coreProperties>
</file>