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43" r:id="rId1"/>
  </p:sldMasterIdLst>
  <p:notesMasterIdLst>
    <p:notesMasterId r:id="rId10"/>
  </p:notesMasterIdLst>
  <p:sldIdLst>
    <p:sldId id="525" r:id="rId2"/>
    <p:sldId id="516" r:id="rId3"/>
    <p:sldId id="517" r:id="rId4"/>
    <p:sldId id="518" r:id="rId5"/>
    <p:sldId id="519" r:id="rId6"/>
    <p:sldId id="520" r:id="rId7"/>
    <p:sldId id="521" r:id="rId8"/>
    <p:sldId id="522" r:id="rId9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43" autoAdjust="0"/>
    <p:restoredTop sz="94702" autoAdjust="0"/>
  </p:normalViewPr>
  <p:slideViewPr>
    <p:cSldViewPr>
      <p:cViewPr varScale="1">
        <p:scale>
          <a:sx n="123" d="100"/>
          <a:sy n="123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3091" y="-91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0" tIns="46150" rIns="92300" bIns="46150" numCol="1" anchor="t" anchorCtr="0" compatLnSpc="1">
            <a:prstTxWarp prst="textNoShape">
              <a:avLst/>
            </a:prstTxWarp>
          </a:bodyPr>
          <a:lstStyle>
            <a:lvl1pPr defTabSz="922338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0" tIns="46150" rIns="92300" bIns="46150" numCol="1" anchor="t" anchorCtr="0" compatLnSpc="1">
            <a:prstTxWarp prst="textNoShape">
              <a:avLst/>
            </a:prstTxWarp>
          </a:bodyPr>
          <a:lstStyle>
            <a:lvl1pPr algn="r" defTabSz="922338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0" tIns="46150" rIns="92300" bIns="461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0" tIns="46150" rIns="92300" bIns="46150" numCol="1" anchor="b" anchorCtr="0" compatLnSpc="1">
            <a:prstTxWarp prst="textNoShape">
              <a:avLst/>
            </a:prstTxWarp>
          </a:bodyPr>
          <a:lstStyle>
            <a:lvl1pPr defTabSz="922338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42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0" tIns="46150" rIns="92300" bIns="46150" numCol="1" anchor="b" anchorCtr="0" compatLnSpc="1">
            <a:prstTxWarp prst="textNoShape">
              <a:avLst/>
            </a:prstTxWarp>
          </a:bodyPr>
          <a:lstStyle>
            <a:lvl1pPr algn="r" defTabSz="922338">
              <a:defRPr sz="1200" smtClean="0"/>
            </a:lvl1pPr>
          </a:lstStyle>
          <a:p>
            <a:pPr>
              <a:defRPr/>
            </a:pPr>
            <a:fld id="{026E1DA4-F627-47D4-A2B7-B04DE6962E1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8906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6E1DA4-F627-47D4-A2B7-B04DE6962E1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7477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 descr="R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5943600"/>
            <a:ext cx="3730625" cy="74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1200" y="1828800"/>
            <a:ext cx="7721600" cy="1143000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22400" y="3114675"/>
            <a:ext cx="6400800" cy="628650"/>
          </a:xfrm>
        </p:spPr>
        <p:txBody>
          <a:bodyPr/>
          <a:lstStyle>
            <a:lvl1pPr marL="0" indent="0" algn="ctr">
              <a:buFontTx/>
              <a:buNone/>
              <a:defRPr>
                <a:latin typeface="Arial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48318"/>
      </p:ext>
    </p:extLst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7D0EB2-7FC0-4AF0-AE9C-865CFC1EC266}" type="datetimeFigureOut">
              <a:rPr lang="en-US" smtClean="0">
                <a:solidFill>
                  <a:srgbClr val="000000"/>
                </a:solidFill>
              </a:rPr>
              <a:pPr/>
              <a:t>4/21/2015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534401"/>
      </p:ext>
    </p:extLst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38950" y="381000"/>
            <a:ext cx="20764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81000"/>
            <a:ext cx="60769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7D0EB2-7FC0-4AF0-AE9C-865CFC1EC266}" type="datetimeFigureOut">
              <a:rPr lang="en-US" smtClean="0">
                <a:solidFill>
                  <a:srgbClr val="000000"/>
                </a:solidFill>
              </a:rPr>
              <a:pPr/>
              <a:t>4/21/2015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712294"/>
      </p:ext>
    </p:extLst>
  </p:cSld>
  <p:clrMapOvr>
    <a:masterClrMapping/>
  </p:clrMapOvr>
  <p:transition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D0EB2-7FC0-4AF0-AE9C-865CFC1EC266}" type="datetimeFigureOut">
              <a:rPr lang="en-US">
                <a:solidFill>
                  <a:srgbClr val="000000"/>
                </a:solidFill>
              </a:rPr>
              <a:pPr/>
              <a:t>4/21/2015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DA683455-C923-4FA9-AEC2-93E1ECC47091}" type="slidenum">
              <a:rPr lang="en-US" sz="1800" smtClean="0">
                <a:solidFill>
                  <a:srgbClr val="000000"/>
                </a:solidFill>
                <a:latin typeface="Times New Roman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800" dirty="0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96320999"/>
      </p:ext>
    </p:extLst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7D0EB2-7FC0-4AF0-AE9C-865CFC1EC266}" type="datetimeFigureOut">
              <a:rPr lang="en-US" smtClean="0">
                <a:solidFill>
                  <a:srgbClr val="000000"/>
                </a:solidFill>
              </a:rPr>
              <a:pPr/>
              <a:t>4/21/2015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034555"/>
      </p:ext>
    </p:extLst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7D0EB2-7FC0-4AF0-AE9C-865CFC1EC266}" type="datetimeFigureOut">
              <a:rPr lang="en-US" smtClean="0">
                <a:solidFill>
                  <a:srgbClr val="000000"/>
                </a:solidFill>
              </a:rPr>
              <a:pPr/>
              <a:t>4/21/2015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489542"/>
      </p:ext>
    </p:extLst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143000"/>
            <a:ext cx="40005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143000"/>
            <a:ext cx="40005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7D0EB2-7FC0-4AF0-AE9C-865CFC1EC266}" type="datetimeFigureOut">
              <a:rPr lang="en-US" smtClean="0">
                <a:solidFill>
                  <a:srgbClr val="000000"/>
                </a:solidFill>
              </a:rPr>
              <a:pPr/>
              <a:t>4/21/2015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684786"/>
      </p:ext>
    </p:extLst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7D0EB2-7FC0-4AF0-AE9C-865CFC1EC266}" type="datetimeFigureOut">
              <a:rPr lang="en-US" smtClean="0">
                <a:solidFill>
                  <a:srgbClr val="000000"/>
                </a:solidFill>
              </a:rPr>
              <a:pPr/>
              <a:t>4/21/2015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857810"/>
      </p:ext>
    </p:extLst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7D0EB2-7FC0-4AF0-AE9C-865CFC1EC266}" type="datetimeFigureOut">
              <a:rPr lang="en-US" smtClean="0">
                <a:solidFill>
                  <a:srgbClr val="000000"/>
                </a:solidFill>
              </a:rPr>
              <a:pPr/>
              <a:t>4/21/2015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080983"/>
      </p:ext>
    </p:extLst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7D0EB2-7FC0-4AF0-AE9C-865CFC1EC266}" type="datetimeFigureOut">
              <a:rPr lang="en-US" smtClean="0">
                <a:solidFill>
                  <a:srgbClr val="000000"/>
                </a:solidFill>
              </a:rPr>
              <a:pPr/>
              <a:t>4/21/2015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228738"/>
      </p:ext>
    </p:extLst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7D0EB2-7FC0-4AF0-AE9C-865CFC1EC266}" type="datetimeFigureOut">
              <a:rPr lang="en-US" smtClean="0">
                <a:solidFill>
                  <a:srgbClr val="000000"/>
                </a:solidFill>
              </a:rPr>
              <a:pPr/>
              <a:t>4/21/2015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18992"/>
      </p:ext>
    </p:extLst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7D0EB2-7FC0-4AF0-AE9C-865CFC1EC266}" type="datetimeFigureOut">
              <a:rPr lang="en-US" smtClean="0">
                <a:solidFill>
                  <a:srgbClr val="000000"/>
                </a:solidFill>
              </a:rPr>
              <a:pPr/>
              <a:t>4/21/2015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454065"/>
      </p:ext>
    </p:extLst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81000"/>
            <a:ext cx="7772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143000"/>
            <a:ext cx="81534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24600"/>
            <a:ext cx="1905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007D0EB2-7FC0-4AF0-AE9C-865CFC1EC266}" type="datetimeFigureOut">
              <a:rPr lang="en-US">
                <a:solidFill>
                  <a:srgbClr val="000000"/>
                </a:solidFill>
                <a:latin typeface="Times New Roman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4/21/2015</a:t>
            </a:fld>
            <a:endParaRPr lang="en-US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508000" y="914400"/>
            <a:ext cx="802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508000" y="342900"/>
            <a:ext cx="0" cy="5829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 rot="16200000">
            <a:off x="7923213" y="4660900"/>
            <a:ext cx="1720850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defTabSz="1006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dirty="0">
                <a:solidFill>
                  <a:srgbClr val="336666"/>
                </a:solidFill>
                <a:latin typeface="Arial" charset="0"/>
              </a:rPr>
              <a:t>© </a:t>
            </a:r>
            <a:r>
              <a:rPr lang="en-US" sz="600" b="1" dirty="0">
                <a:solidFill>
                  <a:srgbClr val="000000"/>
                </a:solidFill>
                <a:latin typeface="Arial" charset="0"/>
              </a:rPr>
              <a:t>2000 PACIFICORP | PAGE </a:t>
            </a:r>
            <a:fld id="{A8DCFC81-05A8-489A-803E-B962FA1FB63D}" type="slidenum">
              <a:rPr lang="en-US" sz="600" b="1">
                <a:solidFill>
                  <a:srgbClr val="000000"/>
                </a:solidFill>
                <a:latin typeface="Arial" charset="0"/>
              </a:rPr>
              <a:pPr defTabSz="100647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b="1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2" name="Picture 19" descr="RMP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181600" y="5943600"/>
            <a:ext cx="3730625" cy="74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13686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</p:sldLayoutIdLst>
  <p:transition>
    <p:wipe dir="d"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5000"/>
        <a:buFont typeface="Webdings" pitchFamily="18" charset="2"/>
        <a:buChar char="4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1905000"/>
            <a:ext cx="7315200" cy="1676400"/>
          </a:xfrm>
        </p:spPr>
        <p:txBody>
          <a:bodyPr/>
          <a:lstStyle/>
          <a:p>
            <a:pPr algn="ctr"/>
            <a:r>
              <a:rPr lang="en-US" dirty="0" smtClean="0"/>
              <a:t>Southwest Utah Area </a:t>
            </a:r>
            <a:r>
              <a:rPr lang="en-US" dirty="0" smtClean="0"/>
              <a:t>Study</a:t>
            </a:r>
            <a:br>
              <a:rPr lang="en-US" dirty="0" smtClean="0"/>
            </a:br>
            <a:r>
              <a:rPr lang="en-US" dirty="0" smtClean="0"/>
              <a:t>September 2014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body" idx="1"/>
          </p:nvPr>
        </p:nvSpPr>
        <p:spPr>
          <a:xfrm>
            <a:off x="609600" y="1066800"/>
            <a:ext cx="7772400" cy="433387"/>
          </a:xfrm>
        </p:spPr>
        <p:txBody>
          <a:bodyPr/>
          <a:lstStyle/>
          <a:p>
            <a:r>
              <a:rPr lang="en-US" dirty="0" smtClean="0"/>
              <a:t>Nathan Wilson/Talmage Daley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62000" y="3581400"/>
            <a:ext cx="79560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Need to review the LOADS before Friday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614945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3"/>
          <p:cNvSpPr txBox="1">
            <a:spLocks/>
          </p:cNvSpPr>
          <p:nvPr/>
        </p:nvSpPr>
        <p:spPr>
          <a:xfrm>
            <a:off x="5410200" y="990600"/>
            <a:ext cx="3505200" cy="4953000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defRPr/>
            </a:pPr>
            <a:r>
              <a:rPr lang="en-US" sz="2400" u="sng" kern="0" dirty="0" smtClean="0"/>
              <a:t>PacifiCorp</a:t>
            </a:r>
            <a:r>
              <a:rPr lang="en-US" sz="2400" kern="0" dirty="0" smtClean="0"/>
              <a:t>:</a:t>
            </a:r>
          </a:p>
          <a:p>
            <a:pPr marL="342900" indent="-342900" fontAlgn="base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Tx/>
              <a:buChar char="–"/>
              <a:defRPr/>
            </a:pPr>
            <a:r>
              <a:rPr lang="en-US" sz="2400" kern="0" dirty="0" smtClean="0"/>
              <a:t>Parowan</a:t>
            </a:r>
          </a:p>
          <a:p>
            <a:pPr marL="342900" indent="-342900" fontAlgn="base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Tx/>
              <a:buChar char="–"/>
              <a:defRPr/>
            </a:pPr>
            <a:r>
              <a:rPr lang="en-US" sz="2400" kern="0" dirty="0" smtClean="0"/>
              <a:t>Cedar City</a:t>
            </a:r>
          </a:p>
          <a:p>
            <a:pPr marL="342900" lvl="0" indent="-342900" fontAlgn="base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Tx/>
              <a:buChar char="–"/>
              <a:defRPr/>
            </a:pPr>
            <a:r>
              <a:rPr lang="en-US" sz="2400" kern="0" dirty="0" smtClean="0"/>
              <a:t>Springdale</a:t>
            </a:r>
          </a:p>
          <a:p>
            <a:pPr marL="342900" lvl="0" indent="-342900" fontAlgn="base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Tx/>
              <a:buChar char="–"/>
              <a:defRPr/>
            </a:pPr>
            <a:r>
              <a:rPr lang="en-US" sz="2400" kern="0" dirty="0" smtClean="0"/>
              <a:t>Twin </a:t>
            </a:r>
            <a:r>
              <a:rPr lang="en-US" sz="2400" kern="0" dirty="0"/>
              <a:t>Cities</a:t>
            </a:r>
          </a:p>
          <a:p>
            <a:pPr marL="342900" indent="-342900" fontAlgn="base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Tx/>
              <a:buChar char="–"/>
              <a:defRPr/>
            </a:pPr>
            <a:r>
              <a:rPr lang="en-US" sz="2400" kern="0" dirty="0" smtClean="0"/>
              <a:t>Ivins</a:t>
            </a:r>
          </a:p>
          <a:p>
            <a:pPr fontAlgn="base"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defRPr/>
            </a:pPr>
            <a:r>
              <a:rPr lang="en-US" sz="2400" u="sng" kern="0" dirty="0" smtClean="0"/>
              <a:t>Municipalities/REA</a:t>
            </a:r>
            <a:r>
              <a:rPr lang="en-US" sz="2400" kern="0" dirty="0" smtClean="0"/>
              <a:t>:</a:t>
            </a:r>
            <a:endParaRPr lang="en-US" sz="2400" kern="0" dirty="0"/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Char char="–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St.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George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Char char="–"/>
              <a:tabLst/>
              <a:defRPr/>
            </a:pPr>
            <a:r>
              <a:rPr lang="en-US" sz="2400" kern="0" baseline="0" dirty="0" smtClean="0"/>
              <a:t>Hurricane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Char char="–"/>
              <a:tabLst/>
              <a:defRPr/>
            </a:pP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Santa Clara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Char char="–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Dixie</a:t>
            </a:r>
            <a:r>
              <a:rPr lang="en-US" sz="2400" kern="0" dirty="0" smtClean="0"/>
              <a:t>/Escalante REA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Char char="–"/>
              <a:tabLst/>
              <a:defRPr/>
            </a:pPr>
            <a:endParaRPr lang="en-US" sz="2400" kern="0" dirty="0" smtClean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7772400" cy="476250"/>
          </a:xfrm>
        </p:spPr>
        <p:txBody>
          <a:bodyPr/>
          <a:lstStyle/>
          <a:p>
            <a:r>
              <a:rPr lang="en-US" sz="3600" cap="none" dirty="0" smtClean="0"/>
              <a:t>SOUTHWEST UTAH STUDY</a:t>
            </a:r>
            <a:endParaRPr lang="en-US" sz="3600" cap="none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991" y="1038225"/>
            <a:ext cx="4402055" cy="490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533400" y="5594634"/>
            <a:ext cx="4529646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b="1" dirty="0"/>
              <a:t>Nathan Wilson/Talmage Daley</a:t>
            </a:r>
          </a:p>
        </p:txBody>
      </p:sp>
    </p:spTree>
    <p:extLst>
      <p:ext uri="{BB962C8B-B14F-4D97-AF65-F5344CB8AC3E}">
        <p14:creationId xmlns:p14="http://schemas.microsoft.com/office/powerpoint/2010/main" val="3707866704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cap="none" dirty="0" smtClean="0"/>
              <a:t>Southwest Utah Study</a:t>
            </a:r>
            <a:endParaRPr lang="en-US" sz="2800" cap="none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762000" y="1143000"/>
            <a:ext cx="8001000" cy="5029200"/>
          </a:xfrm>
        </p:spPr>
        <p:txBody>
          <a:bodyPr/>
          <a:lstStyle/>
          <a:p>
            <a:r>
              <a:rPr lang="en-US" dirty="0" smtClean="0"/>
              <a:t>Covers ~ 1,800 square miles of area in Iron and Washington Counties. </a:t>
            </a:r>
          </a:p>
          <a:p>
            <a:r>
              <a:rPr lang="en-US" dirty="0" smtClean="0"/>
              <a:t>There are 6 transmission subs in the area – Parowan Valley, Three Peaks, West Cedar, Red Butte, Middleton and St. George.</a:t>
            </a:r>
          </a:p>
          <a:p>
            <a:r>
              <a:rPr lang="en-US" dirty="0" smtClean="0"/>
              <a:t>Several power entities within study area.</a:t>
            </a:r>
          </a:p>
          <a:p>
            <a:r>
              <a:rPr lang="en-US" dirty="0" smtClean="0"/>
              <a:t>There are 44 substations, 4 being transmission customer substations. </a:t>
            </a:r>
          </a:p>
          <a:p>
            <a:r>
              <a:rPr lang="en-US" dirty="0" smtClean="0"/>
              <a:t>Transmission voltages studied include 69 kV and 138 kV.</a:t>
            </a:r>
          </a:p>
        </p:txBody>
      </p:sp>
    </p:spTree>
    <p:extLst>
      <p:ext uri="{BB962C8B-B14F-4D97-AF65-F5344CB8AC3E}">
        <p14:creationId xmlns:p14="http://schemas.microsoft.com/office/powerpoint/2010/main" val="3315143559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Load Growth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990600"/>
            <a:ext cx="7772400" cy="4724400"/>
          </a:xfrm>
        </p:spPr>
        <p:txBody>
          <a:bodyPr anchor="ctr"/>
          <a:lstStyle/>
          <a:p>
            <a:r>
              <a:rPr lang="en-US" dirty="0" smtClean="0"/>
              <a:t>Base System Loads</a:t>
            </a:r>
          </a:p>
          <a:p>
            <a:pPr lvl="1"/>
            <a:r>
              <a:rPr lang="en-US" sz="2000" dirty="0" smtClean="0"/>
              <a:t>Summer 2013:  564 MW</a:t>
            </a:r>
          </a:p>
          <a:p>
            <a:pPr lvl="1"/>
            <a:r>
              <a:rPr lang="en-US" sz="2000" dirty="0" smtClean="0"/>
              <a:t>Winter 2013-2014:  371 MW</a:t>
            </a:r>
          </a:p>
          <a:p>
            <a:r>
              <a:rPr lang="en-US" dirty="0" smtClean="0"/>
              <a:t>Growth</a:t>
            </a:r>
          </a:p>
          <a:p>
            <a:pPr lvl="1"/>
            <a:r>
              <a:rPr lang="en-US" sz="2000" dirty="0" smtClean="0"/>
              <a:t>Summer: 2.7%</a:t>
            </a:r>
          </a:p>
          <a:p>
            <a:pPr lvl="1"/>
            <a:r>
              <a:rPr lang="en-US" sz="2000" dirty="0" smtClean="0"/>
              <a:t>Winter: 2.7%</a:t>
            </a:r>
          </a:p>
          <a:p>
            <a:r>
              <a:rPr lang="en-US" dirty="0" smtClean="0"/>
              <a:t>Projected System Loads</a:t>
            </a:r>
          </a:p>
          <a:p>
            <a:pPr lvl="1"/>
            <a:r>
              <a:rPr lang="en-US" sz="2000" dirty="0" smtClean="0"/>
              <a:t>Summer 2017:  620 MW</a:t>
            </a:r>
          </a:p>
          <a:p>
            <a:pPr lvl="1"/>
            <a:r>
              <a:rPr lang="en-US" sz="2000" dirty="0" smtClean="0"/>
              <a:t>Winter 2017-18:  411 MW</a:t>
            </a:r>
          </a:p>
          <a:p>
            <a:pPr lvl="1">
              <a:buNone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930531707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09600" y="381000"/>
            <a:ext cx="7772400" cy="47625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System Improvements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23874" y="958928"/>
            <a:ext cx="801052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Times New Roman" pitchFamily="18" charset="0"/>
              <a:buChar char="–"/>
            </a:pPr>
            <a:r>
              <a:rPr lang="en-US" sz="2400" kern="0" dirty="0" smtClean="0"/>
              <a:t>Hurricane West Substation to accommodate new points of delivery.</a:t>
            </a:r>
          </a:p>
          <a:p>
            <a:pPr marL="342900" lvl="0" indent="-342900">
              <a:buFont typeface="Times New Roman" pitchFamily="18" charset="0"/>
              <a:buChar char="–"/>
            </a:pPr>
            <a:r>
              <a:rPr lang="en-US" sz="2400" kern="0" dirty="0" smtClean="0"/>
              <a:t>Designed for future expansion to 345 kV. </a:t>
            </a:r>
            <a:endParaRPr lang="en-US" sz="2400" kern="0" dirty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7467600" y="4953000"/>
            <a:ext cx="1066800" cy="381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08" y="2362200"/>
            <a:ext cx="5937249" cy="3509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1238525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609600" y="1050857"/>
            <a:ext cx="3657599" cy="512134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Char char="–"/>
              <a:tabLst/>
              <a:defRPr/>
            </a:pPr>
            <a:r>
              <a:rPr lang="en-US" sz="2300" kern="0" dirty="0" smtClean="0"/>
              <a:t>Apple Valley 69-12.47 kV Substation 2015</a:t>
            </a:r>
            <a:endParaRPr kumimoji="0" lang="en-US" sz="23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742950" marR="0" lvl="2" indent="-342900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lang="en-US" sz="2300" kern="0" dirty="0" smtClean="0"/>
              <a:t>Required by agreement with Hurricane City.</a:t>
            </a:r>
            <a:endParaRPr kumimoji="0" lang="en-US" sz="23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742950" marR="0" lvl="2" indent="-342900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lang="en-US" sz="2300" kern="0" baseline="0" dirty="0" smtClean="0"/>
              <a:t>69</a:t>
            </a:r>
            <a:r>
              <a:rPr lang="en-US" sz="2300" kern="0" dirty="0" smtClean="0"/>
              <a:t> kV</a:t>
            </a:r>
            <a:r>
              <a:rPr lang="en-US" sz="2300" kern="0" baseline="0" dirty="0" smtClean="0"/>
              <a:t> source</a:t>
            </a:r>
            <a:r>
              <a:rPr lang="en-US" sz="2300" kern="0" dirty="0" smtClean="0"/>
              <a:t> from Middleton via Windy Ridge Substation.</a:t>
            </a:r>
          </a:p>
          <a:p>
            <a:pPr marL="742950" marR="0" lvl="2" indent="-342900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3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Serves</a:t>
            </a:r>
            <a:r>
              <a:rPr lang="en-US" sz="2300" kern="0" dirty="0"/>
              <a:t> </a:t>
            </a:r>
            <a:r>
              <a:rPr lang="en-US" sz="2300" kern="0" dirty="0" smtClean="0"/>
              <a:t>existing 	    34.5 kV load in 	 Apple Valley.</a:t>
            </a:r>
            <a:endParaRPr kumimoji="0" lang="en-US" sz="23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742950" marR="0" lvl="2" indent="-342900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3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Total Estimated cost:  $4,000,000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9600" y="381000"/>
            <a:ext cx="7772400" cy="47625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System Improvements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7683500" y="1885950"/>
            <a:ext cx="228600" cy="76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050857"/>
            <a:ext cx="4419600" cy="4881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4514056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609600" y="1050857"/>
            <a:ext cx="7924800" cy="161614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Char char="–"/>
              <a:tabLst/>
              <a:defRPr/>
            </a:pPr>
            <a:r>
              <a:rPr kumimoji="0" lang="en-US" sz="23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Coleman Substation Reliability</a:t>
            </a:r>
            <a:endParaRPr lang="en-US" sz="2300" kern="0" noProof="0" dirty="0" smtClean="0"/>
          </a:p>
          <a:p>
            <a:pPr marL="800100" lvl="1" indent="-342900" fontAlgn="base"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Tx/>
              <a:buChar char="–"/>
              <a:defRPr/>
            </a:pPr>
            <a:r>
              <a:rPr kumimoji="0" lang="en-US" sz="2300" b="0" i="0" u="none" strike="noStrike" kern="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Circuit b</a:t>
            </a:r>
            <a:r>
              <a:rPr kumimoji="0" lang="en-US" sz="2300" b="0" i="0" u="none" strike="noStrike" kern="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reakers on both sources serving 138 kV bus.</a:t>
            </a:r>
          </a:p>
          <a:p>
            <a:pPr marL="800100" lvl="1" indent="-342900" fontAlgn="base"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Tx/>
              <a:buChar char="–"/>
              <a:defRPr/>
            </a:pPr>
            <a:r>
              <a:rPr lang="en-US" sz="2300" kern="0" noProof="0" dirty="0" smtClean="0"/>
              <a:t>Cuts exposure in the Cedar City area by two-thirds.</a:t>
            </a:r>
            <a:endParaRPr kumimoji="0" lang="en-US" sz="23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9600" y="381000"/>
            <a:ext cx="7772400" cy="47625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Transmission Reliability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Improvements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7683500" y="1885950"/>
            <a:ext cx="228600" cy="76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679700"/>
            <a:ext cx="7056168" cy="318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3242568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Construction Schedule Summary</a:t>
            </a: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4" y="5943600"/>
            <a:ext cx="191452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3" y="1079500"/>
            <a:ext cx="5343525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2418377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Blank Presentation">
  <a:themeElements>
    <a:clrScheme name="">
      <a:dk1>
        <a:srgbClr val="000000"/>
      </a:dk1>
      <a:lt1>
        <a:srgbClr val="FFFFFF"/>
      </a:lt1>
      <a:dk2>
        <a:srgbClr val="006FAF"/>
      </a:dk2>
      <a:lt2>
        <a:srgbClr val="FFD200"/>
      </a:lt2>
      <a:accent1>
        <a:srgbClr val="008178"/>
      </a:accent1>
      <a:accent2>
        <a:srgbClr val="D40048"/>
      </a:accent2>
      <a:accent3>
        <a:srgbClr val="FFFFFF"/>
      </a:accent3>
      <a:accent4>
        <a:srgbClr val="000000"/>
      </a:accent4>
      <a:accent5>
        <a:srgbClr val="AAC1BE"/>
      </a:accent5>
      <a:accent6>
        <a:srgbClr val="C00040"/>
      </a:accent6>
      <a:hlink>
        <a:srgbClr val="E1E500"/>
      </a:hlink>
      <a:folHlink>
        <a:srgbClr val="270053"/>
      </a:folHlink>
    </a:clrScheme>
    <a:fontScheme name="Blank Presentation.pot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.pot 1">
        <a:dk1>
          <a:srgbClr val="000000"/>
        </a:dk1>
        <a:lt1>
          <a:srgbClr val="FFFFFF"/>
        </a:lt1>
        <a:dk2>
          <a:srgbClr val="296BE1"/>
        </a:dk2>
        <a:lt2>
          <a:srgbClr val="FFD200"/>
        </a:lt2>
        <a:accent1>
          <a:srgbClr val="008178"/>
        </a:accent1>
        <a:accent2>
          <a:srgbClr val="D40048"/>
        </a:accent2>
        <a:accent3>
          <a:srgbClr val="FFFFFF"/>
        </a:accent3>
        <a:accent4>
          <a:srgbClr val="000000"/>
        </a:accent4>
        <a:accent5>
          <a:srgbClr val="AAC1BE"/>
        </a:accent5>
        <a:accent6>
          <a:srgbClr val="C00040"/>
        </a:accent6>
        <a:hlink>
          <a:srgbClr val="E1E500"/>
        </a:hlink>
        <a:folHlink>
          <a:srgbClr val="27005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10333</TotalTime>
  <Words>224</Words>
  <Application>Microsoft Office PowerPoint</Application>
  <PresentationFormat>On-screen Show (4:3)</PresentationFormat>
  <Paragraphs>47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2_Blank Presentation</vt:lpstr>
      <vt:lpstr>Southwest Utah Area Study September 2014</vt:lpstr>
      <vt:lpstr>SOUTHWEST UTAH STUDY</vt:lpstr>
      <vt:lpstr>Southwest Utah Study</vt:lpstr>
      <vt:lpstr>Load Growth</vt:lpstr>
      <vt:lpstr>PowerPoint Presentation</vt:lpstr>
      <vt:lpstr>PowerPoint Presentation</vt:lpstr>
      <vt:lpstr>PowerPoint Presentation</vt:lpstr>
      <vt:lpstr>Construction Schedule Summary</vt:lpstr>
    </vt:vector>
  </TitlesOfParts>
  <Company>Pacificorp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PacifiCorp</dc:creator>
  <cp:lastModifiedBy>Murdock, Scott</cp:lastModifiedBy>
  <cp:revision>265</cp:revision>
  <cp:lastPrinted>2015-04-21T15:21:13Z</cp:lastPrinted>
  <dcterms:created xsi:type="dcterms:W3CDTF">1999-06-25T16:13:50Z</dcterms:created>
  <dcterms:modified xsi:type="dcterms:W3CDTF">2015-04-21T17:33:42Z</dcterms:modified>
</cp:coreProperties>
</file>