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</p:sldMasterIdLst>
  <p:notesMasterIdLst>
    <p:notesMasterId r:id="rId20"/>
  </p:notesMasterIdLst>
  <p:handoutMasterIdLst>
    <p:handoutMasterId r:id="rId21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8" r:id="rId17"/>
    <p:sldId id="766" r:id="rId18"/>
    <p:sldId id="767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152F8B2-C190-423C-B426-F80BFD304F5B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3C3CECA-1E8E-459B-8DD9-EB93706CE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9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58F412E-3B6F-4B95-82F4-ACB00AD1BEFC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E5519E2-E652-4597-886C-3C149A359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19E2-E652-4597-886C-3C149A359C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19E2-E652-4597-886C-3C149A359C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5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19E2-E652-4597-886C-3C149A359C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5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943600"/>
            <a:ext cx="3730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828800"/>
            <a:ext cx="77216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114675"/>
            <a:ext cx="6400800" cy="62865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A683455-C923-4FA9-AEC2-93E1ECC47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007D0EB2-7FC0-4AF0-AE9C-865CFC1EC266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8000" y="914400"/>
            <a:ext cx="802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08000" y="342900"/>
            <a:ext cx="0" cy="582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7923213" y="4660900"/>
            <a:ext cx="1720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6475">
              <a:defRPr/>
            </a:pPr>
            <a:r>
              <a:rPr lang="en-US" sz="600" b="1" dirty="0">
                <a:solidFill>
                  <a:srgbClr val="336666"/>
                </a:solidFill>
                <a:latin typeface="Arial" charset="0"/>
              </a:rPr>
              <a:t>© </a:t>
            </a:r>
            <a:r>
              <a:rPr lang="en-US" sz="600" b="1" dirty="0">
                <a:latin typeface="Arial" charset="0"/>
              </a:rPr>
              <a:t>2000 PACIFICORP | PAGE </a:t>
            </a:r>
            <a:fld id="{A8DCFC81-05A8-489A-803E-B962FA1FB63D}" type="slidenum">
              <a:rPr lang="en-US" sz="600" b="1">
                <a:latin typeface="Arial" charset="0"/>
              </a:rPr>
              <a:pPr defTabSz="1006475">
                <a:defRPr/>
              </a:pPr>
              <a:t>‹#›</a:t>
            </a:fld>
            <a:endParaRPr lang="en-US" sz="600" b="1" dirty="0">
              <a:latin typeface="Arial" charset="0"/>
            </a:endParaRPr>
          </a:p>
        </p:txBody>
      </p:sp>
      <p:pic>
        <p:nvPicPr>
          <p:cNvPr id="2" name="Picture 19" descr="R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5943600"/>
            <a:ext cx="3730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315200" cy="1981200"/>
          </a:xfrm>
        </p:spPr>
        <p:txBody>
          <a:bodyPr/>
          <a:lstStyle/>
          <a:p>
            <a:pPr algn="ctr"/>
            <a:r>
              <a:rPr lang="en-US" sz="6000" dirty="0" smtClean="0"/>
              <a:t>Wyoming WEST Area </a:t>
            </a:r>
            <a:r>
              <a:rPr lang="en-US" sz="6000" dirty="0"/>
              <a:t>Study December 2013 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7772400" cy="433387"/>
          </a:xfrm>
        </p:spPr>
        <p:txBody>
          <a:bodyPr/>
          <a:lstStyle/>
          <a:p>
            <a:r>
              <a:rPr lang="en-US" dirty="0" smtClean="0"/>
              <a:t>Seongtae Kim/Jeremy Viula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915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/>
              <a:t>N-1 System Improvements* – Wyoming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001000" cy="533400"/>
          </a:xfrm>
        </p:spPr>
        <p:txBody>
          <a:bodyPr/>
          <a:lstStyle/>
          <a:p>
            <a:pPr marL="0" indent="0">
              <a:buNone/>
            </a:pPr>
            <a:r>
              <a:rPr lang="en-US" u="dbl" dirty="0" smtClean="0">
                <a:uFill>
                  <a:solidFill>
                    <a:srgbClr val="00B0F0"/>
                  </a:solidFill>
                </a:uFill>
              </a:rPr>
              <a:t>Craven Creek – Naughton 230 kV outage</a:t>
            </a:r>
            <a:endParaRPr lang="en-US" u="dbl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372" y="1524000"/>
            <a:ext cx="40005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Issue: Low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Pinedale 69 kV bus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Paradise 69 kV bus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Paradise Tap 69 kV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First predicted </a:t>
            </a:r>
            <a:r>
              <a:rPr lang="en-US" sz="2400" dirty="0"/>
              <a:t>(Assuming full contract utilization): </a:t>
            </a:r>
            <a:r>
              <a:rPr lang="en-US" sz="2400" dirty="0" smtClean="0"/>
              <a:t> 2013 heavy summer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4" y="5624622"/>
            <a:ext cx="7937206" cy="31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3" y="1524000"/>
            <a:ext cx="4010247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971800" y="2286000"/>
            <a:ext cx="21336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038600" y="2743200"/>
            <a:ext cx="1066800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733800" y="3200400"/>
            <a:ext cx="13716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75761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476250"/>
          </a:xfrm>
        </p:spPr>
        <p:txBody>
          <a:bodyPr/>
          <a:lstStyle/>
          <a:p>
            <a:r>
              <a:rPr lang="en-US" b="0" dirty="0"/>
              <a:t>N-1 System Improvements* – Wyoming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001000" cy="990600"/>
          </a:xfrm>
        </p:spPr>
        <p:txBody>
          <a:bodyPr/>
          <a:lstStyle/>
          <a:p>
            <a:pPr marL="0" indent="0">
              <a:buNone/>
            </a:pPr>
            <a:r>
              <a:rPr lang="en-US" u="dbl" dirty="0" smtClean="0">
                <a:uFill>
                  <a:solidFill>
                    <a:srgbClr val="00B0F0"/>
                  </a:solidFill>
                </a:uFill>
              </a:rPr>
              <a:t>Chimney Butte 230/69 kV 75MVA transformer outage</a:t>
            </a:r>
          </a:p>
          <a:p>
            <a:pPr marL="0" indent="0">
              <a:buNone/>
            </a:pPr>
            <a:r>
              <a:rPr lang="en-US" dirty="0"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en-US" u="dbl" dirty="0" smtClean="0">
                <a:uFill>
                  <a:solidFill>
                    <a:srgbClr val="00B0F0"/>
                  </a:solidFill>
                </a:uFill>
              </a:rPr>
              <a:t>- replaced by 230/69 kV 50MVA back-up transformer</a:t>
            </a:r>
            <a:endParaRPr lang="en-US" u="dbl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3810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Issue: Low voltage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Paradise 25 kV bus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Pinedale 69 kV bus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Paradise 69 kV bus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Paradise Tap 69 kV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First </a:t>
            </a:r>
            <a:r>
              <a:rPr lang="en-US" sz="2000" dirty="0" smtClean="0"/>
              <a:t>predicted </a:t>
            </a:r>
            <a:r>
              <a:rPr lang="en-US" sz="2000" dirty="0"/>
              <a:t>(Assuming full contract utilization): </a:t>
            </a:r>
            <a:r>
              <a:rPr lang="en-US" sz="2000" dirty="0" smtClean="0"/>
              <a:t> 2013 heavy summer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Voltage collapsed below 0.8 </a:t>
            </a:r>
            <a:r>
              <a:rPr lang="en-US" sz="2000" dirty="0" err="1" smtClean="0"/>
              <a:t>pu</a:t>
            </a:r>
            <a:r>
              <a:rPr lang="en-US" sz="2000" dirty="0" smtClean="0"/>
              <a:t> during 2016-17 heavy winter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3605"/>
            <a:ext cx="4038600" cy="35689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419600" y="2438400"/>
            <a:ext cx="7620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200400" y="2819400"/>
            <a:ext cx="1981200" cy="9968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267200" y="3200400"/>
            <a:ext cx="914400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962400" y="3505200"/>
            <a:ext cx="1219200" cy="152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5638800"/>
            <a:ext cx="8263270" cy="31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749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/>
              <a:t>N-1 System Improvements* – Wyoming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001000" cy="685800"/>
          </a:xfrm>
        </p:spPr>
        <p:txBody>
          <a:bodyPr/>
          <a:lstStyle/>
          <a:p>
            <a:pPr marL="0" indent="0">
              <a:buNone/>
            </a:pPr>
            <a:r>
              <a:rPr lang="en-US" u="dbl" dirty="0" smtClean="0">
                <a:uFill>
                  <a:solidFill>
                    <a:srgbClr val="00B0F0"/>
                  </a:solidFill>
                </a:uFill>
              </a:rPr>
              <a:t>Paradise 69/25 kV transformer outage</a:t>
            </a:r>
            <a:endParaRPr lang="en-US" u="dbl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Issue: High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Pinedale 25 kV bus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First </a:t>
            </a:r>
            <a:r>
              <a:rPr lang="en-US" sz="2400" dirty="0"/>
              <a:t>predicted (Assuming full contract utilization): </a:t>
            </a:r>
            <a:r>
              <a:rPr lang="en-US" sz="2400" dirty="0" smtClean="0"/>
              <a:t> 2013 heavy summer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Cause: Instantaneous voltage rise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5578549"/>
            <a:ext cx="8263270" cy="28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1524000"/>
            <a:ext cx="4148470" cy="388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3048000" y="2209800"/>
            <a:ext cx="2209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855968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/>
              <a:t>N-1 System Improvements* – Wyoming West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Recommended short-term solution for both high &amp; low voltage issues: Install 2-step (2.5 MVar/step) 5Mvar capacitor bank at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Pinedale 69 kV bus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Paradise 69 kV bus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Estimated cost: $2,367,000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5578549"/>
            <a:ext cx="8187070" cy="28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6" y="1143000"/>
            <a:ext cx="4152014" cy="426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2286000" y="3200400"/>
            <a:ext cx="2895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181600" y="472440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267200" y="3505200"/>
            <a:ext cx="914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20931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/>
              <a:t>N-1 System Improvements* – Wyoming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4000500" cy="533400"/>
          </a:xfrm>
        </p:spPr>
        <p:txBody>
          <a:bodyPr/>
          <a:lstStyle/>
          <a:p>
            <a:pPr marL="0" indent="0">
              <a:buNone/>
            </a:pPr>
            <a:r>
              <a:rPr lang="en-US" u="dbl" dirty="0" smtClean="0">
                <a:uFill>
                  <a:solidFill>
                    <a:srgbClr val="00B0F0"/>
                  </a:solidFill>
                </a:uFill>
              </a:rPr>
              <a:t>Construction Details</a:t>
            </a:r>
            <a:endParaRPr lang="en-US" u="dbl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00500" cy="53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Paradise 69 kV substation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5578549"/>
            <a:ext cx="8263270" cy="28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371600"/>
            <a:ext cx="4000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Pinedale 69 kV substation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8802"/>
            <a:ext cx="3962400" cy="38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1758802"/>
            <a:ext cx="3957971" cy="38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190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 smtClean="0"/>
              <a:t>Construction Schedule </a:t>
            </a:r>
            <a:r>
              <a:rPr lang="en-US" b="0" dirty="0"/>
              <a:t>– Wyoming West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486400"/>
            <a:ext cx="5791200" cy="45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Total Estimated Cost: $2,862,000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599"/>
            <a:ext cx="6629400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540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 smtClean="0"/>
              <a:t>Construction Schedule (cont’d) – </a:t>
            </a:r>
            <a:r>
              <a:rPr lang="en-US" b="0" dirty="0"/>
              <a:t>Wyoming West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410200"/>
            <a:ext cx="5791200" cy="45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Total Estimated Cost: $2,862,000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2125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b="0" dirty="0" smtClean="0"/>
              <a:t>Long-term Solution – Wyoming West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41148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Construction of 230kV line between Chimney Butte &amp; Paradise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Resolved issues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Voltage issues (High &amp; Low) at Upper Green River area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Load serving issue at Paradise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Up to 24.5MVA (Current 69kV line)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27MVA (Contracted load in 2017)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24.1MVA (Anticipated load in 2017)</a:t>
            </a:r>
            <a:endParaRPr lang="en-US" sz="14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project is budgeted &amp; the anticipated in-service date is the end of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11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61630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4800600"/>
          </a:xfrm>
        </p:spPr>
        <p:txBody>
          <a:bodyPr/>
          <a:lstStyle/>
          <a:p>
            <a:r>
              <a:rPr lang="en-US" dirty="0" smtClean="0"/>
              <a:t>Any Questions or Comments?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04800"/>
            <a:ext cx="8001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Wyoming West Area Study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880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4876800" y="990600"/>
            <a:ext cx="4038600" cy="49530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Pinedale</a:t>
            </a: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Paradise</a:t>
            </a:r>
            <a:endParaRPr lang="en-US" sz="2400" kern="0" dirty="0"/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La Barge</a:t>
            </a: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Kemmerer</a:t>
            </a: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Naughton</a:t>
            </a:r>
            <a:r>
              <a:rPr lang="en-US" sz="2400" kern="0" dirty="0"/>
              <a:t> </a:t>
            </a:r>
            <a:r>
              <a:rPr lang="en-US" sz="2400" kern="0" dirty="0" smtClean="0"/>
              <a:t>power plant</a:t>
            </a:r>
            <a:endParaRPr lang="en-US" sz="2400" kern="0" dirty="0"/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Evanston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sz="2800" b="0" cap="none" dirty="0" smtClean="0"/>
              <a:t>Geographical Location – Wyoming West</a:t>
            </a:r>
            <a:endParaRPr lang="en-US" sz="2800" b="0" cap="non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1147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717851" y="1295400"/>
            <a:ext cx="1219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825949" y="1860698"/>
            <a:ext cx="10508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600200" y="4267200"/>
            <a:ext cx="3336852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352800" y="2286000"/>
            <a:ext cx="1500077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438400" y="3048000"/>
            <a:ext cx="2444604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362200" y="3657600"/>
            <a:ext cx="2520804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82406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pPr lvl="0">
              <a:defRPr/>
            </a:pPr>
            <a:r>
              <a:rPr lang="en-US" b="0" dirty="0" smtClean="0"/>
              <a:t>General Information – Wyoming West</a:t>
            </a:r>
            <a:endParaRPr lang="en-US" b="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Area</a:t>
            </a:r>
            <a:r>
              <a:rPr lang="en-US" sz="2400" dirty="0" smtClean="0"/>
              <a:t>: Total 9,000 square miles (Lincoln, Sublette, &amp; Uinta counties in Wyoming)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Substation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22 PacifiCorp-owned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16 customer-owned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Transmission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69 kV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138 kV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230 kV</a:t>
            </a:r>
          </a:p>
        </p:txBody>
      </p:sp>
    </p:spTree>
    <p:extLst>
      <p:ext uri="{BB962C8B-B14F-4D97-AF65-F5344CB8AC3E}">
        <p14:creationId xmlns:p14="http://schemas.microsoft.com/office/powerpoint/2010/main" val="13364693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476250"/>
          </a:xfrm>
        </p:spPr>
        <p:txBody>
          <a:bodyPr/>
          <a:lstStyle/>
          <a:p>
            <a:r>
              <a:rPr lang="en-US" b="0" dirty="0" smtClean="0"/>
              <a:t>General Information – Wyoming West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Generator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740 MW </a:t>
            </a:r>
            <a:r>
              <a:rPr lang="en-US" dirty="0" smtClean="0"/>
              <a:t>coal-fired steam </a:t>
            </a:r>
            <a:r>
              <a:rPr lang="en-US" dirty="0"/>
              <a:t>plant </a:t>
            </a:r>
            <a:r>
              <a:rPr lang="en-US" dirty="0" smtClean="0"/>
              <a:t>at </a:t>
            </a:r>
            <a:r>
              <a:rPr lang="en-US" dirty="0"/>
              <a:t>Naughton substation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265 </a:t>
            </a:r>
            <a:r>
              <a:rPr lang="en-US" dirty="0"/>
              <a:t>MW wind </a:t>
            </a:r>
            <a:r>
              <a:rPr lang="en-US" dirty="0" smtClean="0"/>
              <a:t>generation in the Evanston area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Load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10 % of residential </a:t>
            </a:r>
            <a:r>
              <a:rPr lang="en-US" dirty="0" smtClean="0"/>
              <a:t>&amp; commercial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90 % of </a:t>
            </a:r>
            <a:r>
              <a:rPr lang="en-US" dirty="0" smtClean="0"/>
              <a:t>industrial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Double peaks (Summer &amp; Winter)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77 % overall load factor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53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 smtClean="0"/>
              <a:t>Projected Load – Wyoming West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Base System Loads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2012 Summer: 292 MW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2011-12 Winter: 314 MW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Growth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Summer: 3.6 %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Winter: 3.3 %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Projected System Loads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2017 Summer:  415 MW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2016-17 Winter: 436 MW</a:t>
            </a:r>
          </a:p>
        </p:txBody>
      </p:sp>
    </p:spTree>
    <p:extLst>
      <p:ext uri="{BB962C8B-B14F-4D97-AF65-F5344CB8AC3E}">
        <p14:creationId xmlns:p14="http://schemas.microsoft.com/office/powerpoint/2010/main" val="49961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 smtClean="0"/>
              <a:t>Reliability Issues – Wyoming West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42672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Issues: Overdutied circuit switcher 133A &amp; 131I at Evanston 138 kV substation during 3</a:t>
            </a:r>
            <a:r>
              <a:rPr lang="en-US" sz="2400" dirty="0" smtClean="0">
                <a:latin typeface="Times New Roman"/>
                <a:cs typeface="Times New Roman"/>
              </a:rPr>
              <a:t>-phase fault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133A &amp; 131I rating: 7 kA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3-phase fault: 7.31 kA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Recommended solution: Replace both circuit switchers with a higher rating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Estimated cost: $300,000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549"/>
            <a:ext cx="3886200" cy="44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752600" y="1524000"/>
            <a:ext cx="28194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971800" y="1524000"/>
            <a:ext cx="16002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459795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 smtClean="0"/>
              <a:t>N-0 System Improvements – Wyoming West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1066800"/>
            <a:ext cx="4191001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Issue: Low voltage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Pinedale 69 kV bus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Paradise 69 kV bus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Paradise Tap 69 kV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First predicted (Assuming full contract utilization): 2013-14 heavy winter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Cause: Impedance of the 69 kV line between Chimney Butte &amp; Paradise Tap (almost 10 % of voltage drop)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066800"/>
            <a:ext cx="3924301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124200" y="1828800"/>
            <a:ext cx="19050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191000" y="2286000"/>
            <a:ext cx="838200" cy="1409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886200" y="2743200"/>
            <a:ext cx="1143000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26727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/>
              <a:t>N-0 System Improvements – Wyoming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563" y="1143000"/>
            <a:ext cx="4442637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Recommended solution</a:t>
            </a:r>
            <a:r>
              <a:rPr lang="en-US" dirty="0" smtClean="0"/>
              <a:t>: Install 3 MVar switched capacitor at Paradise 25 kV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Advantage of switched capacitor </a:t>
            </a:r>
            <a:r>
              <a:rPr lang="en-US" dirty="0"/>
              <a:t>o</a:t>
            </a:r>
            <a:r>
              <a:rPr lang="en-US" dirty="0" smtClean="0"/>
              <a:t>n feeder side over sub-transmission side: less cost &amp; less space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Estimated </a:t>
            </a:r>
            <a:r>
              <a:rPr lang="en-US" dirty="0"/>
              <a:t>cost: </a:t>
            </a:r>
            <a:r>
              <a:rPr lang="en-US" dirty="0" smtClean="0"/>
              <a:t>$195,000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1" y="1066800"/>
            <a:ext cx="3832819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429000" y="1447800"/>
            <a:ext cx="10668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083992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476250"/>
          </a:xfrm>
        </p:spPr>
        <p:txBody>
          <a:bodyPr/>
          <a:lstStyle/>
          <a:p>
            <a:r>
              <a:rPr lang="en-US" b="0" dirty="0" smtClean="0"/>
              <a:t>N-1 </a:t>
            </a:r>
            <a:r>
              <a:rPr lang="en-US" b="0" dirty="0"/>
              <a:t>System </a:t>
            </a:r>
            <a:r>
              <a:rPr lang="en-US" b="0" dirty="0" smtClean="0"/>
              <a:t>Improvements* </a:t>
            </a:r>
            <a:r>
              <a:rPr lang="en-US" b="0" dirty="0"/>
              <a:t>– Wyoming West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001000" cy="457200"/>
          </a:xfrm>
        </p:spPr>
        <p:txBody>
          <a:bodyPr/>
          <a:lstStyle/>
          <a:p>
            <a:pPr marL="0" indent="0">
              <a:buNone/>
            </a:pPr>
            <a:r>
              <a:rPr lang="en-US" u="dbl" dirty="0" smtClean="0">
                <a:uFill>
                  <a:solidFill>
                    <a:srgbClr val="00B0F0"/>
                  </a:solidFill>
                </a:uFill>
              </a:rPr>
              <a:t>Craven Creek – Monument 230 kV outage</a:t>
            </a:r>
            <a:endParaRPr lang="en-US" u="dbl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18517" y="1571302"/>
            <a:ext cx="4152900" cy="40302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Issue: Low voltage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Pinedale 69 k</a:t>
            </a:r>
            <a:r>
              <a:rPr lang="en-US" dirty="0"/>
              <a:t>V</a:t>
            </a:r>
            <a:r>
              <a:rPr lang="en-US" dirty="0" smtClean="0"/>
              <a:t> bus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Paradise 69 kV bus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First predicted </a:t>
            </a:r>
            <a:r>
              <a:rPr lang="en-US" sz="2400" dirty="0"/>
              <a:t>(Assuming full contract utilization</a:t>
            </a:r>
            <a:r>
              <a:rPr lang="en-US" sz="2400" dirty="0" smtClean="0"/>
              <a:t>): 2013-14 heavy winter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24622"/>
            <a:ext cx="5867400" cy="31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962400" cy="39216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2895600" y="2286000"/>
            <a:ext cx="2209800" cy="1198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000500" y="2743200"/>
            <a:ext cx="1104900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760660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6FAF"/>
      </a:dk2>
      <a:lt2>
        <a:srgbClr val="FFD200"/>
      </a:lt2>
      <a:accent1>
        <a:srgbClr val="008178"/>
      </a:accent1>
      <a:accent2>
        <a:srgbClr val="D40048"/>
      </a:accent2>
      <a:accent3>
        <a:srgbClr val="FFFFFF"/>
      </a:accent3>
      <a:accent4>
        <a:srgbClr val="000000"/>
      </a:accent4>
      <a:accent5>
        <a:srgbClr val="AAC1BE"/>
      </a:accent5>
      <a:accent6>
        <a:srgbClr val="C00040"/>
      </a:accent6>
      <a:hlink>
        <a:srgbClr val="E1E500"/>
      </a:hlink>
      <a:folHlink>
        <a:srgbClr val="270053"/>
      </a:folHlink>
    </a:clrScheme>
    <a:fontScheme name="Blank Presentation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296BE1"/>
        </a:dk2>
        <a:lt2>
          <a:srgbClr val="FFD200"/>
        </a:lt2>
        <a:accent1>
          <a:srgbClr val="008178"/>
        </a:accent1>
        <a:accent2>
          <a:srgbClr val="D40048"/>
        </a:accent2>
        <a:accent3>
          <a:srgbClr val="FFFFFF"/>
        </a:accent3>
        <a:accent4>
          <a:srgbClr val="000000"/>
        </a:accent4>
        <a:accent5>
          <a:srgbClr val="AAC1BE"/>
        </a:accent5>
        <a:accent6>
          <a:srgbClr val="C00040"/>
        </a:accent6>
        <a:hlink>
          <a:srgbClr val="E1E500"/>
        </a:hlink>
        <a:folHlink>
          <a:srgbClr val="2700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File63096</Template>
  <TotalTime>24966</TotalTime>
  <Words>627</Words>
  <Application>Microsoft Office PowerPoint</Application>
  <PresentationFormat>On-screen Show (4:3)</PresentationFormat>
  <Paragraphs>110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Wyoming WEST Area Study December 2013 </vt:lpstr>
      <vt:lpstr>Geographical Location – Wyoming West</vt:lpstr>
      <vt:lpstr>General Information – Wyoming West</vt:lpstr>
      <vt:lpstr>General Information – Wyoming West</vt:lpstr>
      <vt:lpstr>Projected Load – Wyoming West</vt:lpstr>
      <vt:lpstr>Reliability Issues – Wyoming West</vt:lpstr>
      <vt:lpstr>N-0 System Improvements – Wyoming West</vt:lpstr>
      <vt:lpstr>N-0 System Improvements – Wyoming West</vt:lpstr>
      <vt:lpstr>N-1 System Improvements* – Wyoming West</vt:lpstr>
      <vt:lpstr>N-1 System Improvements* – Wyoming West</vt:lpstr>
      <vt:lpstr>N-1 System Improvements* – Wyoming West</vt:lpstr>
      <vt:lpstr>N-1 System Improvements* – Wyoming West</vt:lpstr>
      <vt:lpstr>N-1 System Improvements* – Wyoming West</vt:lpstr>
      <vt:lpstr>N-1 System Improvements* – Wyoming West</vt:lpstr>
      <vt:lpstr>Construction Schedule – Wyoming West</vt:lpstr>
      <vt:lpstr>Construction Schedule (cont’d) – Wyoming West</vt:lpstr>
      <vt:lpstr>Long-term Solution – Wyoming West</vt:lpstr>
      <vt:lpstr>PowerPoint Presentation</vt:lpstr>
    </vt:vector>
  </TitlesOfParts>
  <Company>PacifiCorp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Rocky Mountain Power Five Year Study Kick Off Meeting</dc:title>
  <dc:creator>p20559</dc:creator>
  <cp:lastModifiedBy>Murdock, Scott</cp:lastModifiedBy>
  <cp:revision>301</cp:revision>
  <dcterms:created xsi:type="dcterms:W3CDTF">2010-02-17T15:39:52Z</dcterms:created>
  <dcterms:modified xsi:type="dcterms:W3CDTF">2015-04-21T17:24:46Z</dcterms:modified>
</cp:coreProperties>
</file>