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rawings/drawing9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78" r:id="rId2"/>
    <p:sldId id="256" r:id="rId3"/>
    <p:sldId id="261" r:id="rId4"/>
    <p:sldId id="257" r:id="rId5"/>
    <p:sldId id="264" r:id="rId6"/>
    <p:sldId id="271" r:id="rId7"/>
    <p:sldId id="280" r:id="rId8"/>
    <p:sldId id="281" r:id="rId9"/>
    <p:sldId id="258" r:id="rId10"/>
    <p:sldId id="265" r:id="rId11"/>
    <p:sldId id="262" r:id="rId12"/>
    <p:sldId id="282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-138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\oil\v32\julyloadforecast\2011%20Load%20Forecast%20by%20Delivery%20Point%20Summary%20(By%20Member)(Version%2011_1)(Submittal)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work\oil\v32\winter\fall2010load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work\oil\v32\winter\fall2010load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C:\work\oil\v32\winter\fall2010loa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\oil\v32\winter\fall2010load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work\oil\v32\winter\pv\1c1a1c1pv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work\oil\v32\winter\fall2010load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work\oil\v32\winter\fall2010load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work\oil\v32\winter\fall2010load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work\oil\v32\winter\fall2010load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work\oil\v32\winter\fall2010load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work\oil\v32\winter\fall2010loa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OIL LOAD STUDY AREA COOP</a:t>
            </a:r>
            <a:r>
              <a:rPr lang="en-US" baseline="0"/>
              <a:t> </a:t>
            </a:r>
            <a:r>
              <a:rPr lang="en-US"/>
              <a:t>LOAD FORECAST COMPARISON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'study area load'!$A$55</c:f>
              <c:strCache>
                <c:ptCount val="1"/>
                <c:pt idx="0">
                  <c:v>July 2011 forecast</c:v>
                </c:pt>
              </c:strCache>
            </c:strRef>
          </c:tx>
          <c:marker>
            <c:symbol val="none"/>
          </c:marker>
          <c:cat>
            <c:numRef>
              <c:f>'study area load'!$B$54:$L$54</c:f>
              <c:numCache>
                <c:formatCode>mmm\-yy</c:formatCode>
                <c:ptCount val="11"/>
                <c:pt idx="0">
                  <c:v>40544</c:v>
                </c:pt>
                <c:pt idx="1">
                  <c:v>40909</c:v>
                </c:pt>
                <c:pt idx="2">
                  <c:v>41275</c:v>
                </c:pt>
                <c:pt idx="3">
                  <c:v>41640</c:v>
                </c:pt>
                <c:pt idx="4">
                  <c:v>42005</c:v>
                </c:pt>
                <c:pt idx="5">
                  <c:v>42370</c:v>
                </c:pt>
                <c:pt idx="6">
                  <c:v>42736</c:v>
                </c:pt>
                <c:pt idx="7">
                  <c:v>43101</c:v>
                </c:pt>
                <c:pt idx="8">
                  <c:v>43466</c:v>
                </c:pt>
                <c:pt idx="9">
                  <c:v>43831</c:v>
                </c:pt>
                <c:pt idx="10">
                  <c:v>44197</c:v>
                </c:pt>
              </c:numCache>
            </c:numRef>
          </c:cat>
          <c:val>
            <c:numRef>
              <c:f>'study area load'!$B$55:$L$55</c:f>
              <c:numCache>
                <c:formatCode>0</c:formatCode>
                <c:ptCount val="11"/>
                <c:pt idx="0">
                  <c:v>486.65444543744951</c:v>
                </c:pt>
                <c:pt idx="1">
                  <c:v>578.91744997978162</c:v>
                </c:pt>
                <c:pt idx="2">
                  <c:v>662.43308221038092</c:v>
                </c:pt>
                <c:pt idx="3">
                  <c:v>789.09083722009962</c:v>
                </c:pt>
                <c:pt idx="4">
                  <c:v>849.46538939073412</c:v>
                </c:pt>
                <c:pt idx="5">
                  <c:v>909.60889299381495</c:v>
                </c:pt>
                <c:pt idx="6">
                  <c:v>963.9190473375869</c:v>
                </c:pt>
                <c:pt idx="7">
                  <c:v>1023.4249730024652</c:v>
                </c:pt>
                <c:pt idx="8">
                  <c:v>1087.4478817540194</c:v>
                </c:pt>
                <c:pt idx="9">
                  <c:v>1157.2387714365209</c:v>
                </c:pt>
                <c:pt idx="10">
                  <c:v>1233.54060611203</c:v>
                </c:pt>
              </c:numCache>
            </c:numRef>
          </c:val>
        </c:ser>
        <c:ser>
          <c:idx val="1"/>
          <c:order val="1"/>
          <c:tx>
            <c:strRef>
              <c:f>'study area load'!$A$56</c:f>
              <c:strCache>
                <c:ptCount val="1"/>
                <c:pt idx="0">
                  <c:v>April 2011 forecast</c:v>
                </c:pt>
              </c:strCache>
            </c:strRef>
          </c:tx>
          <c:marker>
            <c:symbol val="none"/>
          </c:marker>
          <c:cat>
            <c:numRef>
              <c:f>'study area load'!$B$54:$L$54</c:f>
              <c:numCache>
                <c:formatCode>mmm\-yy</c:formatCode>
                <c:ptCount val="11"/>
                <c:pt idx="0">
                  <c:v>40544</c:v>
                </c:pt>
                <c:pt idx="1">
                  <c:v>40909</c:v>
                </c:pt>
                <c:pt idx="2">
                  <c:v>41275</c:v>
                </c:pt>
                <c:pt idx="3">
                  <c:v>41640</c:v>
                </c:pt>
                <c:pt idx="4">
                  <c:v>42005</c:v>
                </c:pt>
                <c:pt idx="5">
                  <c:v>42370</c:v>
                </c:pt>
                <c:pt idx="6">
                  <c:v>42736</c:v>
                </c:pt>
                <c:pt idx="7">
                  <c:v>43101</c:v>
                </c:pt>
                <c:pt idx="8">
                  <c:v>43466</c:v>
                </c:pt>
                <c:pt idx="9">
                  <c:v>43831</c:v>
                </c:pt>
                <c:pt idx="10">
                  <c:v>44197</c:v>
                </c:pt>
              </c:numCache>
            </c:numRef>
          </c:cat>
          <c:val>
            <c:numRef>
              <c:f>'study area load'!$B$56:$L$56</c:f>
              <c:numCache>
                <c:formatCode>0</c:formatCode>
                <c:ptCount val="11"/>
                <c:pt idx="0">
                  <c:v>550.04446633625321</c:v>
                </c:pt>
                <c:pt idx="1">
                  <c:v>757.52015446423513</c:v>
                </c:pt>
                <c:pt idx="2">
                  <c:v>844.09424684296141</c:v>
                </c:pt>
                <c:pt idx="3">
                  <c:v>912.16350520114759</c:v>
                </c:pt>
                <c:pt idx="4">
                  <c:v>979.56140798607476</c:v>
                </c:pt>
                <c:pt idx="5">
                  <c:v>1088.0522677609113</c:v>
                </c:pt>
                <c:pt idx="6">
                  <c:v>1124.6892305115798</c:v>
                </c:pt>
                <c:pt idx="7">
                  <c:v>1159.5641016654743</c:v>
                </c:pt>
                <c:pt idx="8">
                  <c:v>1193.5925439602311</c:v>
                </c:pt>
                <c:pt idx="9">
                  <c:v>1231.7717943844282</c:v>
                </c:pt>
                <c:pt idx="10">
                  <c:v>1259.0899837375948</c:v>
                </c:pt>
              </c:numCache>
            </c:numRef>
          </c:val>
        </c:ser>
        <c:ser>
          <c:idx val="3"/>
          <c:order val="2"/>
          <c:tx>
            <c:strRef>
              <c:f>'study area load'!$A$58</c:f>
              <c:strCache>
                <c:ptCount val="1"/>
                <c:pt idx="0">
                  <c:v>July 2011 with 20% contingency</c:v>
                </c:pt>
              </c:strCache>
            </c:strRef>
          </c:tx>
          <c:marker>
            <c:symbol val="none"/>
          </c:marker>
          <c:cat>
            <c:numRef>
              <c:f>'study area load'!$B$54:$L$54</c:f>
              <c:numCache>
                <c:formatCode>mmm\-yy</c:formatCode>
                <c:ptCount val="11"/>
                <c:pt idx="0">
                  <c:v>40544</c:v>
                </c:pt>
                <c:pt idx="1">
                  <c:v>40909</c:v>
                </c:pt>
                <c:pt idx="2">
                  <c:v>41275</c:v>
                </c:pt>
                <c:pt idx="3">
                  <c:v>41640</c:v>
                </c:pt>
                <c:pt idx="4">
                  <c:v>42005</c:v>
                </c:pt>
                <c:pt idx="5">
                  <c:v>42370</c:v>
                </c:pt>
                <c:pt idx="6">
                  <c:v>42736</c:v>
                </c:pt>
                <c:pt idx="7">
                  <c:v>43101</c:v>
                </c:pt>
                <c:pt idx="8">
                  <c:v>43466</c:v>
                </c:pt>
                <c:pt idx="9">
                  <c:v>43831</c:v>
                </c:pt>
                <c:pt idx="10">
                  <c:v>44197</c:v>
                </c:pt>
              </c:numCache>
            </c:numRef>
          </c:cat>
          <c:val>
            <c:numRef>
              <c:f>'study area load'!$B$58:$L$58</c:f>
              <c:numCache>
                <c:formatCode>0</c:formatCode>
                <c:ptCount val="11"/>
                <c:pt idx="0">
                  <c:v>583.98533452493939</c:v>
                </c:pt>
                <c:pt idx="1">
                  <c:v>694.70093997573804</c:v>
                </c:pt>
                <c:pt idx="2">
                  <c:v>794.91969865245699</c:v>
                </c:pt>
                <c:pt idx="3">
                  <c:v>946.90900466411938</c:v>
                </c:pt>
                <c:pt idx="4">
                  <c:v>1019.3584672688811</c:v>
                </c:pt>
                <c:pt idx="5">
                  <c:v>1091.5306715925781</c:v>
                </c:pt>
                <c:pt idx="6">
                  <c:v>1156.7028568051041</c:v>
                </c:pt>
                <c:pt idx="7">
                  <c:v>1228.1099676029582</c:v>
                </c:pt>
                <c:pt idx="8">
                  <c:v>1304.937458104823</c:v>
                </c:pt>
                <c:pt idx="9">
                  <c:v>1388.6865257238251</c:v>
                </c:pt>
                <c:pt idx="10">
                  <c:v>1480.2487273344359</c:v>
                </c:pt>
              </c:numCache>
            </c:numRef>
          </c:val>
        </c:ser>
        <c:marker val="1"/>
        <c:axId val="92676096"/>
        <c:axId val="92677632"/>
      </c:lineChart>
      <c:dateAx>
        <c:axId val="92676096"/>
        <c:scaling>
          <c:orientation val="minMax"/>
        </c:scaling>
        <c:axPos val="b"/>
        <c:majorGridlines/>
        <c:numFmt formatCode="mmm\-yy" sourceLinked="1"/>
        <c:tickLblPos val="nextTo"/>
        <c:crossAx val="92677632"/>
        <c:crossesAt val="-200"/>
        <c:auto val="1"/>
        <c:lblOffset val="100"/>
        <c:baseTimeUnit val="years"/>
      </c:dateAx>
      <c:valAx>
        <c:axId val="92677632"/>
        <c:scaling>
          <c:orientation val="minMax"/>
          <c:min val="0"/>
        </c:scaling>
        <c:axPos val="l"/>
        <c:majorGridlines/>
        <c:numFmt formatCode="0" sourceLinked="1"/>
        <c:tickLblPos val="nextTo"/>
        <c:crossAx val="92676096"/>
        <c:crosses val="autoZero"/>
        <c:crossBetween val="midCat"/>
      </c:valAx>
    </c:plotArea>
    <c:legend>
      <c:legendPos val="r"/>
      <c:layout/>
    </c:legend>
    <c:plotVisOnly val="1"/>
  </c:chart>
  <c:spPr>
    <a:solidFill>
      <a:schemeClr val="bg1"/>
    </a:solidFill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600" baseline="0" dirty="0" smtClean="0"/>
              <a:t>AVS-CHARLIE </a:t>
            </a:r>
            <a:r>
              <a:rPr lang="en-US" sz="1600" baseline="0" dirty="0"/>
              <a:t>CREEK 345KV PRIOR OUTAGE </a:t>
            </a:r>
          </a:p>
          <a:p>
            <a:pPr>
              <a:defRPr/>
            </a:pPr>
            <a:r>
              <a:rPr lang="en-US" sz="1600" baseline="0" dirty="0"/>
              <a:t>LOAD SERVING CAPABILITY</a:t>
            </a:r>
            <a:endParaRPr lang="en-US" sz="1600" dirty="0"/>
          </a:p>
        </c:rich>
      </c:tx>
      <c:layout>
        <c:manualLayout>
          <c:xMode val="edge"/>
          <c:yMode val="edge"/>
          <c:x val="0.25470485948358856"/>
          <c:y val="2.4742530889485997E-2"/>
        </c:manualLayout>
      </c:layout>
    </c:title>
    <c:plotArea>
      <c:layout/>
      <c:areaChart>
        <c:grouping val="stacked"/>
        <c:ser>
          <c:idx val="4"/>
          <c:order val="0"/>
          <c:tx>
            <c:strRef>
              <c:f>'study area load'!$C$245</c:f>
              <c:strCache>
                <c:ptCount val="1"/>
                <c:pt idx="0">
                  <c:v>Xcel Load at Souris</c:v>
                </c:pt>
              </c:strCache>
            </c:strRef>
          </c:tx>
          <c:spPr>
            <a:solidFill>
              <a:srgbClr val="7030A0">
                <a:alpha val="48000"/>
              </a:srgbClr>
            </a:solidFill>
          </c:spPr>
          <c:cat>
            <c:numRef>
              <c:f>'study area load'!$D$240:$N$240</c:f>
              <c:numCache>
                <c:formatCode>0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'study area load'!$D$245:$N$245</c:f>
              <c:numCache>
                <c:formatCode>0</c:formatCode>
                <c:ptCount val="11"/>
                <c:pt idx="0">
                  <c:v>86.169999999999987</c:v>
                </c:pt>
                <c:pt idx="1">
                  <c:v>87.169999999999987</c:v>
                </c:pt>
                <c:pt idx="2">
                  <c:v>88.169999999999987</c:v>
                </c:pt>
                <c:pt idx="3">
                  <c:v>89.169999999999987</c:v>
                </c:pt>
                <c:pt idx="4">
                  <c:v>90.169999999999987</c:v>
                </c:pt>
                <c:pt idx="5">
                  <c:v>91.169999999999987</c:v>
                </c:pt>
                <c:pt idx="6">
                  <c:v>92.169999999999987</c:v>
                </c:pt>
                <c:pt idx="7">
                  <c:v>93.169999999999987</c:v>
                </c:pt>
                <c:pt idx="8">
                  <c:v>94.169999999999987</c:v>
                </c:pt>
                <c:pt idx="9">
                  <c:v>95.169999999999987</c:v>
                </c:pt>
                <c:pt idx="10">
                  <c:v>96.169999999999987</c:v>
                </c:pt>
              </c:numCache>
            </c:numRef>
          </c:val>
        </c:ser>
        <c:ser>
          <c:idx val="3"/>
          <c:order val="1"/>
          <c:tx>
            <c:strRef>
              <c:f>'study area load'!$C$244</c:f>
              <c:strCache>
                <c:ptCount val="1"/>
                <c:pt idx="0">
                  <c:v>MDU Load in Study Area</c:v>
                </c:pt>
              </c:strCache>
            </c:strRef>
          </c:tx>
          <c:spPr>
            <a:solidFill>
              <a:srgbClr val="FF0000">
                <a:alpha val="40000"/>
              </a:srgbClr>
            </a:solidFill>
          </c:spPr>
          <c:cat>
            <c:numRef>
              <c:f>'study area load'!$D$240:$N$240</c:f>
              <c:numCache>
                <c:formatCode>0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'study area load'!$D$244:$N$244</c:f>
              <c:numCache>
                <c:formatCode>0</c:formatCode>
                <c:ptCount val="11"/>
                <c:pt idx="0">
                  <c:v>220.32999999999998</c:v>
                </c:pt>
                <c:pt idx="1">
                  <c:v>227.26</c:v>
                </c:pt>
                <c:pt idx="2">
                  <c:v>243.22</c:v>
                </c:pt>
                <c:pt idx="3">
                  <c:v>246.44</c:v>
                </c:pt>
                <c:pt idx="4">
                  <c:v>256.37</c:v>
                </c:pt>
                <c:pt idx="5">
                  <c:v>252.52999999999997</c:v>
                </c:pt>
                <c:pt idx="6">
                  <c:v>255.21999999999994</c:v>
                </c:pt>
                <c:pt idx="7">
                  <c:v>258.00999999999993</c:v>
                </c:pt>
                <c:pt idx="8">
                  <c:v>260.90999999999991</c:v>
                </c:pt>
                <c:pt idx="9">
                  <c:v>263.6400000000001</c:v>
                </c:pt>
                <c:pt idx="10">
                  <c:v>266.42999999999989</c:v>
                </c:pt>
              </c:numCache>
            </c:numRef>
          </c:val>
        </c:ser>
        <c:ser>
          <c:idx val="2"/>
          <c:order val="2"/>
          <c:tx>
            <c:strRef>
              <c:f>'study area load'!$C$243</c:f>
              <c:strCache>
                <c:ptCount val="1"/>
                <c:pt idx="0">
                  <c:v>Coop Bottineau Area Load</c:v>
                </c:pt>
              </c:strCache>
            </c:strRef>
          </c:tx>
          <c:spPr>
            <a:solidFill>
              <a:srgbClr val="0070C0">
                <a:alpha val="50000"/>
              </a:srgbClr>
            </a:solidFill>
          </c:spPr>
          <c:cat>
            <c:numRef>
              <c:f>'study area load'!$D$240:$N$240</c:f>
              <c:numCache>
                <c:formatCode>0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'study area load'!$D$243:$N$243</c:f>
              <c:numCache>
                <c:formatCode>0</c:formatCode>
                <c:ptCount val="11"/>
                <c:pt idx="0">
                  <c:v>27.860405117685367</c:v>
                </c:pt>
                <c:pt idx="1">
                  <c:v>30.286527542887701</c:v>
                </c:pt>
                <c:pt idx="2">
                  <c:v>34.431728584779577</c:v>
                </c:pt>
                <c:pt idx="3">
                  <c:v>41.200326546236148</c:v>
                </c:pt>
                <c:pt idx="4">
                  <c:v>47.999560579525919</c:v>
                </c:pt>
                <c:pt idx="5">
                  <c:v>54.870842744497565</c:v>
                </c:pt>
                <c:pt idx="6">
                  <c:v>61.760637042598233</c:v>
                </c:pt>
                <c:pt idx="7">
                  <c:v>68.703242753719948</c:v>
                </c:pt>
                <c:pt idx="8">
                  <c:v>75.720548408753359</c:v>
                </c:pt>
                <c:pt idx="9">
                  <c:v>82.8225509335373</c:v>
                </c:pt>
                <c:pt idx="10">
                  <c:v>89.703383875959886</c:v>
                </c:pt>
              </c:numCache>
            </c:numRef>
          </c:val>
        </c:ser>
        <c:ser>
          <c:idx val="1"/>
          <c:order val="3"/>
          <c:tx>
            <c:strRef>
              <c:f>'study area load'!$C$242</c:f>
              <c:strCache>
                <c:ptCount val="1"/>
                <c:pt idx="0">
                  <c:v>Coop Minot Area Load</c:v>
                </c:pt>
              </c:strCache>
            </c:strRef>
          </c:tx>
          <c:spPr>
            <a:solidFill>
              <a:srgbClr val="FFC000">
                <a:alpha val="61000"/>
              </a:srgbClr>
            </a:solidFill>
          </c:spPr>
          <c:cat>
            <c:numRef>
              <c:f>'study area load'!$D$240:$N$240</c:f>
              <c:numCache>
                <c:formatCode>0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'study area load'!$D$242:$N$242</c:f>
              <c:numCache>
                <c:formatCode>0</c:formatCode>
                <c:ptCount val="11"/>
                <c:pt idx="0">
                  <c:v>78.460285112501523</c:v>
                </c:pt>
                <c:pt idx="1">
                  <c:v>90.554965040648355</c:v>
                </c:pt>
                <c:pt idx="2">
                  <c:v>99.485113736728962</c:v>
                </c:pt>
                <c:pt idx="3">
                  <c:v>112.93402822610342</c:v>
                </c:pt>
                <c:pt idx="4">
                  <c:v>117.27927259593555</c:v>
                </c:pt>
                <c:pt idx="5">
                  <c:v>121.08805042502219</c:v>
                </c:pt>
                <c:pt idx="6">
                  <c:v>125.14401748751219</c:v>
                </c:pt>
                <c:pt idx="7">
                  <c:v>129.24988633340004</c:v>
                </c:pt>
                <c:pt idx="8">
                  <c:v>133.40789487454262</c:v>
                </c:pt>
                <c:pt idx="9">
                  <c:v>146.01137615731977</c:v>
                </c:pt>
                <c:pt idx="10">
                  <c:v>150.72819417960156</c:v>
                </c:pt>
              </c:numCache>
            </c:numRef>
          </c:val>
        </c:ser>
        <c:ser>
          <c:idx val="0"/>
          <c:order val="4"/>
          <c:tx>
            <c:strRef>
              <c:f>'study area load'!$C$241</c:f>
              <c:strCache>
                <c:ptCount val="1"/>
                <c:pt idx="0">
                  <c:v>Coop West ND, East MT Area Load</c:v>
                </c:pt>
              </c:strCache>
            </c:strRef>
          </c:tx>
          <c:spPr>
            <a:solidFill>
              <a:srgbClr val="00B050">
                <a:alpha val="62000"/>
              </a:srgbClr>
            </a:solidFill>
          </c:spPr>
          <c:cat>
            <c:numRef>
              <c:f>'study area load'!$D$240:$N$240</c:f>
              <c:numCache>
                <c:formatCode>0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'study area load'!$D$241:$N$241</c:f>
              <c:numCache>
                <c:formatCode>0</c:formatCode>
                <c:ptCount val="11"/>
                <c:pt idx="0">
                  <c:v>443.72377610606634</c:v>
                </c:pt>
                <c:pt idx="1">
                  <c:v>569.47866188069918</c:v>
                </c:pt>
                <c:pt idx="2">
                  <c:v>710.17740452145301</c:v>
                </c:pt>
                <c:pt idx="3">
                  <c:v>758.02915042880784</c:v>
                </c:pt>
                <c:pt idx="4">
                  <c:v>814.28257481061337</c:v>
                </c:pt>
                <c:pt idx="5">
                  <c:v>912.09337459139181</c:v>
                </c:pt>
                <c:pt idx="6">
                  <c:v>937.78457598146974</c:v>
                </c:pt>
                <c:pt idx="7">
                  <c:v>961.61097257835445</c:v>
                </c:pt>
                <c:pt idx="8">
                  <c:v>984.464100676935</c:v>
                </c:pt>
                <c:pt idx="9">
                  <c:v>1002.937867293571</c:v>
                </c:pt>
                <c:pt idx="10">
                  <c:v>1018.6584056820332</c:v>
                </c:pt>
              </c:numCache>
            </c:numRef>
          </c:val>
        </c:ser>
        <c:axId val="94092672"/>
        <c:axId val="94102656"/>
      </c:areaChart>
      <c:catAx>
        <c:axId val="94092672"/>
        <c:scaling>
          <c:orientation val="minMax"/>
        </c:scaling>
        <c:axPos val="b"/>
        <c:majorGridlines/>
        <c:numFmt formatCode="0" sourceLinked="1"/>
        <c:majorTickMark val="none"/>
        <c:tickLblPos val="nextTo"/>
        <c:crossAx val="94102656"/>
        <c:crosses val="autoZero"/>
        <c:auto val="1"/>
        <c:lblAlgn val="ctr"/>
        <c:lblOffset val="100"/>
      </c:catAx>
      <c:valAx>
        <c:axId val="9410265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MW</a:t>
                </a:r>
              </a:p>
            </c:rich>
          </c:tx>
          <c:layout/>
        </c:title>
        <c:numFmt formatCode="0" sourceLinked="1"/>
        <c:majorTickMark val="none"/>
        <c:tickLblPos val="nextTo"/>
        <c:crossAx val="94092672"/>
        <c:crosses val="autoZero"/>
        <c:crossBetween val="midCat"/>
      </c:valAx>
    </c:plotArea>
    <c:legend>
      <c:legendPos val="b"/>
      <c:layout/>
    </c:legend>
    <c:plotVisOnly val="1"/>
  </c:chart>
  <c:spPr>
    <a:solidFill>
      <a:srgbClr val="EEECE1">
        <a:lumMod val="90000"/>
      </a:srgbClr>
    </a:solidFill>
  </c:sp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600" baseline="0" dirty="0" smtClean="0"/>
              <a:t>CHARLIE </a:t>
            </a:r>
            <a:r>
              <a:rPr lang="en-US" sz="1600" baseline="0" dirty="0"/>
              <a:t>CREEK-WATFORD CITY 230KV PRIOR OUTAGE </a:t>
            </a:r>
          </a:p>
          <a:p>
            <a:pPr>
              <a:defRPr/>
            </a:pPr>
            <a:r>
              <a:rPr lang="en-US" sz="1600" baseline="0" dirty="0"/>
              <a:t>LOAD SERVING CAPABILITY</a:t>
            </a:r>
            <a:endParaRPr lang="en-US" sz="1600" dirty="0"/>
          </a:p>
        </c:rich>
      </c:tx>
      <c:layout>
        <c:manualLayout>
          <c:xMode val="edge"/>
          <c:yMode val="edge"/>
          <c:x val="0.14518692374991587"/>
          <c:y val="1.6883336147222702E-2"/>
        </c:manualLayout>
      </c:layout>
    </c:title>
    <c:plotArea>
      <c:layout/>
      <c:areaChart>
        <c:grouping val="stacked"/>
        <c:ser>
          <c:idx val="4"/>
          <c:order val="0"/>
          <c:tx>
            <c:strRef>
              <c:f>'study area load'!$C$245</c:f>
              <c:strCache>
                <c:ptCount val="1"/>
                <c:pt idx="0">
                  <c:v>Xcel Load at Souris</c:v>
                </c:pt>
              </c:strCache>
            </c:strRef>
          </c:tx>
          <c:spPr>
            <a:solidFill>
              <a:srgbClr val="7030A0">
                <a:alpha val="48000"/>
              </a:srgbClr>
            </a:solidFill>
          </c:spPr>
          <c:cat>
            <c:numRef>
              <c:f>'study area load'!$D$240:$N$240</c:f>
              <c:numCache>
                <c:formatCode>0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'study area load'!$D$245:$N$245</c:f>
              <c:numCache>
                <c:formatCode>0</c:formatCode>
                <c:ptCount val="11"/>
                <c:pt idx="0">
                  <c:v>86.169999999999987</c:v>
                </c:pt>
                <c:pt idx="1">
                  <c:v>87.169999999999987</c:v>
                </c:pt>
                <c:pt idx="2">
                  <c:v>88.169999999999987</c:v>
                </c:pt>
                <c:pt idx="3">
                  <c:v>89.169999999999987</c:v>
                </c:pt>
                <c:pt idx="4">
                  <c:v>90.169999999999987</c:v>
                </c:pt>
                <c:pt idx="5">
                  <c:v>91.169999999999987</c:v>
                </c:pt>
                <c:pt idx="6">
                  <c:v>92.169999999999987</c:v>
                </c:pt>
                <c:pt idx="7">
                  <c:v>93.169999999999987</c:v>
                </c:pt>
                <c:pt idx="8">
                  <c:v>94.169999999999987</c:v>
                </c:pt>
                <c:pt idx="9">
                  <c:v>95.169999999999987</c:v>
                </c:pt>
                <c:pt idx="10">
                  <c:v>96.169999999999987</c:v>
                </c:pt>
              </c:numCache>
            </c:numRef>
          </c:val>
        </c:ser>
        <c:ser>
          <c:idx val="3"/>
          <c:order val="1"/>
          <c:tx>
            <c:strRef>
              <c:f>'study area load'!$C$244</c:f>
              <c:strCache>
                <c:ptCount val="1"/>
                <c:pt idx="0">
                  <c:v>MDU Load in Study Area</c:v>
                </c:pt>
              </c:strCache>
            </c:strRef>
          </c:tx>
          <c:spPr>
            <a:solidFill>
              <a:srgbClr val="FF0000">
                <a:alpha val="40000"/>
              </a:srgbClr>
            </a:solidFill>
          </c:spPr>
          <c:cat>
            <c:numRef>
              <c:f>'study area load'!$D$240:$N$240</c:f>
              <c:numCache>
                <c:formatCode>0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'study area load'!$D$244:$N$244</c:f>
              <c:numCache>
                <c:formatCode>0</c:formatCode>
                <c:ptCount val="11"/>
                <c:pt idx="0">
                  <c:v>220.32999999999998</c:v>
                </c:pt>
                <c:pt idx="1">
                  <c:v>227.26</c:v>
                </c:pt>
                <c:pt idx="2">
                  <c:v>243.22</c:v>
                </c:pt>
                <c:pt idx="3">
                  <c:v>246.44</c:v>
                </c:pt>
                <c:pt idx="4">
                  <c:v>256.37</c:v>
                </c:pt>
                <c:pt idx="5">
                  <c:v>252.52999999999997</c:v>
                </c:pt>
                <c:pt idx="6">
                  <c:v>255.21999999999994</c:v>
                </c:pt>
                <c:pt idx="7">
                  <c:v>258.00999999999993</c:v>
                </c:pt>
                <c:pt idx="8">
                  <c:v>260.90999999999991</c:v>
                </c:pt>
                <c:pt idx="9">
                  <c:v>263.6400000000001</c:v>
                </c:pt>
                <c:pt idx="10">
                  <c:v>266.42999999999989</c:v>
                </c:pt>
              </c:numCache>
            </c:numRef>
          </c:val>
        </c:ser>
        <c:ser>
          <c:idx val="2"/>
          <c:order val="2"/>
          <c:tx>
            <c:strRef>
              <c:f>'study area load'!$C$243</c:f>
              <c:strCache>
                <c:ptCount val="1"/>
                <c:pt idx="0">
                  <c:v>Coop Bottineau Area Load</c:v>
                </c:pt>
              </c:strCache>
            </c:strRef>
          </c:tx>
          <c:spPr>
            <a:solidFill>
              <a:srgbClr val="0070C0">
                <a:alpha val="50000"/>
              </a:srgbClr>
            </a:solidFill>
          </c:spPr>
          <c:cat>
            <c:numRef>
              <c:f>'study area load'!$D$240:$N$240</c:f>
              <c:numCache>
                <c:formatCode>0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'study area load'!$D$243:$N$243</c:f>
              <c:numCache>
                <c:formatCode>0</c:formatCode>
                <c:ptCount val="11"/>
                <c:pt idx="0">
                  <c:v>27.860405117685367</c:v>
                </c:pt>
                <c:pt idx="1">
                  <c:v>30.286527542887701</c:v>
                </c:pt>
                <c:pt idx="2">
                  <c:v>34.431728584779577</c:v>
                </c:pt>
                <c:pt idx="3">
                  <c:v>41.200326546236148</c:v>
                </c:pt>
                <c:pt idx="4">
                  <c:v>47.999560579525919</c:v>
                </c:pt>
                <c:pt idx="5">
                  <c:v>54.870842744497565</c:v>
                </c:pt>
                <c:pt idx="6">
                  <c:v>61.760637042598233</c:v>
                </c:pt>
                <c:pt idx="7">
                  <c:v>68.703242753719948</c:v>
                </c:pt>
                <c:pt idx="8">
                  <c:v>75.720548408753359</c:v>
                </c:pt>
                <c:pt idx="9">
                  <c:v>82.8225509335373</c:v>
                </c:pt>
                <c:pt idx="10">
                  <c:v>89.703383875959886</c:v>
                </c:pt>
              </c:numCache>
            </c:numRef>
          </c:val>
        </c:ser>
        <c:ser>
          <c:idx val="1"/>
          <c:order val="3"/>
          <c:tx>
            <c:strRef>
              <c:f>'study area load'!$C$242</c:f>
              <c:strCache>
                <c:ptCount val="1"/>
                <c:pt idx="0">
                  <c:v>Coop Minot Area Load</c:v>
                </c:pt>
              </c:strCache>
            </c:strRef>
          </c:tx>
          <c:spPr>
            <a:solidFill>
              <a:srgbClr val="FFC000">
                <a:alpha val="61000"/>
              </a:srgbClr>
            </a:solidFill>
          </c:spPr>
          <c:cat>
            <c:numRef>
              <c:f>'study area load'!$D$240:$N$240</c:f>
              <c:numCache>
                <c:formatCode>0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'study area load'!$D$242:$N$242</c:f>
              <c:numCache>
                <c:formatCode>0</c:formatCode>
                <c:ptCount val="11"/>
                <c:pt idx="0">
                  <c:v>78.460285112501523</c:v>
                </c:pt>
                <c:pt idx="1">
                  <c:v>90.554965040648355</c:v>
                </c:pt>
                <c:pt idx="2">
                  <c:v>99.485113736728962</c:v>
                </c:pt>
                <c:pt idx="3">
                  <c:v>112.93402822610342</c:v>
                </c:pt>
                <c:pt idx="4">
                  <c:v>117.27927259593555</c:v>
                </c:pt>
                <c:pt idx="5">
                  <c:v>121.08805042502219</c:v>
                </c:pt>
                <c:pt idx="6">
                  <c:v>125.14401748751219</c:v>
                </c:pt>
                <c:pt idx="7">
                  <c:v>129.24988633340004</c:v>
                </c:pt>
                <c:pt idx="8">
                  <c:v>133.40789487454262</c:v>
                </c:pt>
                <c:pt idx="9">
                  <c:v>146.01137615731977</c:v>
                </c:pt>
                <c:pt idx="10">
                  <c:v>150.72819417960156</c:v>
                </c:pt>
              </c:numCache>
            </c:numRef>
          </c:val>
        </c:ser>
        <c:ser>
          <c:idx val="0"/>
          <c:order val="4"/>
          <c:tx>
            <c:strRef>
              <c:f>'study area load'!$C$241</c:f>
              <c:strCache>
                <c:ptCount val="1"/>
                <c:pt idx="0">
                  <c:v>Coop West ND, East MT Area Load</c:v>
                </c:pt>
              </c:strCache>
            </c:strRef>
          </c:tx>
          <c:spPr>
            <a:solidFill>
              <a:srgbClr val="00B050">
                <a:alpha val="62000"/>
              </a:srgbClr>
            </a:solidFill>
          </c:spPr>
          <c:cat>
            <c:numRef>
              <c:f>'study area load'!$D$240:$N$240</c:f>
              <c:numCache>
                <c:formatCode>0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'study area load'!$D$241:$N$241</c:f>
              <c:numCache>
                <c:formatCode>0</c:formatCode>
                <c:ptCount val="11"/>
                <c:pt idx="0">
                  <c:v>443.72377610606634</c:v>
                </c:pt>
                <c:pt idx="1">
                  <c:v>569.47866188069918</c:v>
                </c:pt>
                <c:pt idx="2">
                  <c:v>710.17740452145301</c:v>
                </c:pt>
                <c:pt idx="3">
                  <c:v>758.02915042880784</c:v>
                </c:pt>
                <c:pt idx="4">
                  <c:v>814.28257481061337</c:v>
                </c:pt>
                <c:pt idx="5">
                  <c:v>912.09337459139181</c:v>
                </c:pt>
                <c:pt idx="6">
                  <c:v>937.78457598146974</c:v>
                </c:pt>
                <c:pt idx="7">
                  <c:v>961.61097257835445</c:v>
                </c:pt>
                <c:pt idx="8">
                  <c:v>984.464100676935</c:v>
                </c:pt>
                <c:pt idx="9">
                  <c:v>1002.937867293571</c:v>
                </c:pt>
                <c:pt idx="10">
                  <c:v>1018.6584056820332</c:v>
                </c:pt>
              </c:numCache>
            </c:numRef>
          </c:val>
        </c:ser>
        <c:axId val="94040832"/>
        <c:axId val="94042368"/>
      </c:areaChart>
      <c:catAx>
        <c:axId val="94040832"/>
        <c:scaling>
          <c:orientation val="minMax"/>
        </c:scaling>
        <c:axPos val="b"/>
        <c:majorGridlines/>
        <c:numFmt formatCode="0" sourceLinked="1"/>
        <c:majorTickMark val="none"/>
        <c:tickLblPos val="nextTo"/>
        <c:crossAx val="94042368"/>
        <c:crosses val="autoZero"/>
        <c:auto val="1"/>
        <c:lblAlgn val="ctr"/>
        <c:lblOffset val="100"/>
      </c:catAx>
      <c:valAx>
        <c:axId val="9404236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MW</a:t>
                </a:r>
              </a:p>
            </c:rich>
          </c:tx>
          <c:layout/>
        </c:title>
        <c:numFmt formatCode="0" sourceLinked="1"/>
        <c:majorTickMark val="none"/>
        <c:tickLblPos val="nextTo"/>
        <c:crossAx val="94040832"/>
        <c:crosses val="autoZero"/>
        <c:crossBetween val="midCat"/>
      </c:valAx>
    </c:plotArea>
    <c:legend>
      <c:legendPos val="b"/>
      <c:layout/>
    </c:legend>
    <c:plotVisOnly val="1"/>
  </c:chart>
  <c:spPr>
    <a:solidFill>
      <a:srgbClr val="EEECE1">
        <a:lumMod val="90000"/>
      </a:srgbClr>
    </a:solidFill>
  </c:sp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600" baseline="0" dirty="0" smtClean="0"/>
              <a:t>LELAND OLDS-LOGAN 230KV </a:t>
            </a:r>
            <a:r>
              <a:rPr lang="en-US" sz="1600" baseline="0" dirty="0"/>
              <a:t>PRIOR OUTAGE </a:t>
            </a:r>
          </a:p>
          <a:p>
            <a:pPr>
              <a:defRPr/>
            </a:pPr>
            <a:r>
              <a:rPr lang="en-US" sz="1600" baseline="0" dirty="0"/>
              <a:t>LOAD SERVING CAPABILITY</a:t>
            </a:r>
            <a:endParaRPr lang="en-US" sz="1600" dirty="0"/>
          </a:p>
        </c:rich>
      </c:tx>
      <c:layout>
        <c:manualLayout>
          <c:xMode val="edge"/>
          <c:yMode val="edge"/>
          <c:x val="0.14518692374991587"/>
          <c:y val="1.6883336147222709E-2"/>
        </c:manualLayout>
      </c:layout>
    </c:title>
    <c:plotArea>
      <c:layout/>
      <c:areaChart>
        <c:grouping val="stacked"/>
        <c:ser>
          <c:idx val="4"/>
          <c:order val="0"/>
          <c:tx>
            <c:strRef>
              <c:f>'study area load'!$C$245</c:f>
              <c:strCache>
                <c:ptCount val="1"/>
                <c:pt idx="0">
                  <c:v>Xcel Load at Souris</c:v>
                </c:pt>
              </c:strCache>
            </c:strRef>
          </c:tx>
          <c:spPr>
            <a:solidFill>
              <a:srgbClr val="7030A0">
                <a:alpha val="48000"/>
              </a:srgbClr>
            </a:solidFill>
          </c:spPr>
          <c:cat>
            <c:numRef>
              <c:f>'study area load'!$D$240:$N$240</c:f>
              <c:numCache>
                <c:formatCode>0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'study area load'!$D$245:$N$245</c:f>
              <c:numCache>
                <c:formatCode>0</c:formatCode>
                <c:ptCount val="11"/>
                <c:pt idx="0">
                  <c:v>86.169999999999987</c:v>
                </c:pt>
                <c:pt idx="1">
                  <c:v>87.169999999999987</c:v>
                </c:pt>
                <c:pt idx="2">
                  <c:v>88.169999999999987</c:v>
                </c:pt>
                <c:pt idx="3">
                  <c:v>89.169999999999987</c:v>
                </c:pt>
                <c:pt idx="4">
                  <c:v>90.169999999999987</c:v>
                </c:pt>
                <c:pt idx="5">
                  <c:v>91.169999999999987</c:v>
                </c:pt>
                <c:pt idx="6">
                  <c:v>92.169999999999987</c:v>
                </c:pt>
                <c:pt idx="7">
                  <c:v>93.169999999999987</c:v>
                </c:pt>
                <c:pt idx="8">
                  <c:v>94.169999999999987</c:v>
                </c:pt>
                <c:pt idx="9">
                  <c:v>95.169999999999987</c:v>
                </c:pt>
                <c:pt idx="10">
                  <c:v>96.169999999999987</c:v>
                </c:pt>
              </c:numCache>
            </c:numRef>
          </c:val>
        </c:ser>
        <c:ser>
          <c:idx val="3"/>
          <c:order val="1"/>
          <c:tx>
            <c:strRef>
              <c:f>'study area load'!$C$244</c:f>
              <c:strCache>
                <c:ptCount val="1"/>
                <c:pt idx="0">
                  <c:v>MDU Load in Study Area</c:v>
                </c:pt>
              </c:strCache>
            </c:strRef>
          </c:tx>
          <c:spPr>
            <a:solidFill>
              <a:srgbClr val="FF0000">
                <a:alpha val="40000"/>
              </a:srgbClr>
            </a:solidFill>
          </c:spPr>
          <c:cat>
            <c:numRef>
              <c:f>'study area load'!$D$240:$N$240</c:f>
              <c:numCache>
                <c:formatCode>0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'study area load'!$D$244:$N$244</c:f>
              <c:numCache>
                <c:formatCode>0</c:formatCode>
                <c:ptCount val="11"/>
                <c:pt idx="0">
                  <c:v>220.32999999999998</c:v>
                </c:pt>
                <c:pt idx="1">
                  <c:v>227.26</c:v>
                </c:pt>
                <c:pt idx="2">
                  <c:v>243.22</c:v>
                </c:pt>
                <c:pt idx="3">
                  <c:v>246.44</c:v>
                </c:pt>
                <c:pt idx="4">
                  <c:v>256.37</c:v>
                </c:pt>
                <c:pt idx="5">
                  <c:v>252.52999999999997</c:v>
                </c:pt>
                <c:pt idx="6">
                  <c:v>255.21999999999994</c:v>
                </c:pt>
                <c:pt idx="7">
                  <c:v>258.00999999999993</c:v>
                </c:pt>
                <c:pt idx="8">
                  <c:v>260.90999999999991</c:v>
                </c:pt>
                <c:pt idx="9">
                  <c:v>263.6400000000001</c:v>
                </c:pt>
                <c:pt idx="10">
                  <c:v>266.42999999999989</c:v>
                </c:pt>
              </c:numCache>
            </c:numRef>
          </c:val>
        </c:ser>
        <c:ser>
          <c:idx val="2"/>
          <c:order val="2"/>
          <c:tx>
            <c:strRef>
              <c:f>'study area load'!$C$243</c:f>
              <c:strCache>
                <c:ptCount val="1"/>
                <c:pt idx="0">
                  <c:v>Coop Bottineau Area Load</c:v>
                </c:pt>
              </c:strCache>
            </c:strRef>
          </c:tx>
          <c:spPr>
            <a:solidFill>
              <a:srgbClr val="0070C0">
                <a:alpha val="50000"/>
              </a:srgbClr>
            </a:solidFill>
          </c:spPr>
          <c:cat>
            <c:numRef>
              <c:f>'study area load'!$D$240:$N$240</c:f>
              <c:numCache>
                <c:formatCode>0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'study area load'!$D$243:$N$243</c:f>
              <c:numCache>
                <c:formatCode>0</c:formatCode>
                <c:ptCount val="11"/>
                <c:pt idx="0">
                  <c:v>27.860405117685367</c:v>
                </c:pt>
                <c:pt idx="1">
                  <c:v>30.286527542887701</c:v>
                </c:pt>
                <c:pt idx="2">
                  <c:v>34.431728584779577</c:v>
                </c:pt>
                <c:pt idx="3">
                  <c:v>41.200326546236148</c:v>
                </c:pt>
                <c:pt idx="4">
                  <c:v>47.999560579525919</c:v>
                </c:pt>
                <c:pt idx="5">
                  <c:v>54.870842744497565</c:v>
                </c:pt>
                <c:pt idx="6">
                  <c:v>61.760637042598233</c:v>
                </c:pt>
                <c:pt idx="7">
                  <c:v>68.703242753719948</c:v>
                </c:pt>
                <c:pt idx="8">
                  <c:v>75.720548408753359</c:v>
                </c:pt>
                <c:pt idx="9">
                  <c:v>82.8225509335373</c:v>
                </c:pt>
                <c:pt idx="10">
                  <c:v>89.703383875959886</c:v>
                </c:pt>
              </c:numCache>
            </c:numRef>
          </c:val>
        </c:ser>
        <c:ser>
          <c:idx val="1"/>
          <c:order val="3"/>
          <c:tx>
            <c:strRef>
              <c:f>'study area load'!$C$242</c:f>
              <c:strCache>
                <c:ptCount val="1"/>
                <c:pt idx="0">
                  <c:v>Coop Minot Area Load</c:v>
                </c:pt>
              </c:strCache>
            </c:strRef>
          </c:tx>
          <c:spPr>
            <a:solidFill>
              <a:srgbClr val="FFC000">
                <a:alpha val="61000"/>
              </a:srgbClr>
            </a:solidFill>
          </c:spPr>
          <c:cat>
            <c:numRef>
              <c:f>'study area load'!$D$240:$N$240</c:f>
              <c:numCache>
                <c:formatCode>0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'study area load'!$D$242:$N$242</c:f>
              <c:numCache>
                <c:formatCode>0</c:formatCode>
                <c:ptCount val="11"/>
                <c:pt idx="0">
                  <c:v>78.460285112501523</c:v>
                </c:pt>
                <c:pt idx="1">
                  <c:v>90.554965040648355</c:v>
                </c:pt>
                <c:pt idx="2">
                  <c:v>99.485113736728962</c:v>
                </c:pt>
                <c:pt idx="3">
                  <c:v>112.93402822610342</c:v>
                </c:pt>
                <c:pt idx="4">
                  <c:v>117.27927259593555</c:v>
                </c:pt>
                <c:pt idx="5">
                  <c:v>121.08805042502219</c:v>
                </c:pt>
                <c:pt idx="6">
                  <c:v>125.14401748751219</c:v>
                </c:pt>
                <c:pt idx="7">
                  <c:v>129.24988633340004</c:v>
                </c:pt>
                <c:pt idx="8">
                  <c:v>133.40789487454262</c:v>
                </c:pt>
                <c:pt idx="9">
                  <c:v>146.01137615731977</c:v>
                </c:pt>
                <c:pt idx="10">
                  <c:v>150.72819417960156</c:v>
                </c:pt>
              </c:numCache>
            </c:numRef>
          </c:val>
        </c:ser>
        <c:ser>
          <c:idx val="0"/>
          <c:order val="4"/>
          <c:tx>
            <c:strRef>
              <c:f>'study area load'!$C$241</c:f>
              <c:strCache>
                <c:ptCount val="1"/>
                <c:pt idx="0">
                  <c:v>Coop West ND, East MT Area Load</c:v>
                </c:pt>
              </c:strCache>
            </c:strRef>
          </c:tx>
          <c:spPr>
            <a:solidFill>
              <a:srgbClr val="00B050">
                <a:alpha val="62000"/>
              </a:srgbClr>
            </a:solidFill>
          </c:spPr>
          <c:cat>
            <c:numRef>
              <c:f>'study area load'!$D$240:$N$240</c:f>
              <c:numCache>
                <c:formatCode>0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'study area load'!$D$241:$N$241</c:f>
              <c:numCache>
                <c:formatCode>0</c:formatCode>
                <c:ptCount val="11"/>
                <c:pt idx="0">
                  <c:v>443.72377610606634</c:v>
                </c:pt>
                <c:pt idx="1">
                  <c:v>569.47866188069918</c:v>
                </c:pt>
                <c:pt idx="2">
                  <c:v>710.17740452145301</c:v>
                </c:pt>
                <c:pt idx="3">
                  <c:v>758.02915042880784</c:v>
                </c:pt>
                <c:pt idx="4">
                  <c:v>814.28257481061337</c:v>
                </c:pt>
                <c:pt idx="5">
                  <c:v>912.09337459139181</c:v>
                </c:pt>
                <c:pt idx="6">
                  <c:v>937.78457598146974</c:v>
                </c:pt>
                <c:pt idx="7">
                  <c:v>961.61097257835445</c:v>
                </c:pt>
                <c:pt idx="8">
                  <c:v>984.464100676935</c:v>
                </c:pt>
                <c:pt idx="9">
                  <c:v>1002.937867293571</c:v>
                </c:pt>
                <c:pt idx="10">
                  <c:v>1018.6584056820332</c:v>
                </c:pt>
              </c:numCache>
            </c:numRef>
          </c:val>
        </c:ser>
        <c:axId val="94214016"/>
        <c:axId val="94215552"/>
      </c:areaChart>
      <c:catAx>
        <c:axId val="94214016"/>
        <c:scaling>
          <c:orientation val="minMax"/>
        </c:scaling>
        <c:axPos val="b"/>
        <c:majorGridlines/>
        <c:numFmt formatCode="0" sourceLinked="1"/>
        <c:majorTickMark val="none"/>
        <c:tickLblPos val="nextTo"/>
        <c:crossAx val="94215552"/>
        <c:crosses val="autoZero"/>
        <c:auto val="1"/>
        <c:lblAlgn val="ctr"/>
        <c:lblOffset val="100"/>
      </c:catAx>
      <c:valAx>
        <c:axId val="9421555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MW</a:t>
                </a:r>
              </a:p>
            </c:rich>
          </c:tx>
          <c:layout/>
        </c:title>
        <c:numFmt formatCode="0" sourceLinked="1"/>
        <c:majorTickMark val="none"/>
        <c:tickLblPos val="nextTo"/>
        <c:crossAx val="94214016"/>
        <c:crosses val="autoZero"/>
        <c:crossBetween val="midCat"/>
      </c:valAx>
    </c:plotArea>
    <c:legend>
      <c:legendPos val="b"/>
      <c:layout/>
    </c:legend>
    <c:plotVisOnly val="1"/>
  </c:chart>
  <c:spPr>
    <a:solidFill>
      <a:srgbClr val="EEECE1">
        <a:lumMod val="90000"/>
      </a:srgbClr>
    </a:solidFill>
  </c:sp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Williston Load Pocket Load Forecasts</a:t>
            </a:r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strRef>
              <c:f>'williston load pocket'!$D$140</c:f>
              <c:strCache>
                <c:ptCount val="1"/>
                <c:pt idx="0">
                  <c:v>April 2011 forecast</c:v>
                </c:pt>
              </c:strCache>
            </c:strRef>
          </c:tx>
          <c:xVal>
            <c:numRef>
              <c:f>'williston load pocket'!$E$139:$P$139</c:f>
              <c:numCache>
                <c:formatCode>General</c:formatCod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numCache>
            </c:numRef>
          </c:xVal>
          <c:yVal>
            <c:numRef>
              <c:f>'williston load pocket'!$E$140:$P$140</c:f>
              <c:numCache>
                <c:formatCode>0</c:formatCode>
                <c:ptCount val="12"/>
                <c:pt idx="0">
                  <c:v>164.14557982191099</c:v>
                </c:pt>
                <c:pt idx="1">
                  <c:v>194.22499637836131</c:v>
                </c:pt>
                <c:pt idx="2">
                  <c:v>302.39473731353206</c:v>
                </c:pt>
                <c:pt idx="3">
                  <c:v>365.17021701550033</c:v>
                </c:pt>
                <c:pt idx="4">
                  <c:v>391.33575560860845</c:v>
                </c:pt>
                <c:pt idx="5">
                  <c:v>419.1270472186726</c:v>
                </c:pt>
                <c:pt idx="6">
                  <c:v>447.66858551796071</c:v>
                </c:pt>
                <c:pt idx="7">
                  <c:v>471.2516239054757</c:v>
                </c:pt>
                <c:pt idx="8">
                  <c:v>494.23925424371697</c:v>
                </c:pt>
                <c:pt idx="9">
                  <c:v>517.06163997257818</c:v>
                </c:pt>
                <c:pt idx="10">
                  <c:v>534.19654439881162</c:v>
                </c:pt>
                <c:pt idx="11">
                  <c:v>549.66799265757595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'williston load pocket'!$D$145</c:f>
              <c:strCache>
                <c:ptCount val="1"/>
                <c:pt idx="0">
                  <c:v>july 2011 forecast </c:v>
                </c:pt>
              </c:strCache>
            </c:strRef>
          </c:tx>
          <c:xVal>
            <c:numRef>
              <c:f>'williston load pocket'!$E$139:$O$139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xVal>
          <c:yVal>
            <c:numRef>
              <c:f>'williston load pocket'!$E$145:$O$145</c:f>
              <c:numCache>
                <c:formatCode>0</c:formatCode>
                <c:ptCount val="11"/>
                <c:pt idx="0">
                  <c:v>167.51696286951795</c:v>
                </c:pt>
                <c:pt idx="1">
                  <c:v>213.35997488545308</c:v>
                </c:pt>
                <c:pt idx="2">
                  <c:v>268.34833903945457</c:v>
                </c:pt>
                <c:pt idx="3">
                  <c:v>310.38885609058616</c:v>
                </c:pt>
                <c:pt idx="4">
                  <c:v>343.32375626578448</c:v>
                </c:pt>
                <c:pt idx="5">
                  <c:v>376.46439019067674</c:v>
                </c:pt>
                <c:pt idx="6">
                  <c:v>413.35646696308584</c:v>
                </c:pt>
                <c:pt idx="7">
                  <c:v>454.69207607355361</c:v>
                </c:pt>
                <c:pt idx="8">
                  <c:v>500.98585503733682</c:v>
                </c:pt>
                <c:pt idx="9">
                  <c:v>552.69350607378146</c:v>
                </c:pt>
                <c:pt idx="10">
                  <c:v>610.87146669768561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'williston load pocket'!$D$146</c:f>
              <c:strCache>
                <c:ptCount val="1"/>
                <c:pt idx="0">
                  <c:v>July 2011 forecast +20%</c:v>
                </c:pt>
              </c:strCache>
            </c:strRef>
          </c:tx>
          <c:xVal>
            <c:numRef>
              <c:f>'williston load pocket'!$E$139:$O$139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xVal>
          <c:yVal>
            <c:numRef>
              <c:f>'williston load pocket'!$E$146:$O$146</c:f>
              <c:numCache>
                <c:formatCode>0</c:formatCode>
                <c:ptCount val="11"/>
                <c:pt idx="0">
                  <c:v>201.02035544342161</c:v>
                </c:pt>
                <c:pt idx="1">
                  <c:v>256.03196986254363</c:v>
                </c:pt>
                <c:pt idx="2">
                  <c:v>322.01800684734542</c:v>
                </c:pt>
                <c:pt idx="3">
                  <c:v>372.46662730870332</c:v>
                </c:pt>
                <c:pt idx="4">
                  <c:v>411.98850751894139</c:v>
                </c:pt>
                <c:pt idx="5">
                  <c:v>451.75726822881205</c:v>
                </c:pt>
                <c:pt idx="6">
                  <c:v>496.02776035570298</c:v>
                </c:pt>
                <c:pt idx="7">
                  <c:v>545.63049128826424</c:v>
                </c:pt>
                <c:pt idx="8">
                  <c:v>601.18302604480414</c:v>
                </c:pt>
                <c:pt idx="9">
                  <c:v>663.23220728853744</c:v>
                </c:pt>
                <c:pt idx="10">
                  <c:v>733.04576003722275</c:v>
                </c:pt>
              </c:numCache>
            </c:numRef>
          </c:yVal>
          <c:smooth val="1"/>
        </c:ser>
        <c:axId val="92687360"/>
        <c:axId val="92693248"/>
      </c:scatterChart>
      <c:valAx>
        <c:axId val="92687360"/>
        <c:scaling>
          <c:orientation val="minMax"/>
        </c:scaling>
        <c:axPos val="b"/>
        <c:majorGridlines/>
        <c:numFmt formatCode="General" sourceLinked="1"/>
        <c:tickLblPos val="nextTo"/>
        <c:crossAx val="92693248"/>
        <c:crosses val="autoZero"/>
        <c:crossBetween val="midCat"/>
      </c:valAx>
      <c:valAx>
        <c:axId val="92693248"/>
        <c:scaling>
          <c:orientation val="minMax"/>
        </c:scaling>
        <c:axPos val="l"/>
        <c:majorGridlines/>
        <c:numFmt formatCode="0" sourceLinked="1"/>
        <c:tickLblPos val="nextTo"/>
        <c:crossAx val="92687360"/>
        <c:crosses val="autoZero"/>
        <c:crossBetween val="midCat"/>
      </c:valAx>
    </c:plotArea>
    <c:legend>
      <c:legendPos val="r"/>
      <c:layout/>
    </c:legend>
    <c:plotVisOnly val="1"/>
  </c:chart>
  <c:spPr>
    <a:solidFill>
      <a:prstClr val="white"/>
    </a:solidFill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Watford City 115kV Voltage</a:t>
            </a:r>
          </a:p>
          <a:p>
            <a:pPr>
              <a:defRPr/>
            </a:pPr>
            <a:r>
              <a:rPr lang="en-US" sz="1600"/>
              <a:t>AVS-CCR</a:t>
            </a:r>
            <a:r>
              <a:rPr lang="en-US" sz="1600" baseline="0"/>
              <a:t> 345kV Outage, MCDC at 20MW East-West</a:t>
            </a:r>
          </a:p>
          <a:p>
            <a:pPr>
              <a:defRPr/>
            </a:pPr>
            <a:r>
              <a:rPr lang="en-US" sz="1600" baseline="0"/>
              <a:t>Culbertson = 0MW</a:t>
            </a:r>
            <a:endParaRPr lang="en-US" sz="1600"/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strRef>
              <c:f>'1c1a1c1pv'!$I$89</c:f>
              <c:strCache>
                <c:ptCount val="1"/>
                <c:pt idx="0">
                  <c:v>WATFORD7    115.00</c:v>
                </c:pt>
              </c:strCache>
            </c:strRef>
          </c:tx>
          <c:xVal>
            <c:numRef>
              <c:f>'1c1a1c1pv'!$C$90:$C$101</c:f>
              <c:numCache>
                <c:formatCode>General</c:formatCode>
                <c:ptCount val="12"/>
                <c:pt idx="0">
                  <c:v>1109.8593799999999</c:v>
                </c:pt>
                <c:pt idx="1">
                  <c:v>1220.8453399999999</c:v>
                </c:pt>
                <c:pt idx="2">
                  <c:v>1331.8312999999998</c:v>
                </c:pt>
                <c:pt idx="3">
                  <c:v>1332.9411600000001</c:v>
                </c:pt>
                <c:pt idx="4">
                  <c:v>1334.0510299999999</c:v>
                </c:pt>
                <c:pt idx="5">
                  <c:v>1335.1608899999999</c:v>
                </c:pt>
                <c:pt idx="6">
                  <c:v>1336.2707499999999</c:v>
                </c:pt>
                <c:pt idx="7">
                  <c:v>1337.3806199999999</c:v>
                </c:pt>
                <c:pt idx="8">
                  <c:v>1338.4904799999999</c:v>
                </c:pt>
                <c:pt idx="9">
                  <c:v>1339.6003399999972</c:v>
                </c:pt>
                <c:pt idx="10">
                  <c:v>1340.71021</c:v>
                </c:pt>
                <c:pt idx="11">
                  <c:v>1341.82007</c:v>
                </c:pt>
              </c:numCache>
            </c:numRef>
          </c:xVal>
          <c:yVal>
            <c:numRef>
              <c:f>'1c1a1c1pv'!$I$90:$I$101</c:f>
              <c:numCache>
                <c:formatCode>General</c:formatCode>
                <c:ptCount val="12"/>
                <c:pt idx="0">
                  <c:v>0.98567000000000005</c:v>
                </c:pt>
                <c:pt idx="1">
                  <c:v>0.95494000000000134</c:v>
                </c:pt>
                <c:pt idx="2">
                  <c:v>0.89430999999999949</c:v>
                </c:pt>
                <c:pt idx="3">
                  <c:v>0.8932599999999995</c:v>
                </c:pt>
                <c:pt idx="4">
                  <c:v>0.89205000000000001</c:v>
                </c:pt>
                <c:pt idx="5">
                  <c:v>0.89073999999999998</c:v>
                </c:pt>
                <c:pt idx="6">
                  <c:v>0.88971</c:v>
                </c:pt>
                <c:pt idx="7">
                  <c:v>0.88863999999999999</c:v>
                </c:pt>
                <c:pt idx="8">
                  <c:v>0.88754999999999951</c:v>
                </c:pt>
                <c:pt idx="9">
                  <c:v>0.88645999999999958</c:v>
                </c:pt>
                <c:pt idx="10">
                  <c:v>0.88535999999999959</c:v>
                </c:pt>
                <c:pt idx="11">
                  <c:v>0.88424999999999998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'1c1a2c1pv.csv'!$I$117</c:f>
              <c:strCache>
                <c:ptCount val="1"/>
                <c:pt idx="0">
                  <c:v>WATFORD7    115.00</c:v>
                </c:pt>
              </c:strCache>
            </c:strRef>
          </c:tx>
          <c:xVal>
            <c:numRef>
              <c:f>'1c1a2c1pv.csv'!$C$118:$C$130</c:f>
              <c:numCache>
                <c:formatCode>General</c:formatCode>
                <c:ptCount val="13"/>
                <c:pt idx="0">
                  <c:v>1109.8593799999999</c:v>
                </c:pt>
                <c:pt idx="1">
                  <c:v>1220.8453399999999</c:v>
                </c:pt>
                <c:pt idx="2">
                  <c:v>1331.8312999999998</c:v>
                </c:pt>
                <c:pt idx="3">
                  <c:v>1342.9298100000001</c:v>
                </c:pt>
                <c:pt idx="4">
                  <c:v>1354.0284399999998</c:v>
                </c:pt>
                <c:pt idx="5">
                  <c:v>1355.1383099999998</c:v>
                </c:pt>
                <c:pt idx="6">
                  <c:v>1356.2481700000001</c:v>
                </c:pt>
                <c:pt idx="7">
                  <c:v>1357.3580299999999</c:v>
                </c:pt>
                <c:pt idx="8">
                  <c:v>1358.4679000000001</c:v>
                </c:pt>
                <c:pt idx="9">
                  <c:v>1359.5777600000001</c:v>
                </c:pt>
                <c:pt idx="10">
                  <c:v>1360.6876199999999</c:v>
                </c:pt>
                <c:pt idx="11">
                  <c:v>1361.7974899999999</c:v>
                </c:pt>
                <c:pt idx="12">
                  <c:v>1362.01953</c:v>
                </c:pt>
              </c:numCache>
            </c:numRef>
          </c:xVal>
          <c:yVal>
            <c:numRef>
              <c:f>'1c1a2c1pv.csv'!$I$118:$I$130</c:f>
              <c:numCache>
                <c:formatCode>General</c:formatCode>
                <c:ptCount val="13"/>
                <c:pt idx="0">
                  <c:v>1.0257399999999972</c:v>
                </c:pt>
                <c:pt idx="1">
                  <c:v>1.00488</c:v>
                </c:pt>
                <c:pt idx="2">
                  <c:v>0.98787999999999998</c:v>
                </c:pt>
                <c:pt idx="3">
                  <c:v>0.98346999999999829</c:v>
                </c:pt>
                <c:pt idx="4">
                  <c:v>0.97453999999999996</c:v>
                </c:pt>
                <c:pt idx="5">
                  <c:v>0.97605000000000064</c:v>
                </c:pt>
                <c:pt idx="6">
                  <c:v>0.97511000000000003</c:v>
                </c:pt>
                <c:pt idx="7">
                  <c:v>0.97409000000000134</c:v>
                </c:pt>
                <c:pt idx="8">
                  <c:v>0.97280999999999995</c:v>
                </c:pt>
                <c:pt idx="9">
                  <c:v>0.97185000000000121</c:v>
                </c:pt>
                <c:pt idx="10">
                  <c:v>0.97088000000000063</c:v>
                </c:pt>
                <c:pt idx="11">
                  <c:v>0.96992000000000134</c:v>
                </c:pt>
                <c:pt idx="12">
                  <c:v>0.96972000000000158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'1c1c2c1pv.csv'!$I$102</c:f>
              <c:strCache>
                <c:ptCount val="1"/>
                <c:pt idx="0">
                  <c:v>WATFORD7    115.00</c:v>
                </c:pt>
              </c:strCache>
            </c:strRef>
          </c:tx>
          <c:xVal>
            <c:numRef>
              <c:f>'1c1c2c1pv.csv'!$C$103:$C$119</c:f>
              <c:numCache>
                <c:formatCode>General</c:formatCode>
                <c:ptCount val="17"/>
                <c:pt idx="0">
                  <c:v>1109.8593799999999</c:v>
                </c:pt>
                <c:pt idx="1">
                  <c:v>1220.8453399999999</c:v>
                </c:pt>
                <c:pt idx="2">
                  <c:v>1331.8312999999998</c:v>
                </c:pt>
                <c:pt idx="3">
                  <c:v>1342.9298100000001</c:v>
                </c:pt>
                <c:pt idx="4">
                  <c:v>1354.0284399999998</c:v>
                </c:pt>
                <c:pt idx="5">
                  <c:v>1365.12708</c:v>
                </c:pt>
                <c:pt idx="6">
                  <c:v>1376.2255900000011</c:v>
                </c:pt>
                <c:pt idx="7">
                  <c:v>1387.3242199999972</c:v>
                </c:pt>
                <c:pt idx="8">
                  <c:v>1388.43408</c:v>
                </c:pt>
                <c:pt idx="9">
                  <c:v>1389.54395</c:v>
                </c:pt>
                <c:pt idx="10">
                  <c:v>1390.6538099999998</c:v>
                </c:pt>
                <c:pt idx="11">
                  <c:v>1391.76367</c:v>
                </c:pt>
                <c:pt idx="12">
                  <c:v>1392.8734099999972</c:v>
                </c:pt>
                <c:pt idx="13">
                  <c:v>1393.9832799999999</c:v>
                </c:pt>
                <c:pt idx="14">
                  <c:v>1395.0931399999972</c:v>
                </c:pt>
                <c:pt idx="15">
                  <c:v>1395.3150600000001</c:v>
                </c:pt>
                <c:pt idx="16">
                  <c:v>1395.53711</c:v>
                </c:pt>
              </c:numCache>
            </c:numRef>
          </c:xVal>
          <c:yVal>
            <c:numRef>
              <c:f>'1c1c2c1pv.csv'!$I$103:$I$119</c:f>
              <c:numCache>
                <c:formatCode>General</c:formatCode>
                <c:ptCount val="17"/>
                <c:pt idx="0">
                  <c:v>1.0140400000000001</c:v>
                </c:pt>
                <c:pt idx="1">
                  <c:v>1.01064</c:v>
                </c:pt>
                <c:pt idx="2">
                  <c:v>1.0000100000000001</c:v>
                </c:pt>
                <c:pt idx="3">
                  <c:v>0.99940999999999958</c:v>
                </c:pt>
                <c:pt idx="4">
                  <c:v>0.99592000000000003</c:v>
                </c:pt>
                <c:pt idx="5">
                  <c:v>0.99049999999999949</c:v>
                </c:pt>
                <c:pt idx="6">
                  <c:v>0.98630999999999958</c:v>
                </c:pt>
                <c:pt idx="7">
                  <c:v>0.98138999999999865</c:v>
                </c:pt>
                <c:pt idx="8">
                  <c:v>0.98080999999999996</c:v>
                </c:pt>
                <c:pt idx="9">
                  <c:v>0.98021999999999865</c:v>
                </c:pt>
                <c:pt idx="10">
                  <c:v>0.97962000000000171</c:v>
                </c:pt>
                <c:pt idx="11">
                  <c:v>0.97903000000000062</c:v>
                </c:pt>
                <c:pt idx="12">
                  <c:v>0.97843000000000002</c:v>
                </c:pt>
                <c:pt idx="13">
                  <c:v>0.97783000000000064</c:v>
                </c:pt>
                <c:pt idx="14">
                  <c:v>0.97723000000000004</c:v>
                </c:pt>
                <c:pt idx="15">
                  <c:v>0.97711000000000003</c:v>
                </c:pt>
                <c:pt idx="16">
                  <c:v>0.97699000000000158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'1c1c4c1pv.csv'!$I$117</c:f>
              <c:strCache>
                <c:ptCount val="1"/>
                <c:pt idx="0">
                  <c:v>WATFORD7    115.00</c:v>
                </c:pt>
              </c:strCache>
            </c:strRef>
          </c:tx>
          <c:xVal>
            <c:numRef>
              <c:f>'1c1c4c1pv.csv'!$C$118:$C$127</c:f>
              <c:numCache>
                <c:formatCode>General</c:formatCode>
                <c:ptCount val="10"/>
                <c:pt idx="0">
                  <c:v>1109.8593799999999</c:v>
                </c:pt>
                <c:pt idx="1">
                  <c:v>1220.8453399999999</c:v>
                </c:pt>
                <c:pt idx="2">
                  <c:v>1331.8312999999998</c:v>
                </c:pt>
                <c:pt idx="3">
                  <c:v>1442.8171399999999</c:v>
                </c:pt>
                <c:pt idx="4">
                  <c:v>1443.9270000000001</c:v>
                </c:pt>
                <c:pt idx="5">
                  <c:v>1445.0368700000001</c:v>
                </c:pt>
                <c:pt idx="6">
                  <c:v>1446.1467299999999</c:v>
                </c:pt>
                <c:pt idx="7">
                  <c:v>1447.2565900000011</c:v>
                </c:pt>
                <c:pt idx="8">
                  <c:v>1448.36646</c:v>
                </c:pt>
                <c:pt idx="9">
                  <c:v>1449.4762000000001</c:v>
                </c:pt>
              </c:numCache>
            </c:numRef>
          </c:xVal>
          <c:yVal>
            <c:numRef>
              <c:f>'1c1c4c1pv.csv'!$I$118:$I$127</c:f>
              <c:numCache>
                <c:formatCode>General</c:formatCode>
                <c:ptCount val="10"/>
                <c:pt idx="0">
                  <c:v>1.0157199999999975</c:v>
                </c:pt>
                <c:pt idx="1">
                  <c:v>1.0111699999999972</c:v>
                </c:pt>
                <c:pt idx="2">
                  <c:v>1.0029599999999999</c:v>
                </c:pt>
                <c:pt idx="3">
                  <c:v>1.0061500000000001</c:v>
                </c:pt>
                <c:pt idx="4">
                  <c:v>1.0057999999999967</c:v>
                </c:pt>
                <c:pt idx="5">
                  <c:v>1.0053199999999998</c:v>
                </c:pt>
                <c:pt idx="6">
                  <c:v>1.0050999999999974</c:v>
                </c:pt>
                <c:pt idx="7">
                  <c:v>1.0059899999999975</c:v>
                </c:pt>
                <c:pt idx="8">
                  <c:v>1.0056299999999967</c:v>
                </c:pt>
                <c:pt idx="9">
                  <c:v>1.0052599999999998</c:v>
                </c:pt>
              </c:numCache>
            </c:numRef>
          </c:yVal>
          <c:smooth val="1"/>
        </c:ser>
        <c:axId val="92724224"/>
        <c:axId val="93009024"/>
      </c:scatterChart>
      <c:valAx>
        <c:axId val="92724224"/>
        <c:scaling>
          <c:orientation val="minMax"/>
          <c:max val="1550"/>
          <c:min val="1000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Study Area Load MW</a:t>
                </a:r>
              </a:p>
            </c:rich>
          </c:tx>
          <c:layout/>
        </c:title>
        <c:numFmt formatCode="General" sourceLinked="1"/>
        <c:tickLblPos val="nextTo"/>
        <c:crossAx val="93009024"/>
        <c:crosses val="autoZero"/>
        <c:crossBetween val="midCat"/>
        <c:majorUnit val="50"/>
      </c:valAx>
      <c:valAx>
        <c:axId val="9300902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Voltage</a:t>
                </a:r>
              </a:p>
            </c:rich>
          </c:tx>
          <c:layout/>
        </c:title>
        <c:numFmt formatCode="General" sourceLinked="1"/>
        <c:tickLblPos val="nextTo"/>
        <c:crossAx val="92724224"/>
        <c:crosses val="autoZero"/>
        <c:crossBetween val="midCat"/>
      </c:valAx>
    </c:plotArea>
    <c:plotVisOnly val="1"/>
  </c:chart>
  <c:spPr>
    <a:solidFill>
      <a:srgbClr val="EEECE1">
        <a:lumMod val="90000"/>
      </a:srgbClr>
    </a:solidFill>
  </c:sp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baseline="0" dirty="0" smtClean="0"/>
              <a:t>SYSTEM </a:t>
            </a:r>
            <a:r>
              <a:rPr lang="en-US" baseline="0" dirty="0"/>
              <a:t>INTACT LOAD SERVING CAPABILITY</a:t>
            </a:r>
            <a:endParaRPr lang="en-US" dirty="0"/>
          </a:p>
        </c:rich>
      </c:tx>
      <c:layout/>
    </c:title>
    <c:plotArea>
      <c:layout/>
      <c:areaChart>
        <c:grouping val="stacked"/>
        <c:ser>
          <c:idx val="4"/>
          <c:order val="0"/>
          <c:tx>
            <c:strRef>
              <c:f>'study area load'!$C$245</c:f>
              <c:strCache>
                <c:ptCount val="1"/>
                <c:pt idx="0">
                  <c:v>Xcel Load at Souris</c:v>
                </c:pt>
              </c:strCache>
            </c:strRef>
          </c:tx>
          <c:spPr>
            <a:solidFill>
              <a:srgbClr val="7030A0">
                <a:alpha val="48000"/>
              </a:srgbClr>
            </a:solidFill>
          </c:spPr>
          <c:cat>
            <c:numRef>
              <c:f>'study area load'!$D$240:$N$240</c:f>
              <c:numCache>
                <c:formatCode>0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'study area load'!$D$245:$N$245</c:f>
              <c:numCache>
                <c:formatCode>0</c:formatCode>
                <c:ptCount val="11"/>
                <c:pt idx="0">
                  <c:v>86.169999999999987</c:v>
                </c:pt>
                <c:pt idx="1">
                  <c:v>87.169999999999987</c:v>
                </c:pt>
                <c:pt idx="2">
                  <c:v>88.169999999999987</c:v>
                </c:pt>
                <c:pt idx="3">
                  <c:v>89.169999999999987</c:v>
                </c:pt>
                <c:pt idx="4">
                  <c:v>90.169999999999987</c:v>
                </c:pt>
                <c:pt idx="5">
                  <c:v>91.169999999999987</c:v>
                </c:pt>
                <c:pt idx="6">
                  <c:v>92.169999999999987</c:v>
                </c:pt>
                <c:pt idx="7">
                  <c:v>93.169999999999987</c:v>
                </c:pt>
                <c:pt idx="8">
                  <c:v>94.169999999999987</c:v>
                </c:pt>
                <c:pt idx="9">
                  <c:v>95.169999999999987</c:v>
                </c:pt>
                <c:pt idx="10">
                  <c:v>96.169999999999987</c:v>
                </c:pt>
              </c:numCache>
            </c:numRef>
          </c:val>
        </c:ser>
        <c:ser>
          <c:idx val="3"/>
          <c:order val="1"/>
          <c:tx>
            <c:strRef>
              <c:f>'study area load'!$C$244</c:f>
              <c:strCache>
                <c:ptCount val="1"/>
                <c:pt idx="0">
                  <c:v>MDU Load in Study Area</c:v>
                </c:pt>
              </c:strCache>
            </c:strRef>
          </c:tx>
          <c:spPr>
            <a:solidFill>
              <a:srgbClr val="FF0000">
                <a:alpha val="40000"/>
              </a:srgbClr>
            </a:solidFill>
          </c:spPr>
          <c:cat>
            <c:numRef>
              <c:f>'study area load'!$D$240:$N$240</c:f>
              <c:numCache>
                <c:formatCode>0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'study area load'!$D$244:$N$244</c:f>
              <c:numCache>
                <c:formatCode>0</c:formatCode>
                <c:ptCount val="11"/>
                <c:pt idx="0">
                  <c:v>220.32999999999998</c:v>
                </c:pt>
                <c:pt idx="1">
                  <c:v>227.26</c:v>
                </c:pt>
                <c:pt idx="2">
                  <c:v>243.22</c:v>
                </c:pt>
                <c:pt idx="3">
                  <c:v>246.44</c:v>
                </c:pt>
                <c:pt idx="4">
                  <c:v>256.37</c:v>
                </c:pt>
                <c:pt idx="5">
                  <c:v>252.52999999999997</c:v>
                </c:pt>
                <c:pt idx="6">
                  <c:v>255.21999999999994</c:v>
                </c:pt>
                <c:pt idx="7">
                  <c:v>258.00999999999993</c:v>
                </c:pt>
                <c:pt idx="8">
                  <c:v>260.90999999999991</c:v>
                </c:pt>
                <c:pt idx="9">
                  <c:v>263.6400000000001</c:v>
                </c:pt>
                <c:pt idx="10">
                  <c:v>266.42999999999989</c:v>
                </c:pt>
              </c:numCache>
            </c:numRef>
          </c:val>
        </c:ser>
        <c:ser>
          <c:idx val="2"/>
          <c:order val="2"/>
          <c:tx>
            <c:strRef>
              <c:f>'study area load'!$C$243</c:f>
              <c:strCache>
                <c:ptCount val="1"/>
                <c:pt idx="0">
                  <c:v>Coop Bottineau Area Load</c:v>
                </c:pt>
              </c:strCache>
            </c:strRef>
          </c:tx>
          <c:spPr>
            <a:solidFill>
              <a:srgbClr val="0070C0">
                <a:alpha val="50000"/>
              </a:srgbClr>
            </a:solidFill>
          </c:spPr>
          <c:cat>
            <c:numRef>
              <c:f>'study area load'!$D$240:$N$240</c:f>
              <c:numCache>
                <c:formatCode>0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'study area load'!$D$243:$N$243</c:f>
              <c:numCache>
                <c:formatCode>0</c:formatCode>
                <c:ptCount val="11"/>
                <c:pt idx="0">
                  <c:v>27.860405117685367</c:v>
                </c:pt>
                <c:pt idx="1">
                  <c:v>30.286527542887701</c:v>
                </c:pt>
                <c:pt idx="2">
                  <c:v>34.431728584779577</c:v>
                </c:pt>
                <c:pt idx="3">
                  <c:v>41.200326546236148</c:v>
                </c:pt>
                <c:pt idx="4">
                  <c:v>47.999560579525919</c:v>
                </c:pt>
                <c:pt idx="5">
                  <c:v>54.870842744497565</c:v>
                </c:pt>
                <c:pt idx="6">
                  <c:v>61.760637042598233</c:v>
                </c:pt>
                <c:pt idx="7">
                  <c:v>68.703242753719948</c:v>
                </c:pt>
                <c:pt idx="8">
                  <c:v>75.720548408753359</c:v>
                </c:pt>
                <c:pt idx="9">
                  <c:v>82.8225509335373</c:v>
                </c:pt>
                <c:pt idx="10">
                  <c:v>89.703383875959886</c:v>
                </c:pt>
              </c:numCache>
            </c:numRef>
          </c:val>
        </c:ser>
        <c:ser>
          <c:idx val="1"/>
          <c:order val="3"/>
          <c:tx>
            <c:strRef>
              <c:f>'study area load'!$C$242</c:f>
              <c:strCache>
                <c:ptCount val="1"/>
                <c:pt idx="0">
                  <c:v>Coop Minot Area Load</c:v>
                </c:pt>
              </c:strCache>
            </c:strRef>
          </c:tx>
          <c:spPr>
            <a:solidFill>
              <a:srgbClr val="FFC000">
                <a:alpha val="61000"/>
              </a:srgbClr>
            </a:solidFill>
          </c:spPr>
          <c:cat>
            <c:numRef>
              <c:f>'study area load'!$D$240:$N$240</c:f>
              <c:numCache>
                <c:formatCode>0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'study area load'!$D$242:$N$242</c:f>
              <c:numCache>
                <c:formatCode>0</c:formatCode>
                <c:ptCount val="11"/>
                <c:pt idx="0">
                  <c:v>78.460285112501523</c:v>
                </c:pt>
                <c:pt idx="1">
                  <c:v>90.554965040648355</c:v>
                </c:pt>
                <c:pt idx="2">
                  <c:v>99.485113736728962</c:v>
                </c:pt>
                <c:pt idx="3">
                  <c:v>112.93402822610342</c:v>
                </c:pt>
                <c:pt idx="4">
                  <c:v>117.27927259593555</c:v>
                </c:pt>
                <c:pt idx="5">
                  <c:v>121.08805042502219</c:v>
                </c:pt>
                <c:pt idx="6">
                  <c:v>125.14401748751219</c:v>
                </c:pt>
                <c:pt idx="7">
                  <c:v>129.24988633340004</c:v>
                </c:pt>
                <c:pt idx="8">
                  <c:v>133.40789487454262</c:v>
                </c:pt>
                <c:pt idx="9">
                  <c:v>146.01137615731977</c:v>
                </c:pt>
                <c:pt idx="10">
                  <c:v>150.72819417960156</c:v>
                </c:pt>
              </c:numCache>
            </c:numRef>
          </c:val>
        </c:ser>
        <c:ser>
          <c:idx val="0"/>
          <c:order val="4"/>
          <c:tx>
            <c:strRef>
              <c:f>'study area load'!$C$241</c:f>
              <c:strCache>
                <c:ptCount val="1"/>
                <c:pt idx="0">
                  <c:v>Coop West ND, East MT Area Load</c:v>
                </c:pt>
              </c:strCache>
            </c:strRef>
          </c:tx>
          <c:spPr>
            <a:solidFill>
              <a:srgbClr val="00B050">
                <a:alpha val="62000"/>
              </a:srgbClr>
            </a:solidFill>
          </c:spPr>
          <c:cat>
            <c:numRef>
              <c:f>'study area load'!$D$240:$N$240</c:f>
              <c:numCache>
                <c:formatCode>0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'study area load'!$D$241:$N$241</c:f>
              <c:numCache>
                <c:formatCode>0</c:formatCode>
                <c:ptCount val="11"/>
                <c:pt idx="0">
                  <c:v>443.72377610606634</c:v>
                </c:pt>
                <c:pt idx="1">
                  <c:v>569.47866188069918</c:v>
                </c:pt>
                <c:pt idx="2">
                  <c:v>710.17740452145301</c:v>
                </c:pt>
                <c:pt idx="3">
                  <c:v>758.02915042880784</c:v>
                </c:pt>
                <c:pt idx="4">
                  <c:v>814.28257481061337</c:v>
                </c:pt>
                <c:pt idx="5">
                  <c:v>912.09337459139181</c:v>
                </c:pt>
                <c:pt idx="6">
                  <c:v>937.78457598146974</c:v>
                </c:pt>
                <c:pt idx="7">
                  <c:v>961.61097257835445</c:v>
                </c:pt>
                <c:pt idx="8">
                  <c:v>984.464100676935</c:v>
                </c:pt>
                <c:pt idx="9">
                  <c:v>1002.937867293571</c:v>
                </c:pt>
                <c:pt idx="10">
                  <c:v>1018.6584056820332</c:v>
                </c:pt>
              </c:numCache>
            </c:numRef>
          </c:val>
        </c:ser>
        <c:axId val="93155712"/>
        <c:axId val="93157248"/>
      </c:areaChart>
      <c:catAx>
        <c:axId val="93155712"/>
        <c:scaling>
          <c:orientation val="minMax"/>
        </c:scaling>
        <c:axPos val="b"/>
        <c:majorGridlines/>
        <c:numFmt formatCode="0" sourceLinked="1"/>
        <c:majorTickMark val="none"/>
        <c:tickLblPos val="nextTo"/>
        <c:crossAx val="93157248"/>
        <c:crosses val="autoZero"/>
        <c:auto val="1"/>
        <c:lblAlgn val="ctr"/>
        <c:lblOffset val="100"/>
      </c:catAx>
      <c:valAx>
        <c:axId val="9315724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MW</a:t>
                </a:r>
              </a:p>
            </c:rich>
          </c:tx>
          <c:layout/>
        </c:title>
        <c:numFmt formatCode="0" sourceLinked="1"/>
        <c:majorTickMark val="none"/>
        <c:tickLblPos val="nextTo"/>
        <c:crossAx val="93155712"/>
        <c:crosses val="autoZero"/>
        <c:crossBetween val="midCat"/>
      </c:valAx>
    </c:plotArea>
    <c:legend>
      <c:legendPos val="b"/>
      <c:layout/>
    </c:legend>
    <c:plotVisOnly val="1"/>
  </c:chart>
  <c:spPr>
    <a:solidFill>
      <a:srgbClr val="EEECE1">
        <a:lumMod val="90000"/>
      </a:srgbClr>
    </a:solidFill>
  </c:sp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baseline="0" dirty="0" smtClean="0"/>
              <a:t>SYSTEM </a:t>
            </a:r>
            <a:r>
              <a:rPr lang="en-US" baseline="0" dirty="0"/>
              <a:t>INTACT LOAD SERVING CAPABILITY</a:t>
            </a:r>
            <a:endParaRPr lang="en-US" dirty="0"/>
          </a:p>
        </c:rich>
      </c:tx>
      <c:layout/>
    </c:title>
    <c:plotArea>
      <c:layout/>
      <c:areaChart>
        <c:grouping val="stacked"/>
        <c:ser>
          <c:idx val="4"/>
          <c:order val="0"/>
          <c:tx>
            <c:strRef>
              <c:f>'study area load'!$C$245</c:f>
              <c:strCache>
                <c:ptCount val="1"/>
                <c:pt idx="0">
                  <c:v>Xcel Load at Souris</c:v>
                </c:pt>
              </c:strCache>
            </c:strRef>
          </c:tx>
          <c:spPr>
            <a:solidFill>
              <a:srgbClr val="7030A0">
                <a:alpha val="48000"/>
              </a:srgbClr>
            </a:solidFill>
          </c:spPr>
          <c:cat>
            <c:numRef>
              <c:f>'study area load'!$D$240:$N$240</c:f>
              <c:numCache>
                <c:formatCode>0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'study area load'!$D$245:$N$245</c:f>
              <c:numCache>
                <c:formatCode>0</c:formatCode>
                <c:ptCount val="11"/>
                <c:pt idx="0">
                  <c:v>86.169999999999987</c:v>
                </c:pt>
                <c:pt idx="1">
                  <c:v>87.169999999999987</c:v>
                </c:pt>
                <c:pt idx="2">
                  <c:v>88.169999999999987</c:v>
                </c:pt>
                <c:pt idx="3">
                  <c:v>89.169999999999987</c:v>
                </c:pt>
                <c:pt idx="4">
                  <c:v>90.169999999999987</c:v>
                </c:pt>
                <c:pt idx="5">
                  <c:v>91.169999999999987</c:v>
                </c:pt>
                <c:pt idx="6">
                  <c:v>92.169999999999987</c:v>
                </c:pt>
                <c:pt idx="7">
                  <c:v>93.169999999999987</c:v>
                </c:pt>
                <c:pt idx="8">
                  <c:v>94.169999999999987</c:v>
                </c:pt>
                <c:pt idx="9">
                  <c:v>95.169999999999987</c:v>
                </c:pt>
                <c:pt idx="10">
                  <c:v>96.169999999999987</c:v>
                </c:pt>
              </c:numCache>
            </c:numRef>
          </c:val>
        </c:ser>
        <c:ser>
          <c:idx val="3"/>
          <c:order val="1"/>
          <c:tx>
            <c:strRef>
              <c:f>'study area load'!$C$244</c:f>
              <c:strCache>
                <c:ptCount val="1"/>
                <c:pt idx="0">
                  <c:v>MDU Load in Study Area</c:v>
                </c:pt>
              </c:strCache>
            </c:strRef>
          </c:tx>
          <c:spPr>
            <a:solidFill>
              <a:srgbClr val="FF0000">
                <a:alpha val="40000"/>
              </a:srgbClr>
            </a:solidFill>
          </c:spPr>
          <c:cat>
            <c:numRef>
              <c:f>'study area load'!$D$240:$N$240</c:f>
              <c:numCache>
                <c:formatCode>0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'study area load'!$D$244:$N$244</c:f>
              <c:numCache>
                <c:formatCode>0</c:formatCode>
                <c:ptCount val="11"/>
                <c:pt idx="0">
                  <c:v>220.32999999999998</c:v>
                </c:pt>
                <c:pt idx="1">
                  <c:v>227.26</c:v>
                </c:pt>
                <c:pt idx="2">
                  <c:v>243.22</c:v>
                </c:pt>
                <c:pt idx="3">
                  <c:v>246.44</c:v>
                </c:pt>
                <c:pt idx="4">
                  <c:v>256.37</c:v>
                </c:pt>
                <c:pt idx="5">
                  <c:v>252.52999999999997</c:v>
                </c:pt>
                <c:pt idx="6">
                  <c:v>255.21999999999994</c:v>
                </c:pt>
                <c:pt idx="7">
                  <c:v>258.00999999999993</c:v>
                </c:pt>
                <c:pt idx="8">
                  <c:v>260.90999999999991</c:v>
                </c:pt>
                <c:pt idx="9">
                  <c:v>263.6400000000001</c:v>
                </c:pt>
                <c:pt idx="10">
                  <c:v>266.42999999999989</c:v>
                </c:pt>
              </c:numCache>
            </c:numRef>
          </c:val>
        </c:ser>
        <c:ser>
          <c:idx val="2"/>
          <c:order val="2"/>
          <c:tx>
            <c:strRef>
              <c:f>'study area load'!$C$243</c:f>
              <c:strCache>
                <c:ptCount val="1"/>
                <c:pt idx="0">
                  <c:v>Coop Bottineau Area Load</c:v>
                </c:pt>
              </c:strCache>
            </c:strRef>
          </c:tx>
          <c:spPr>
            <a:solidFill>
              <a:srgbClr val="0070C0">
                <a:alpha val="50000"/>
              </a:srgbClr>
            </a:solidFill>
          </c:spPr>
          <c:cat>
            <c:numRef>
              <c:f>'study area load'!$D$240:$N$240</c:f>
              <c:numCache>
                <c:formatCode>0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'study area load'!$D$243:$N$243</c:f>
              <c:numCache>
                <c:formatCode>0</c:formatCode>
                <c:ptCount val="11"/>
                <c:pt idx="0">
                  <c:v>27.860405117685367</c:v>
                </c:pt>
                <c:pt idx="1">
                  <c:v>30.286527542887701</c:v>
                </c:pt>
                <c:pt idx="2">
                  <c:v>34.431728584779577</c:v>
                </c:pt>
                <c:pt idx="3">
                  <c:v>41.200326546236148</c:v>
                </c:pt>
                <c:pt idx="4">
                  <c:v>47.999560579525919</c:v>
                </c:pt>
                <c:pt idx="5">
                  <c:v>54.870842744497565</c:v>
                </c:pt>
                <c:pt idx="6">
                  <c:v>61.760637042598233</c:v>
                </c:pt>
                <c:pt idx="7">
                  <c:v>68.703242753719948</c:v>
                </c:pt>
                <c:pt idx="8">
                  <c:v>75.720548408753359</c:v>
                </c:pt>
                <c:pt idx="9">
                  <c:v>82.8225509335373</c:v>
                </c:pt>
                <c:pt idx="10">
                  <c:v>89.703383875959886</c:v>
                </c:pt>
              </c:numCache>
            </c:numRef>
          </c:val>
        </c:ser>
        <c:ser>
          <c:idx val="1"/>
          <c:order val="3"/>
          <c:tx>
            <c:strRef>
              <c:f>'study area load'!$C$242</c:f>
              <c:strCache>
                <c:ptCount val="1"/>
                <c:pt idx="0">
                  <c:v>Coop Minot Area Load</c:v>
                </c:pt>
              </c:strCache>
            </c:strRef>
          </c:tx>
          <c:spPr>
            <a:solidFill>
              <a:srgbClr val="FFC000">
                <a:alpha val="61000"/>
              </a:srgbClr>
            </a:solidFill>
          </c:spPr>
          <c:cat>
            <c:numRef>
              <c:f>'study area load'!$D$240:$N$240</c:f>
              <c:numCache>
                <c:formatCode>0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'study area load'!$D$242:$N$242</c:f>
              <c:numCache>
                <c:formatCode>0</c:formatCode>
                <c:ptCount val="11"/>
                <c:pt idx="0">
                  <c:v>78.460285112501523</c:v>
                </c:pt>
                <c:pt idx="1">
                  <c:v>90.554965040648355</c:v>
                </c:pt>
                <c:pt idx="2">
                  <c:v>99.485113736728962</c:v>
                </c:pt>
                <c:pt idx="3">
                  <c:v>112.93402822610342</c:v>
                </c:pt>
                <c:pt idx="4">
                  <c:v>117.27927259593555</c:v>
                </c:pt>
                <c:pt idx="5">
                  <c:v>121.08805042502219</c:v>
                </c:pt>
                <c:pt idx="6">
                  <c:v>125.14401748751219</c:v>
                </c:pt>
                <c:pt idx="7">
                  <c:v>129.24988633340004</c:v>
                </c:pt>
                <c:pt idx="8">
                  <c:v>133.40789487454262</c:v>
                </c:pt>
                <c:pt idx="9">
                  <c:v>146.01137615731977</c:v>
                </c:pt>
                <c:pt idx="10">
                  <c:v>150.72819417960156</c:v>
                </c:pt>
              </c:numCache>
            </c:numRef>
          </c:val>
        </c:ser>
        <c:ser>
          <c:idx val="0"/>
          <c:order val="4"/>
          <c:tx>
            <c:strRef>
              <c:f>'study area load'!$C$241</c:f>
              <c:strCache>
                <c:ptCount val="1"/>
                <c:pt idx="0">
                  <c:v>Coop West ND, East MT Area Load</c:v>
                </c:pt>
              </c:strCache>
            </c:strRef>
          </c:tx>
          <c:spPr>
            <a:solidFill>
              <a:srgbClr val="00B050">
                <a:alpha val="62000"/>
              </a:srgbClr>
            </a:solidFill>
          </c:spPr>
          <c:cat>
            <c:numRef>
              <c:f>'study area load'!$D$240:$N$240</c:f>
              <c:numCache>
                <c:formatCode>0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'study area load'!$D$241:$N$241</c:f>
              <c:numCache>
                <c:formatCode>0</c:formatCode>
                <c:ptCount val="11"/>
                <c:pt idx="0">
                  <c:v>443.72377610606634</c:v>
                </c:pt>
                <c:pt idx="1">
                  <c:v>569.47866188069918</c:v>
                </c:pt>
                <c:pt idx="2">
                  <c:v>710.17740452145301</c:v>
                </c:pt>
                <c:pt idx="3">
                  <c:v>758.02915042880784</c:v>
                </c:pt>
                <c:pt idx="4">
                  <c:v>814.28257481061337</c:v>
                </c:pt>
                <c:pt idx="5">
                  <c:v>912.09337459139181</c:v>
                </c:pt>
                <c:pt idx="6">
                  <c:v>937.78457598146974</c:v>
                </c:pt>
                <c:pt idx="7">
                  <c:v>961.61097257835445</c:v>
                </c:pt>
                <c:pt idx="8">
                  <c:v>984.464100676935</c:v>
                </c:pt>
                <c:pt idx="9">
                  <c:v>1002.937867293571</c:v>
                </c:pt>
                <c:pt idx="10">
                  <c:v>1018.6584056820332</c:v>
                </c:pt>
              </c:numCache>
            </c:numRef>
          </c:val>
        </c:ser>
        <c:axId val="93513216"/>
        <c:axId val="93514752"/>
      </c:areaChart>
      <c:catAx>
        <c:axId val="93513216"/>
        <c:scaling>
          <c:orientation val="minMax"/>
        </c:scaling>
        <c:axPos val="b"/>
        <c:majorGridlines/>
        <c:numFmt formatCode="0" sourceLinked="1"/>
        <c:majorTickMark val="none"/>
        <c:tickLblPos val="nextTo"/>
        <c:crossAx val="93514752"/>
        <c:crosses val="autoZero"/>
        <c:auto val="1"/>
        <c:lblAlgn val="ctr"/>
        <c:lblOffset val="100"/>
      </c:catAx>
      <c:valAx>
        <c:axId val="9351475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MW</a:t>
                </a:r>
              </a:p>
            </c:rich>
          </c:tx>
          <c:layout/>
        </c:title>
        <c:numFmt formatCode="0" sourceLinked="1"/>
        <c:majorTickMark val="none"/>
        <c:tickLblPos val="nextTo"/>
        <c:crossAx val="93513216"/>
        <c:crosses val="autoZero"/>
        <c:crossBetween val="midCat"/>
      </c:valAx>
    </c:plotArea>
    <c:legend>
      <c:legendPos val="b"/>
      <c:layout/>
    </c:legend>
    <c:plotVisOnly val="1"/>
  </c:chart>
  <c:spPr>
    <a:solidFill>
      <a:srgbClr val="EEECE1">
        <a:lumMod val="90000"/>
      </a:srgbClr>
    </a:solidFill>
  </c:sp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baseline="0" dirty="0" smtClean="0"/>
              <a:t>SYSTEM </a:t>
            </a:r>
            <a:r>
              <a:rPr lang="en-US" baseline="0" dirty="0"/>
              <a:t>INTACT LOAD SERVING CAPABILITY</a:t>
            </a:r>
            <a:endParaRPr lang="en-US" dirty="0"/>
          </a:p>
        </c:rich>
      </c:tx>
      <c:layout/>
    </c:title>
    <c:plotArea>
      <c:layout>
        <c:manualLayout>
          <c:layoutTarget val="inner"/>
          <c:xMode val="edge"/>
          <c:yMode val="edge"/>
          <c:x val="8.5315827266874672E-2"/>
          <c:y val="9.3505686789151374E-2"/>
          <c:w val="0.87672819789035805"/>
          <c:h val="0.7973063867016621"/>
        </c:manualLayout>
      </c:layout>
      <c:areaChart>
        <c:grouping val="stacked"/>
        <c:ser>
          <c:idx val="4"/>
          <c:order val="0"/>
          <c:tx>
            <c:strRef>
              <c:f>'study area load'!$C$245</c:f>
              <c:strCache>
                <c:ptCount val="1"/>
                <c:pt idx="0">
                  <c:v>Xcel Load at Souris</c:v>
                </c:pt>
              </c:strCache>
            </c:strRef>
          </c:tx>
          <c:spPr>
            <a:solidFill>
              <a:srgbClr val="7030A0">
                <a:alpha val="48000"/>
              </a:srgbClr>
            </a:solidFill>
          </c:spPr>
          <c:cat>
            <c:numRef>
              <c:f>'study area load'!$D$240:$N$240</c:f>
              <c:numCache>
                <c:formatCode>0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'study area load'!$D$245:$N$245</c:f>
              <c:numCache>
                <c:formatCode>0</c:formatCode>
                <c:ptCount val="11"/>
                <c:pt idx="0">
                  <c:v>86.169999999999987</c:v>
                </c:pt>
                <c:pt idx="1">
                  <c:v>87.169999999999987</c:v>
                </c:pt>
                <c:pt idx="2">
                  <c:v>88.169999999999987</c:v>
                </c:pt>
                <c:pt idx="3">
                  <c:v>89.169999999999987</c:v>
                </c:pt>
                <c:pt idx="4">
                  <c:v>90.169999999999987</c:v>
                </c:pt>
                <c:pt idx="5">
                  <c:v>91.169999999999987</c:v>
                </c:pt>
                <c:pt idx="6">
                  <c:v>92.169999999999987</c:v>
                </c:pt>
                <c:pt idx="7">
                  <c:v>93.169999999999987</c:v>
                </c:pt>
                <c:pt idx="8">
                  <c:v>94.169999999999987</c:v>
                </c:pt>
                <c:pt idx="9">
                  <c:v>95.169999999999987</c:v>
                </c:pt>
                <c:pt idx="10">
                  <c:v>96.169999999999987</c:v>
                </c:pt>
              </c:numCache>
            </c:numRef>
          </c:val>
        </c:ser>
        <c:ser>
          <c:idx val="3"/>
          <c:order val="1"/>
          <c:tx>
            <c:strRef>
              <c:f>'study area load'!$C$244</c:f>
              <c:strCache>
                <c:ptCount val="1"/>
                <c:pt idx="0">
                  <c:v>MDU Load in Study Area</c:v>
                </c:pt>
              </c:strCache>
            </c:strRef>
          </c:tx>
          <c:spPr>
            <a:solidFill>
              <a:srgbClr val="FF0000">
                <a:alpha val="40000"/>
              </a:srgbClr>
            </a:solidFill>
          </c:spPr>
          <c:cat>
            <c:numRef>
              <c:f>'study area load'!$D$240:$N$240</c:f>
              <c:numCache>
                <c:formatCode>0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'study area load'!$D$244:$N$244</c:f>
              <c:numCache>
                <c:formatCode>0</c:formatCode>
                <c:ptCount val="11"/>
                <c:pt idx="0">
                  <c:v>220.32999999999998</c:v>
                </c:pt>
                <c:pt idx="1">
                  <c:v>227.26</c:v>
                </c:pt>
                <c:pt idx="2">
                  <c:v>243.22</c:v>
                </c:pt>
                <c:pt idx="3">
                  <c:v>246.44</c:v>
                </c:pt>
                <c:pt idx="4">
                  <c:v>256.37</c:v>
                </c:pt>
                <c:pt idx="5">
                  <c:v>252.52999999999997</c:v>
                </c:pt>
                <c:pt idx="6">
                  <c:v>255.21999999999994</c:v>
                </c:pt>
                <c:pt idx="7">
                  <c:v>258.00999999999993</c:v>
                </c:pt>
                <c:pt idx="8">
                  <c:v>260.90999999999991</c:v>
                </c:pt>
                <c:pt idx="9">
                  <c:v>263.6400000000001</c:v>
                </c:pt>
                <c:pt idx="10">
                  <c:v>266.42999999999989</c:v>
                </c:pt>
              </c:numCache>
            </c:numRef>
          </c:val>
        </c:ser>
        <c:ser>
          <c:idx val="2"/>
          <c:order val="2"/>
          <c:tx>
            <c:strRef>
              <c:f>'study area load'!$C$243</c:f>
              <c:strCache>
                <c:ptCount val="1"/>
                <c:pt idx="0">
                  <c:v>Coop Bottineau Area Load</c:v>
                </c:pt>
              </c:strCache>
            </c:strRef>
          </c:tx>
          <c:spPr>
            <a:solidFill>
              <a:srgbClr val="0070C0">
                <a:alpha val="50000"/>
              </a:srgbClr>
            </a:solidFill>
          </c:spPr>
          <c:cat>
            <c:numRef>
              <c:f>'study area load'!$D$240:$N$240</c:f>
              <c:numCache>
                <c:formatCode>0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'study area load'!$D$243:$N$243</c:f>
              <c:numCache>
                <c:formatCode>0</c:formatCode>
                <c:ptCount val="11"/>
                <c:pt idx="0">
                  <c:v>27.860405117685367</c:v>
                </c:pt>
                <c:pt idx="1">
                  <c:v>30.286527542887701</c:v>
                </c:pt>
                <c:pt idx="2">
                  <c:v>34.431728584779577</c:v>
                </c:pt>
                <c:pt idx="3">
                  <c:v>41.200326546236148</c:v>
                </c:pt>
                <c:pt idx="4">
                  <c:v>47.999560579525919</c:v>
                </c:pt>
                <c:pt idx="5">
                  <c:v>54.870842744497565</c:v>
                </c:pt>
                <c:pt idx="6">
                  <c:v>61.760637042598233</c:v>
                </c:pt>
                <c:pt idx="7">
                  <c:v>68.703242753719948</c:v>
                </c:pt>
                <c:pt idx="8">
                  <c:v>75.720548408753359</c:v>
                </c:pt>
                <c:pt idx="9">
                  <c:v>82.8225509335373</c:v>
                </c:pt>
                <c:pt idx="10">
                  <c:v>89.703383875959886</c:v>
                </c:pt>
              </c:numCache>
            </c:numRef>
          </c:val>
        </c:ser>
        <c:ser>
          <c:idx val="1"/>
          <c:order val="3"/>
          <c:tx>
            <c:strRef>
              <c:f>'study area load'!$C$242</c:f>
              <c:strCache>
                <c:ptCount val="1"/>
                <c:pt idx="0">
                  <c:v>Coop Minot Area Load</c:v>
                </c:pt>
              </c:strCache>
            </c:strRef>
          </c:tx>
          <c:spPr>
            <a:solidFill>
              <a:srgbClr val="FFC000">
                <a:alpha val="61000"/>
              </a:srgbClr>
            </a:solidFill>
          </c:spPr>
          <c:cat>
            <c:numRef>
              <c:f>'study area load'!$D$240:$N$240</c:f>
              <c:numCache>
                <c:formatCode>0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'study area load'!$D$242:$N$242</c:f>
              <c:numCache>
                <c:formatCode>0</c:formatCode>
                <c:ptCount val="11"/>
                <c:pt idx="0">
                  <c:v>78.460285112501523</c:v>
                </c:pt>
                <c:pt idx="1">
                  <c:v>90.554965040648355</c:v>
                </c:pt>
                <c:pt idx="2">
                  <c:v>99.485113736728962</c:v>
                </c:pt>
                <c:pt idx="3">
                  <c:v>112.93402822610342</c:v>
                </c:pt>
                <c:pt idx="4">
                  <c:v>117.27927259593555</c:v>
                </c:pt>
                <c:pt idx="5">
                  <c:v>121.08805042502219</c:v>
                </c:pt>
                <c:pt idx="6">
                  <c:v>125.14401748751219</c:v>
                </c:pt>
                <c:pt idx="7">
                  <c:v>129.24988633340004</c:v>
                </c:pt>
                <c:pt idx="8">
                  <c:v>133.40789487454262</c:v>
                </c:pt>
                <c:pt idx="9">
                  <c:v>146.01137615731977</c:v>
                </c:pt>
                <c:pt idx="10">
                  <c:v>150.72819417960156</c:v>
                </c:pt>
              </c:numCache>
            </c:numRef>
          </c:val>
        </c:ser>
        <c:ser>
          <c:idx val="0"/>
          <c:order val="4"/>
          <c:tx>
            <c:strRef>
              <c:f>'study area load'!$C$241</c:f>
              <c:strCache>
                <c:ptCount val="1"/>
                <c:pt idx="0">
                  <c:v>Coop West ND, East MT Area Load</c:v>
                </c:pt>
              </c:strCache>
            </c:strRef>
          </c:tx>
          <c:spPr>
            <a:solidFill>
              <a:srgbClr val="00B050">
                <a:alpha val="62000"/>
              </a:srgbClr>
            </a:solidFill>
          </c:spPr>
          <c:cat>
            <c:numRef>
              <c:f>'study area load'!$D$240:$N$240</c:f>
              <c:numCache>
                <c:formatCode>0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'study area load'!$D$241:$N$241</c:f>
              <c:numCache>
                <c:formatCode>0</c:formatCode>
                <c:ptCount val="11"/>
                <c:pt idx="0">
                  <c:v>443.72377610606634</c:v>
                </c:pt>
                <c:pt idx="1">
                  <c:v>569.47866188069918</c:v>
                </c:pt>
                <c:pt idx="2">
                  <c:v>710.17740452145301</c:v>
                </c:pt>
                <c:pt idx="3">
                  <c:v>758.02915042880784</c:v>
                </c:pt>
                <c:pt idx="4">
                  <c:v>814.28257481061337</c:v>
                </c:pt>
                <c:pt idx="5">
                  <c:v>912.09337459139181</c:v>
                </c:pt>
                <c:pt idx="6">
                  <c:v>937.78457598146974</c:v>
                </c:pt>
                <c:pt idx="7">
                  <c:v>961.61097257835445</c:v>
                </c:pt>
                <c:pt idx="8">
                  <c:v>984.464100676935</c:v>
                </c:pt>
                <c:pt idx="9">
                  <c:v>1002.937867293571</c:v>
                </c:pt>
                <c:pt idx="10">
                  <c:v>1018.6584056820332</c:v>
                </c:pt>
              </c:numCache>
            </c:numRef>
          </c:val>
        </c:ser>
        <c:axId val="93227648"/>
        <c:axId val="93380992"/>
      </c:areaChart>
      <c:catAx>
        <c:axId val="93227648"/>
        <c:scaling>
          <c:orientation val="minMax"/>
        </c:scaling>
        <c:axPos val="b"/>
        <c:majorGridlines/>
        <c:numFmt formatCode="0" sourceLinked="1"/>
        <c:majorTickMark val="none"/>
        <c:tickLblPos val="nextTo"/>
        <c:crossAx val="93380992"/>
        <c:crosses val="autoZero"/>
        <c:auto val="1"/>
        <c:lblAlgn val="ctr"/>
        <c:lblOffset val="100"/>
      </c:catAx>
      <c:valAx>
        <c:axId val="9338099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MW</a:t>
                </a:r>
              </a:p>
            </c:rich>
          </c:tx>
          <c:layout/>
        </c:title>
        <c:numFmt formatCode="0" sourceLinked="1"/>
        <c:majorTickMark val="none"/>
        <c:tickLblPos val="nextTo"/>
        <c:crossAx val="93227648"/>
        <c:crosses val="autoZero"/>
        <c:crossBetween val="midCat"/>
      </c:valAx>
    </c:plotArea>
    <c:legend>
      <c:legendPos val="b"/>
      <c:layout/>
    </c:legend>
    <c:plotVisOnly val="1"/>
  </c:chart>
  <c:spPr>
    <a:solidFill>
      <a:srgbClr val="EEECE1">
        <a:lumMod val="90000"/>
      </a:srgbClr>
    </a:solidFill>
  </c:sp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baseline="0" dirty="0" smtClean="0"/>
              <a:t>SYSTEM </a:t>
            </a:r>
            <a:r>
              <a:rPr lang="en-US" baseline="0" dirty="0"/>
              <a:t>INTACT LOAD SERVING CAPABILITY</a:t>
            </a:r>
            <a:endParaRPr lang="en-US" dirty="0"/>
          </a:p>
        </c:rich>
      </c:tx>
      <c:layout/>
    </c:title>
    <c:plotArea>
      <c:layout>
        <c:manualLayout>
          <c:layoutTarget val="inner"/>
          <c:xMode val="edge"/>
          <c:yMode val="edge"/>
          <c:x val="8.53158272668747E-2"/>
          <c:y val="9.3505686789151415E-2"/>
          <c:w val="0.87672819789035805"/>
          <c:h val="0.79730638670166165"/>
        </c:manualLayout>
      </c:layout>
      <c:areaChart>
        <c:grouping val="stacked"/>
        <c:ser>
          <c:idx val="4"/>
          <c:order val="0"/>
          <c:tx>
            <c:strRef>
              <c:f>'study area load'!$C$245</c:f>
              <c:strCache>
                <c:ptCount val="1"/>
                <c:pt idx="0">
                  <c:v>Xcel Load at Souris</c:v>
                </c:pt>
              </c:strCache>
            </c:strRef>
          </c:tx>
          <c:spPr>
            <a:solidFill>
              <a:srgbClr val="7030A0">
                <a:alpha val="48000"/>
              </a:srgbClr>
            </a:solidFill>
          </c:spPr>
          <c:cat>
            <c:numRef>
              <c:f>'study area load'!$D$240:$N$240</c:f>
              <c:numCache>
                <c:formatCode>0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'study area load'!$D$245:$N$245</c:f>
              <c:numCache>
                <c:formatCode>0</c:formatCode>
                <c:ptCount val="11"/>
                <c:pt idx="0">
                  <c:v>86.169999999999987</c:v>
                </c:pt>
                <c:pt idx="1">
                  <c:v>87.169999999999987</c:v>
                </c:pt>
                <c:pt idx="2">
                  <c:v>88.169999999999987</c:v>
                </c:pt>
                <c:pt idx="3">
                  <c:v>89.169999999999987</c:v>
                </c:pt>
                <c:pt idx="4">
                  <c:v>90.169999999999987</c:v>
                </c:pt>
                <c:pt idx="5">
                  <c:v>91.169999999999987</c:v>
                </c:pt>
                <c:pt idx="6">
                  <c:v>92.169999999999987</c:v>
                </c:pt>
                <c:pt idx="7">
                  <c:v>93.169999999999987</c:v>
                </c:pt>
                <c:pt idx="8">
                  <c:v>94.169999999999987</c:v>
                </c:pt>
                <c:pt idx="9">
                  <c:v>95.169999999999987</c:v>
                </c:pt>
                <c:pt idx="10">
                  <c:v>96.169999999999987</c:v>
                </c:pt>
              </c:numCache>
            </c:numRef>
          </c:val>
        </c:ser>
        <c:ser>
          <c:idx val="3"/>
          <c:order val="1"/>
          <c:tx>
            <c:strRef>
              <c:f>'study area load'!$C$244</c:f>
              <c:strCache>
                <c:ptCount val="1"/>
                <c:pt idx="0">
                  <c:v>MDU Load in Study Area</c:v>
                </c:pt>
              </c:strCache>
            </c:strRef>
          </c:tx>
          <c:spPr>
            <a:solidFill>
              <a:srgbClr val="FF0000">
                <a:alpha val="40000"/>
              </a:srgbClr>
            </a:solidFill>
          </c:spPr>
          <c:cat>
            <c:numRef>
              <c:f>'study area load'!$D$240:$N$240</c:f>
              <c:numCache>
                <c:formatCode>0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'study area load'!$D$244:$N$244</c:f>
              <c:numCache>
                <c:formatCode>0</c:formatCode>
                <c:ptCount val="11"/>
                <c:pt idx="0">
                  <c:v>220.32999999999998</c:v>
                </c:pt>
                <c:pt idx="1">
                  <c:v>227.26</c:v>
                </c:pt>
                <c:pt idx="2">
                  <c:v>243.22</c:v>
                </c:pt>
                <c:pt idx="3">
                  <c:v>246.44</c:v>
                </c:pt>
                <c:pt idx="4">
                  <c:v>256.37</c:v>
                </c:pt>
                <c:pt idx="5">
                  <c:v>252.52999999999997</c:v>
                </c:pt>
                <c:pt idx="6">
                  <c:v>255.21999999999994</c:v>
                </c:pt>
                <c:pt idx="7">
                  <c:v>258.00999999999993</c:v>
                </c:pt>
                <c:pt idx="8">
                  <c:v>260.90999999999991</c:v>
                </c:pt>
                <c:pt idx="9">
                  <c:v>263.6400000000001</c:v>
                </c:pt>
                <c:pt idx="10">
                  <c:v>266.42999999999989</c:v>
                </c:pt>
              </c:numCache>
            </c:numRef>
          </c:val>
        </c:ser>
        <c:ser>
          <c:idx val="2"/>
          <c:order val="2"/>
          <c:tx>
            <c:strRef>
              <c:f>'study area load'!$C$243</c:f>
              <c:strCache>
                <c:ptCount val="1"/>
                <c:pt idx="0">
                  <c:v>Coop Bottineau Area Load</c:v>
                </c:pt>
              </c:strCache>
            </c:strRef>
          </c:tx>
          <c:spPr>
            <a:solidFill>
              <a:srgbClr val="0070C0">
                <a:alpha val="50000"/>
              </a:srgbClr>
            </a:solidFill>
          </c:spPr>
          <c:cat>
            <c:numRef>
              <c:f>'study area load'!$D$240:$N$240</c:f>
              <c:numCache>
                <c:formatCode>0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'study area load'!$D$243:$N$243</c:f>
              <c:numCache>
                <c:formatCode>0</c:formatCode>
                <c:ptCount val="11"/>
                <c:pt idx="0">
                  <c:v>27.860405117685367</c:v>
                </c:pt>
                <c:pt idx="1">
                  <c:v>30.286527542887701</c:v>
                </c:pt>
                <c:pt idx="2">
                  <c:v>34.431728584779577</c:v>
                </c:pt>
                <c:pt idx="3">
                  <c:v>41.200326546236148</c:v>
                </c:pt>
                <c:pt idx="4">
                  <c:v>47.999560579525919</c:v>
                </c:pt>
                <c:pt idx="5">
                  <c:v>54.870842744497565</c:v>
                </c:pt>
                <c:pt idx="6">
                  <c:v>61.760637042598233</c:v>
                </c:pt>
                <c:pt idx="7">
                  <c:v>68.703242753719948</c:v>
                </c:pt>
                <c:pt idx="8">
                  <c:v>75.720548408753359</c:v>
                </c:pt>
                <c:pt idx="9">
                  <c:v>82.8225509335373</c:v>
                </c:pt>
                <c:pt idx="10">
                  <c:v>89.703383875959886</c:v>
                </c:pt>
              </c:numCache>
            </c:numRef>
          </c:val>
        </c:ser>
        <c:ser>
          <c:idx val="1"/>
          <c:order val="3"/>
          <c:tx>
            <c:strRef>
              <c:f>'study area load'!$C$242</c:f>
              <c:strCache>
                <c:ptCount val="1"/>
                <c:pt idx="0">
                  <c:v>Coop Minot Area Load</c:v>
                </c:pt>
              </c:strCache>
            </c:strRef>
          </c:tx>
          <c:spPr>
            <a:solidFill>
              <a:srgbClr val="FFC000">
                <a:alpha val="61000"/>
              </a:srgbClr>
            </a:solidFill>
          </c:spPr>
          <c:cat>
            <c:numRef>
              <c:f>'study area load'!$D$240:$N$240</c:f>
              <c:numCache>
                <c:formatCode>0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'study area load'!$D$242:$N$242</c:f>
              <c:numCache>
                <c:formatCode>0</c:formatCode>
                <c:ptCount val="11"/>
                <c:pt idx="0">
                  <c:v>78.460285112501523</c:v>
                </c:pt>
                <c:pt idx="1">
                  <c:v>90.554965040648355</c:v>
                </c:pt>
                <c:pt idx="2">
                  <c:v>99.485113736728962</c:v>
                </c:pt>
                <c:pt idx="3">
                  <c:v>112.93402822610342</c:v>
                </c:pt>
                <c:pt idx="4">
                  <c:v>117.27927259593555</c:v>
                </c:pt>
                <c:pt idx="5">
                  <c:v>121.08805042502219</c:v>
                </c:pt>
                <c:pt idx="6">
                  <c:v>125.14401748751219</c:v>
                </c:pt>
                <c:pt idx="7">
                  <c:v>129.24988633340004</c:v>
                </c:pt>
                <c:pt idx="8">
                  <c:v>133.40789487454262</c:v>
                </c:pt>
                <c:pt idx="9">
                  <c:v>146.01137615731977</c:v>
                </c:pt>
                <c:pt idx="10">
                  <c:v>150.72819417960156</c:v>
                </c:pt>
              </c:numCache>
            </c:numRef>
          </c:val>
        </c:ser>
        <c:ser>
          <c:idx val="0"/>
          <c:order val="4"/>
          <c:tx>
            <c:strRef>
              <c:f>'study area load'!$C$241</c:f>
              <c:strCache>
                <c:ptCount val="1"/>
                <c:pt idx="0">
                  <c:v>Coop West ND, East MT Area Load</c:v>
                </c:pt>
              </c:strCache>
            </c:strRef>
          </c:tx>
          <c:spPr>
            <a:solidFill>
              <a:srgbClr val="00B050">
                <a:alpha val="62000"/>
              </a:srgbClr>
            </a:solidFill>
          </c:spPr>
          <c:cat>
            <c:numRef>
              <c:f>'study area load'!$D$240:$N$240</c:f>
              <c:numCache>
                <c:formatCode>0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'study area load'!$D$241:$N$241</c:f>
              <c:numCache>
                <c:formatCode>0</c:formatCode>
                <c:ptCount val="11"/>
                <c:pt idx="0">
                  <c:v>443.72377610606634</c:v>
                </c:pt>
                <c:pt idx="1">
                  <c:v>569.47866188069918</c:v>
                </c:pt>
                <c:pt idx="2">
                  <c:v>710.17740452145301</c:v>
                </c:pt>
                <c:pt idx="3">
                  <c:v>758.02915042880784</c:v>
                </c:pt>
                <c:pt idx="4">
                  <c:v>814.28257481061337</c:v>
                </c:pt>
                <c:pt idx="5">
                  <c:v>912.09337459139181</c:v>
                </c:pt>
                <c:pt idx="6">
                  <c:v>937.78457598146974</c:v>
                </c:pt>
                <c:pt idx="7">
                  <c:v>961.61097257835445</c:v>
                </c:pt>
                <c:pt idx="8">
                  <c:v>984.464100676935</c:v>
                </c:pt>
                <c:pt idx="9">
                  <c:v>1002.937867293571</c:v>
                </c:pt>
                <c:pt idx="10">
                  <c:v>1018.6584056820332</c:v>
                </c:pt>
              </c:numCache>
            </c:numRef>
          </c:val>
        </c:ser>
        <c:axId val="93646848"/>
        <c:axId val="93648384"/>
      </c:areaChart>
      <c:catAx>
        <c:axId val="93646848"/>
        <c:scaling>
          <c:orientation val="minMax"/>
        </c:scaling>
        <c:axPos val="b"/>
        <c:majorGridlines/>
        <c:numFmt formatCode="0" sourceLinked="1"/>
        <c:majorTickMark val="none"/>
        <c:tickLblPos val="nextTo"/>
        <c:crossAx val="93648384"/>
        <c:crosses val="autoZero"/>
        <c:auto val="1"/>
        <c:lblAlgn val="ctr"/>
        <c:lblOffset val="100"/>
      </c:catAx>
      <c:valAx>
        <c:axId val="9364838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MW</a:t>
                </a:r>
              </a:p>
            </c:rich>
          </c:tx>
          <c:layout/>
        </c:title>
        <c:numFmt formatCode="0" sourceLinked="1"/>
        <c:majorTickMark val="none"/>
        <c:tickLblPos val="nextTo"/>
        <c:crossAx val="93646848"/>
        <c:crosses val="autoZero"/>
        <c:crossBetween val="midCat"/>
      </c:valAx>
    </c:plotArea>
    <c:legend>
      <c:legendPos val="b"/>
      <c:layout/>
    </c:legend>
    <c:plotVisOnly val="1"/>
  </c:chart>
  <c:spPr>
    <a:solidFill>
      <a:srgbClr val="EEECE1">
        <a:lumMod val="90000"/>
      </a:srgbClr>
    </a:solidFill>
  </c:sp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baseline="0" dirty="0" smtClean="0"/>
              <a:t>SYSTEM </a:t>
            </a:r>
            <a:r>
              <a:rPr lang="en-US" baseline="0" dirty="0"/>
              <a:t>INTACT LOAD SERVING CAPABILITY</a:t>
            </a:r>
            <a:endParaRPr lang="en-US" dirty="0"/>
          </a:p>
        </c:rich>
      </c:tx>
      <c:layout/>
    </c:title>
    <c:plotArea>
      <c:layout>
        <c:manualLayout>
          <c:layoutTarget val="inner"/>
          <c:xMode val="edge"/>
          <c:yMode val="edge"/>
          <c:x val="8.53158272668747E-2"/>
          <c:y val="9.3505686789151471E-2"/>
          <c:w val="0.87672819789035805"/>
          <c:h val="0.7973063867016611"/>
        </c:manualLayout>
      </c:layout>
      <c:areaChart>
        <c:grouping val="stacked"/>
        <c:ser>
          <c:idx val="4"/>
          <c:order val="0"/>
          <c:tx>
            <c:strRef>
              <c:f>'study area load'!$C$245</c:f>
              <c:strCache>
                <c:ptCount val="1"/>
                <c:pt idx="0">
                  <c:v>Xcel Load at Souris</c:v>
                </c:pt>
              </c:strCache>
            </c:strRef>
          </c:tx>
          <c:spPr>
            <a:solidFill>
              <a:srgbClr val="7030A0">
                <a:alpha val="48000"/>
              </a:srgbClr>
            </a:solidFill>
          </c:spPr>
          <c:cat>
            <c:numRef>
              <c:f>'study area load'!$D$240:$N$240</c:f>
              <c:numCache>
                <c:formatCode>0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'study area load'!$D$245:$N$245</c:f>
              <c:numCache>
                <c:formatCode>0</c:formatCode>
                <c:ptCount val="11"/>
                <c:pt idx="0">
                  <c:v>86.169999999999987</c:v>
                </c:pt>
                <c:pt idx="1">
                  <c:v>87.169999999999987</c:v>
                </c:pt>
                <c:pt idx="2">
                  <c:v>88.169999999999987</c:v>
                </c:pt>
                <c:pt idx="3">
                  <c:v>89.169999999999987</c:v>
                </c:pt>
                <c:pt idx="4">
                  <c:v>90.169999999999987</c:v>
                </c:pt>
                <c:pt idx="5">
                  <c:v>91.169999999999987</c:v>
                </c:pt>
                <c:pt idx="6">
                  <c:v>92.169999999999987</c:v>
                </c:pt>
                <c:pt idx="7">
                  <c:v>93.169999999999987</c:v>
                </c:pt>
                <c:pt idx="8">
                  <c:v>94.169999999999987</c:v>
                </c:pt>
                <c:pt idx="9">
                  <c:v>95.169999999999987</c:v>
                </c:pt>
                <c:pt idx="10">
                  <c:v>96.169999999999987</c:v>
                </c:pt>
              </c:numCache>
            </c:numRef>
          </c:val>
        </c:ser>
        <c:ser>
          <c:idx val="3"/>
          <c:order val="1"/>
          <c:tx>
            <c:strRef>
              <c:f>'study area load'!$C$244</c:f>
              <c:strCache>
                <c:ptCount val="1"/>
                <c:pt idx="0">
                  <c:v>MDU Load in Study Area</c:v>
                </c:pt>
              </c:strCache>
            </c:strRef>
          </c:tx>
          <c:spPr>
            <a:solidFill>
              <a:srgbClr val="FF0000">
                <a:alpha val="40000"/>
              </a:srgbClr>
            </a:solidFill>
          </c:spPr>
          <c:cat>
            <c:numRef>
              <c:f>'study area load'!$D$240:$N$240</c:f>
              <c:numCache>
                <c:formatCode>0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'study area load'!$D$244:$N$244</c:f>
              <c:numCache>
                <c:formatCode>0</c:formatCode>
                <c:ptCount val="11"/>
                <c:pt idx="0">
                  <c:v>220.32999999999998</c:v>
                </c:pt>
                <c:pt idx="1">
                  <c:v>227.26</c:v>
                </c:pt>
                <c:pt idx="2">
                  <c:v>243.22</c:v>
                </c:pt>
                <c:pt idx="3">
                  <c:v>246.44</c:v>
                </c:pt>
                <c:pt idx="4">
                  <c:v>256.37</c:v>
                </c:pt>
                <c:pt idx="5">
                  <c:v>252.52999999999997</c:v>
                </c:pt>
                <c:pt idx="6">
                  <c:v>255.21999999999994</c:v>
                </c:pt>
                <c:pt idx="7">
                  <c:v>258.00999999999993</c:v>
                </c:pt>
                <c:pt idx="8">
                  <c:v>260.90999999999991</c:v>
                </c:pt>
                <c:pt idx="9">
                  <c:v>263.6400000000001</c:v>
                </c:pt>
                <c:pt idx="10">
                  <c:v>266.42999999999989</c:v>
                </c:pt>
              </c:numCache>
            </c:numRef>
          </c:val>
        </c:ser>
        <c:ser>
          <c:idx val="2"/>
          <c:order val="2"/>
          <c:tx>
            <c:strRef>
              <c:f>'study area load'!$C$243</c:f>
              <c:strCache>
                <c:ptCount val="1"/>
                <c:pt idx="0">
                  <c:v>Coop Bottineau Area Load</c:v>
                </c:pt>
              </c:strCache>
            </c:strRef>
          </c:tx>
          <c:spPr>
            <a:solidFill>
              <a:srgbClr val="0070C0">
                <a:alpha val="50000"/>
              </a:srgbClr>
            </a:solidFill>
          </c:spPr>
          <c:cat>
            <c:numRef>
              <c:f>'study area load'!$D$240:$N$240</c:f>
              <c:numCache>
                <c:formatCode>0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'study area load'!$D$243:$N$243</c:f>
              <c:numCache>
                <c:formatCode>0</c:formatCode>
                <c:ptCount val="11"/>
                <c:pt idx="0">
                  <c:v>27.860405117685367</c:v>
                </c:pt>
                <c:pt idx="1">
                  <c:v>30.286527542887701</c:v>
                </c:pt>
                <c:pt idx="2">
                  <c:v>34.431728584779577</c:v>
                </c:pt>
                <c:pt idx="3">
                  <c:v>41.200326546236148</c:v>
                </c:pt>
                <c:pt idx="4">
                  <c:v>47.999560579525919</c:v>
                </c:pt>
                <c:pt idx="5">
                  <c:v>54.870842744497565</c:v>
                </c:pt>
                <c:pt idx="6">
                  <c:v>61.760637042598233</c:v>
                </c:pt>
                <c:pt idx="7">
                  <c:v>68.703242753719948</c:v>
                </c:pt>
                <c:pt idx="8">
                  <c:v>75.720548408753359</c:v>
                </c:pt>
                <c:pt idx="9">
                  <c:v>82.8225509335373</c:v>
                </c:pt>
                <c:pt idx="10">
                  <c:v>89.703383875959886</c:v>
                </c:pt>
              </c:numCache>
            </c:numRef>
          </c:val>
        </c:ser>
        <c:ser>
          <c:idx val="1"/>
          <c:order val="3"/>
          <c:tx>
            <c:strRef>
              <c:f>'study area load'!$C$242</c:f>
              <c:strCache>
                <c:ptCount val="1"/>
                <c:pt idx="0">
                  <c:v>Coop Minot Area Load</c:v>
                </c:pt>
              </c:strCache>
            </c:strRef>
          </c:tx>
          <c:spPr>
            <a:solidFill>
              <a:srgbClr val="FFC000">
                <a:alpha val="61000"/>
              </a:srgbClr>
            </a:solidFill>
          </c:spPr>
          <c:cat>
            <c:numRef>
              <c:f>'study area load'!$D$240:$N$240</c:f>
              <c:numCache>
                <c:formatCode>0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'study area load'!$D$242:$N$242</c:f>
              <c:numCache>
                <c:formatCode>0</c:formatCode>
                <c:ptCount val="11"/>
                <c:pt idx="0">
                  <c:v>78.460285112501523</c:v>
                </c:pt>
                <c:pt idx="1">
                  <c:v>90.554965040648355</c:v>
                </c:pt>
                <c:pt idx="2">
                  <c:v>99.485113736728962</c:v>
                </c:pt>
                <c:pt idx="3">
                  <c:v>112.93402822610342</c:v>
                </c:pt>
                <c:pt idx="4">
                  <c:v>117.27927259593555</c:v>
                </c:pt>
                <c:pt idx="5">
                  <c:v>121.08805042502219</c:v>
                </c:pt>
                <c:pt idx="6">
                  <c:v>125.14401748751219</c:v>
                </c:pt>
                <c:pt idx="7">
                  <c:v>129.24988633340004</c:v>
                </c:pt>
                <c:pt idx="8">
                  <c:v>133.40789487454262</c:v>
                </c:pt>
                <c:pt idx="9">
                  <c:v>146.01137615731977</c:v>
                </c:pt>
                <c:pt idx="10">
                  <c:v>150.72819417960156</c:v>
                </c:pt>
              </c:numCache>
            </c:numRef>
          </c:val>
        </c:ser>
        <c:ser>
          <c:idx val="0"/>
          <c:order val="4"/>
          <c:tx>
            <c:strRef>
              <c:f>'study area load'!$C$241</c:f>
              <c:strCache>
                <c:ptCount val="1"/>
                <c:pt idx="0">
                  <c:v>Coop West ND, East MT Area Load</c:v>
                </c:pt>
              </c:strCache>
            </c:strRef>
          </c:tx>
          <c:spPr>
            <a:solidFill>
              <a:srgbClr val="00B050">
                <a:alpha val="62000"/>
              </a:srgbClr>
            </a:solidFill>
          </c:spPr>
          <c:cat>
            <c:numRef>
              <c:f>'study area load'!$D$240:$N$240</c:f>
              <c:numCache>
                <c:formatCode>0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'study area load'!$D$241:$N$241</c:f>
              <c:numCache>
                <c:formatCode>0</c:formatCode>
                <c:ptCount val="11"/>
                <c:pt idx="0">
                  <c:v>443.72377610606634</c:v>
                </c:pt>
                <c:pt idx="1">
                  <c:v>569.47866188069918</c:v>
                </c:pt>
                <c:pt idx="2">
                  <c:v>710.17740452145301</c:v>
                </c:pt>
                <c:pt idx="3">
                  <c:v>758.02915042880784</c:v>
                </c:pt>
                <c:pt idx="4">
                  <c:v>814.28257481061337</c:v>
                </c:pt>
                <c:pt idx="5">
                  <c:v>912.09337459139181</c:v>
                </c:pt>
                <c:pt idx="6">
                  <c:v>937.78457598146974</c:v>
                </c:pt>
                <c:pt idx="7">
                  <c:v>961.61097257835445</c:v>
                </c:pt>
                <c:pt idx="8">
                  <c:v>984.464100676935</c:v>
                </c:pt>
                <c:pt idx="9">
                  <c:v>1002.937867293571</c:v>
                </c:pt>
                <c:pt idx="10">
                  <c:v>1018.6584056820332</c:v>
                </c:pt>
              </c:numCache>
            </c:numRef>
          </c:val>
        </c:ser>
        <c:axId val="93824128"/>
        <c:axId val="93825664"/>
      </c:areaChart>
      <c:catAx>
        <c:axId val="93824128"/>
        <c:scaling>
          <c:orientation val="minMax"/>
        </c:scaling>
        <c:axPos val="b"/>
        <c:majorGridlines/>
        <c:numFmt formatCode="0" sourceLinked="1"/>
        <c:majorTickMark val="none"/>
        <c:tickLblPos val="nextTo"/>
        <c:crossAx val="93825664"/>
        <c:crosses val="autoZero"/>
        <c:auto val="1"/>
        <c:lblAlgn val="ctr"/>
        <c:lblOffset val="100"/>
      </c:catAx>
      <c:valAx>
        <c:axId val="9382566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MW</a:t>
                </a:r>
              </a:p>
            </c:rich>
          </c:tx>
          <c:layout/>
        </c:title>
        <c:numFmt formatCode="0" sourceLinked="1"/>
        <c:majorTickMark val="none"/>
        <c:tickLblPos val="nextTo"/>
        <c:crossAx val="93824128"/>
        <c:crosses val="autoZero"/>
        <c:crossBetween val="midCat"/>
      </c:valAx>
    </c:plotArea>
    <c:legend>
      <c:legendPos val="b"/>
      <c:layout/>
    </c:legend>
    <c:plotVisOnly val="1"/>
  </c:chart>
  <c:spPr>
    <a:solidFill>
      <a:srgbClr val="EEECE1">
        <a:lumMod val="90000"/>
      </a:srgbClr>
    </a:solidFill>
  </c:sp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baseline="0" dirty="0" smtClean="0"/>
              <a:t>SYSTEM </a:t>
            </a:r>
            <a:r>
              <a:rPr lang="en-US" baseline="0" dirty="0"/>
              <a:t>INTACT LOAD SERVING CAPABILITY</a:t>
            </a:r>
            <a:endParaRPr lang="en-US" dirty="0"/>
          </a:p>
        </c:rich>
      </c:tx>
      <c:layout/>
    </c:title>
    <c:plotArea>
      <c:layout>
        <c:manualLayout>
          <c:layoutTarget val="inner"/>
          <c:xMode val="edge"/>
          <c:yMode val="edge"/>
          <c:x val="8.53158272668747E-2"/>
          <c:y val="9.350568678915154E-2"/>
          <c:w val="0.87672819789035805"/>
          <c:h val="0.79730638670166065"/>
        </c:manualLayout>
      </c:layout>
      <c:areaChart>
        <c:grouping val="stacked"/>
        <c:ser>
          <c:idx val="4"/>
          <c:order val="0"/>
          <c:tx>
            <c:strRef>
              <c:f>'study area load'!$C$245</c:f>
              <c:strCache>
                <c:ptCount val="1"/>
                <c:pt idx="0">
                  <c:v>Xcel Load at Souris</c:v>
                </c:pt>
              </c:strCache>
            </c:strRef>
          </c:tx>
          <c:spPr>
            <a:solidFill>
              <a:srgbClr val="7030A0">
                <a:alpha val="48000"/>
              </a:srgbClr>
            </a:solidFill>
          </c:spPr>
          <c:cat>
            <c:numRef>
              <c:f>'study area load'!$D$240:$N$240</c:f>
              <c:numCache>
                <c:formatCode>0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'study area load'!$D$245:$N$245</c:f>
              <c:numCache>
                <c:formatCode>0</c:formatCode>
                <c:ptCount val="11"/>
                <c:pt idx="0">
                  <c:v>86.169999999999987</c:v>
                </c:pt>
                <c:pt idx="1">
                  <c:v>87.169999999999987</c:v>
                </c:pt>
                <c:pt idx="2">
                  <c:v>88.169999999999987</c:v>
                </c:pt>
                <c:pt idx="3">
                  <c:v>89.169999999999987</c:v>
                </c:pt>
                <c:pt idx="4">
                  <c:v>90.169999999999987</c:v>
                </c:pt>
                <c:pt idx="5">
                  <c:v>91.169999999999987</c:v>
                </c:pt>
                <c:pt idx="6">
                  <c:v>92.169999999999987</c:v>
                </c:pt>
                <c:pt idx="7">
                  <c:v>93.169999999999987</c:v>
                </c:pt>
                <c:pt idx="8">
                  <c:v>94.169999999999987</c:v>
                </c:pt>
                <c:pt idx="9">
                  <c:v>95.169999999999987</c:v>
                </c:pt>
                <c:pt idx="10">
                  <c:v>96.169999999999987</c:v>
                </c:pt>
              </c:numCache>
            </c:numRef>
          </c:val>
        </c:ser>
        <c:ser>
          <c:idx val="3"/>
          <c:order val="1"/>
          <c:tx>
            <c:strRef>
              <c:f>'study area load'!$C$244</c:f>
              <c:strCache>
                <c:ptCount val="1"/>
                <c:pt idx="0">
                  <c:v>MDU Load in Study Area</c:v>
                </c:pt>
              </c:strCache>
            </c:strRef>
          </c:tx>
          <c:spPr>
            <a:solidFill>
              <a:srgbClr val="FF0000">
                <a:alpha val="40000"/>
              </a:srgbClr>
            </a:solidFill>
          </c:spPr>
          <c:cat>
            <c:numRef>
              <c:f>'study area load'!$D$240:$N$240</c:f>
              <c:numCache>
                <c:formatCode>0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'study area load'!$D$244:$N$244</c:f>
              <c:numCache>
                <c:formatCode>0</c:formatCode>
                <c:ptCount val="11"/>
                <c:pt idx="0">
                  <c:v>220.32999999999998</c:v>
                </c:pt>
                <c:pt idx="1">
                  <c:v>227.26</c:v>
                </c:pt>
                <c:pt idx="2">
                  <c:v>243.22</c:v>
                </c:pt>
                <c:pt idx="3">
                  <c:v>246.44</c:v>
                </c:pt>
                <c:pt idx="4">
                  <c:v>256.37</c:v>
                </c:pt>
                <c:pt idx="5">
                  <c:v>252.52999999999997</c:v>
                </c:pt>
                <c:pt idx="6">
                  <c:v>255.21999999999994</c:v>
                </c:pt>
                <c:pt idx="7">
                  <c:v>258.00999999999993</c:v>
                </c:pt>
                <c:pt idx="8">
                  <c:v>260.90999999999991</c:v>
                </c:pt>
                <c:pt idx="9">
                  <c:v>263.6400000000001</c:v>
                </c:pt>
                <c:pt idx="10">
                  <c:v>266.42999999999989</c:v>
                </c:pt>
              </c:numCache>
            </c:numRef>
          </c:val>
        </c:ser>
        <c:ser>
          <c:idx val="2"/>
          <c:order val="2"/>
          <c:tx>
            <c:strRef>
              <c:f>'study area load'!$C$243</c:f>
              <c:strCache>
                <c:ptCount val="1"/>
                <c:pt idx="0">
                  <c:v>Coop Bottineau Area Load</c:v>
                </c:pt>
              </c:strCache>
            </c:strRef>
          </c:tx>
          <c:spPr>
            <a:solidFill>
              <a:srgbClr val="0070C0">
                <a:alpha val="50000"/>
              </a:srgbClr>
            </a:solidFill>
          </c:spPr>
          <c:cat>
            <c:numRef>
              <c:f>'study area load'!$D$240:$N$240</c:f>
              <c:numCache>
                <c:formatCode>0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'study area load'!$D$243:$N$243</c:f>
              <c:numCache>
                <c:formatCode>0</c:formatCode>
                <c:ptCount val="11"/>
                <c:pt idx="0">
                  <c:v>27.860405117685367</c:v>
                </c:pt>
                <c:pt idx="1">
                  <c:v>30.286527542887701</c:v>
                </c:pt>
                <c:pt idx="2">
                  <c:v>34.431728584779577</c:v>
                </c:pt>
                <c:pt idx="3">
                  <c:v>41.200326546236148</c:v>
                </c:pt>
                <c:pt idx="4">
                  <c:v>47.999560579525919</c:v>
                </c:pt>
                <c:pt idx="5">
                  <c:v>54.870842744497565</c:v>
                </c:pt>
                <c:pt idx="6">
                  <c:v>61.760637042598233</c:v>
                </c:pt>
                <c:pt idx="7">
                  <c:v>68.703242753719948</c:v>
                </c:pt>
                <c:pt idx="8">
                  <c:v>75.720548408753359</c:v>
                </c:pt>
                <c:pt idx="9">
                  <c:v>82.8225509335373</c:v>
                </c:pt>
                <c:pt idx="10">
                  <c:v>89.703383875959886</c:v>
                </c:pt>
              </c:numCache>
            </c:numRef>
          </c:val>
        </c:ser>
        <c:ser>
          <c:idx val="1"/>
          <c:order val="3"/>
          <c:tx>
            <c:strRef>
              <c:f>'study area load'!$C$242</c:f>
              <c:strCache>
                <c:ptCount val="1"/>
                <c:pt idx="0">
                  <c:v>Coop Minot Area Load</c:v>
                </c:pt>
              </c:strCache>
            </c:strRef>
          </c:tx>
          <c:spPr>
            <a:solidFill>
              <a:srgbClr val="FFC000">
                <a:alpha val="61000"/>
              </a:srgbClr>
            </a:solidFill>
          </c:spPr>
          <c:cat>
            <c:numRef>
              <c:f>'study area load'!$D$240:$N$240</c:f>
              <c:numCache>
                <c:formatCode>0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'study area load'!$D$242:$N$242</c:f>
              <c:numCache>
                <c:formatCode>0</c:formatCode>
                <c:ptCount val="11"/>
                <c:pt idx="0">
                  <c:v>78.460285112501523</c:v>
                </c:pt>
                <c:pt idx="1">
                  <c:v>90.554965040648355</c:v>
                </c:pt>
                <c:pt idx="2">
                  <c:v>99.485113736728962</c:v>
                </c:pt>
                <c:pt idx="3">
                  <c:v>112.93402822610342</c:v>
                </c:pt>
                <c:pt idx="4">
                  <c:v>117.27927259593555</c:v>
                </c:pt>
                <c:pt idx="5">
                  <c:v>121.08805042502219</c:v>
                </c:pt>
                <c:pt idx="6">
                  <c:v>125.14401748751219</c:v>
                </c:pt>
                <c:pt idx="7">
                  <c:v>129.24988633340004</c:v>
                </c:pt>
                <c:pt idx="8">
                  <c:v>133.40789487454262</c:v>
                </c:pt>
                <c:pt idx="9">
                  <c:v>146.01137615731977</c:v>
                </c:pt>
                <c:pt idx="10">
                  <c:v>150.72819417960156</c:v>
                </c:pt>
              </c:numCache>
            </c:numRef>
          </c:val>
        </c:ser>
        <c:ser>
          <c:idx val="0"/>
          <c:order val="4"/>
          <c:tx>
            <c:strRef>
              <c:f>'study area load'!$C$241</c:f>
              <c:strCache>
                <c:ptCount val="1"/>
                <c:pt idx="0">
                  <c:v>Coop West ND, East MT Area Load</c:v>
                </c:pt>
              </c:strCache>
            </c:strRef>
          </c:tx>
          <c:spPr>
            <a:solidFill>
              <a:srgbClr val="00B050">
                <a:alpha val="62000"/>
              </a:srgbClr>
            </a:solidFill>
          </c:spPr>
          <c:cat>
            <c:numRef>
              <c:f>'study area load'!$D$240:$N$240</c:f>
              <c:numCache>
                <c:formatCode>0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'study area load'!$D$241:$N$241</c:f>
              <c:numCache>
                <c:formatCode>0</c:formatCode>
                <c:ptCount val="11"/>
                <c:pt idx="0">
                  <c:v>443.72377610606634</c:v>
                </c:pt>
                <c:pt idx="1">
                  <c:v>569.47866188069918</c:v>
                </c:pt>
                <c:pt idx="2">
                  <c:v>710.17740452145301</c:v>
                </c:pt>
                <c:pt idx="3">
                  <c:v>758.02915042880784</c:v>
                </c:pt>
                <c:pt idx="4">
                  <c:v>814.28257481061337</c:v>
                </c:pt>
                <c:pt idx="5">
                  <c:v>912.09337459139181</c:v>
                </c:pt>
                <c:pt idx="6">
                  <c:v>937.78457598146974</c:v>
                </c:pt>
                <c:pt idx="7">
                  <c:v>961.61097257835445</c:v>
                </c:pt>
                <c:pt idx="8">
                  <c:v>984.464100676935</c:v>
                </c:pt>
                <c:pt idx="9">
                  <c:v>1002.937867293571</c:v>
                </c:pt>
                <c:pt idx="10">
                  <c:v>1018.6584056820332</c:v>
                </c:pt>
              </c:numCache>
            </c:numRef>
          </c:val>
        </c:ser>
        <c:axId val="93563136"/>
        <c:axId val="93696000"/>
      </c:areaChart>
      <c:catAx>
        <c:axId val="93563136"/>
        <c:scaling>
          <c:orientation val="minMax"/>
        </c:scaling>
        <c:axPos val="b"/>
        <c:majorGridlines/>
        <c:numFmt formatCode="0" sourceLinked="1"/>
        <c:majorTickMark val="none"/>
        <c:tickLblPos val="nextTo"/>
        <c:crossAx val="93696000"/>
        <c:crosses val="autoZero"/>
        <c:auto val="1"/>
        <c:lblAlgn val="ctr"/>
        <c:lblOffset val="100"/>
      </c:catAx>
      <c:valAx>
        <c:axId val="9369600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MW</a:t>
                </a:r>
              </a:p>
            </c:rich>
          </c:tx>
          <c:layout/>
        </c:title>
        <c:numFmt formatCode="0" sourceLinked="1"/>
        <c:majorTickMark val="none"/>
        <c:tickLblPos val="nextTo"/>
        <c:crossAx val="93563136"/>
        <c:crosses val="autoZero"/>
        <c:crossBetween val="midCat"/>
      </c:valAx>
    </c:plotArea>
    <c:legend>
      <c:legendPos val="b"/>
      <c:layout/>
    </c:legend>
    <c:plotVisOnly val="1"/>
  </c:chart>
  <c:spPr>
    <a:solidFill>
      <a:srgbClr val="EEECE1">
        <a:lumMod val="90000"/>
      </a:srgbClr>
    </a:solidFill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0.46398</cdr:x>
      <cdr:y>0.74451</cdr:y>
    </cdr:from>
    <cdr:to>
      <cdr:x>0.58061</cdr:x>
      <cdr:y>0.82106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67050" y="3334956"/>
          <a:ext cx="770965" cy="3429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Base Case</a:t>
          </a:r>
        </a:p>
      </cdr:txBody>
    </cdr:sp>
  </cdr:relSizeAnchor>
  <cdr:relSizeAnchor xmlns:cdr="http://schemas.openxmlformats.org/drawingml/2006/chartDrawing">
    <cdr:from>
      <cdr:x>0.49856</cdr:x>
      <cdr:y>0.51486</cdr:y>
    </cdr:from>
    <cdr:to>
      <cdr:x>0.65437</cdr:x>
      <cdr:y>0.56589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295650" y="2306257"/>
          <a:ext cx="1029985" cy="2286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Phase</a:t>
          </a:r>
          <a:r>
            <a:rPr lang="en-US" sz="1100" baseline="0"/>
            <a:t> 1 Caps</a:t>
          </a:r>
          <a:endParaRPr lang="en-US" sz="1100"/>
        </a:p>
      </cdr:txBody>
    </cdr:sp>
  </cdr:relSizeAnchor>
  <cdr:relSizeAnchor xmlns:cdr="http://schemas.openxmlformats.org/drawingml/2006/chartDrawing">
    <cdr:from>
      <cdr:x>0.70605</cdr:x>
      <cdr:y>0.48934</cdr:y>
    </cdr:from>
    <cdr:to>
      <cdr:x>0.91538</cdr:x>
      <cdr:y>0.5764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667250" y="2191956"/>
          <a:ext cx="1383721" cy="38997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115kV Additions</a:t>
          </a:r>
        </a:p>
      </cdr:txBody>
    </cdr:sp>
  </cdr:relSizeAnchor>
  <cdr:relSizeAnchor xmlns:cdr="http://schemas.openxmlformats.org/drawingml/2006/chartDrawing">
    <cdr:from>
      <cdr:x>0.78601</cdr:x>
      <cdr:y>0.2562</cdr:y>
    </cdr:from>
    <cdr:to>
      <cdr:x>0.95926</cdr:x>
      <cdr:y>0.34326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667250" y="1053369"/>
          <a:ext cx="1028700" cy="35794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Williston SVC</a:t>
          </a:r>
        </a:p>
      </cdr:txBody>
    </cdr:sp>
  </cdr:relSizeAnchor>
  <cdr:relSizeAnchor xmlns:cdr="http://schemas.openxmlformats.org/drawingml/2006/chartDrawing">
    <cdr:from>
      <cdr:x>0.53314</cdr:x>
      <cdr:y>0.66925</cdr:y>
    </cdr:from>
    <cdr:to>
      <cdr:x>0.55032</cdr:x>
      <cdr:y>0.72895</cdr:y>
    </cdr:to>
    <cdr:sp macro="" textlink="">
      <cdr:nvSpPr>
        <cdr:cNvPr id="7" name="Straight Arrow Connector 6"/>
        <cdr:cNvSpPr/>
      </cdr:nvSpPr>
      <cdr:spPr>
        <a:xfrm xmlns:a="http://schemas.openxmlformats.org/drawingml/2006/main" flipV="1">
          <a:off x="3524250" y="2997843"/>
          <a:ext cx="113566" cy="267420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0.60231</cdr:x>
      <cdr:y>0.43831</cdr:y>
    </cdr:from>
    <cdr:to>
      <cdr:x>0.63689</cdr:x>
      <cdr:y>0.52352</cdr:y>
    </cdr:to>
    <cdr:sp macro="" textlink="">
      <cdr:nvSpPr>
        <cdr:cNvPr id="8" name="Straight Arrow Connector 7"/>
        <cdr:cNvSpPr/>
      </cdr:nvSpPr>
      <cdr:spPr>
        <a:xfrm xmlns:a="http://schemas.openxmlformats.org/drawingml/2006/main" flipV="1">
          <a:off x="3981450" y="1963355"/>
          <a:ext cx="228600" cy="381721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0.74063</cdr:x>
      <cdr:y>0.46382</cdr:y>
    </cdr:from>
    <cdr:to>
      <cdr:x>0.79251</cdr:x>
      <cdr:y>0.48934</cdr:y>
    </cdr:to>
    <cdr:sp macro="" textlink="">
      <cdr:nvSpPr>
        <cdr:cNvPr id="9" name="Straight Arrow Connector 8"/>
        <cdr:cNvSpPr/>
      </cdr:nvSpPr>
      <cdr:spPr>
        <a:xfrm xmlns:a="http://schemas.openxmlformats.org/drawingml/2006/main" flipH="1" flipV="1">
          <a:off x="4895850" y="2077656"/>
          <a:ext cx="342900" cy="114300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0.75793</cdr:x>
      <cdr:y>0.31072</cdr:y>
    </cdr:from>
    <cdr:to>
      <cdr:x>0.78505</cdr:x>
      <cdr:y>0.35301</cdr:y>
    </cdr:to>
    <cdr:sp macro="" textlink="">
      <cdr:nvSpPr>
        <cdr:cNvPr id="10" name="Straight Arrow Connector 9"/>
        <cdr:cNvSpPr/>
      </cdr:nvSpPr>
      <cdr:spPr>
        <a:xfrm xmlns:a="http://schemas.openxmlformats.org/drawingml/2006/main" flipH="1">
          <a:off x="5010150" y="1391856"/>
          <a:ext cx="179338" cy="189434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ysClr val="windowText" lastClr="0000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0.15601</cdr:x>
      <cdr:y>0.4716</cdr:y>
    </cdr:from>
    <cdr:to>
      <cdr:x>0.30694</cdr:x>
      <cdr:y>0.47284</cdr:y>
    </cdr:to>
    <cdr:sp macro="" textlink="">
      <cdr:nvSpPr>
        <cdr:cNvPr id="3" name="Straight Connector 2"/>
        <cdr:cNvSpPr/>
      </cdr:nvSpPr>
      <cdr:spPr>
        <a:xfrm xmlns:a="http://schemas.openxmlformats.org/drawingml/2006/main" flipV="1">
          <a:off x="1148237" y="2456328"/>
          <a:ext cx="1110869" cy="6481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4" name="Straight Connector 3"/>
        <cdr:cNvSpPr/>
      </cdr:nvSpPr>
      <cdr:spPr>
        <a:xfrm xmlns:a="http://schemas.openxmlformats.org/drawingml/2006/main" flipV="1">
          <a:off x="-933450" y="-914400"/>
          <a:ext cx="0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0.324</cdr:x>
      <cdr:y>0.35969</cdr:y>
    </cdr:from>
    <cdr:to>
      <cdr:x>0.52928</cdr:x>
      <cdr:y>0.35972</cdr:y>
    </cdr:to>
    <cdr:sp macro="" textlink="">
      <cdr:nvSpPr>
        <cdr:cNvPr id="5" name="Straight Connector 4"/>
        <cdr:cNvSpPr/>
      </cdr:nvSpPr>
      <cdr:spPr>
        <a:xfrm xmlns:a="http://schemas.openxmlformats.org/drawingml/2006/main" flipV="1">
          <a:off x="2384611" y="1873443"/>
          <a:ext cx="1510901" cy="179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0.14285</cdr:x>
      <cdr:y>0.41926</cdr:y>
    </cdr:from>
    <cdr:to>
      <cdr:x>0.25893</cdr:x>
      <cdr:y>0.47982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051395" y="2183738"/>
          <a:ext cx="854351" cy="3154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 smtClean="0"/>
            <a:t>974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0.26737</cdr:x>
      <cdr:y>0.32055</cdr:y>
    </cdr:from>
    <cdr:to>
      <cdr:x>0.3729</cdr:x>
      <cdr:y>0.4443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967849" y="1669608"/>
          <a:ext cx="776704" cy="6445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/>
            <a:t>1234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4" name="Straight Connector 3"/>
        <cdr:cNvSpPr/>
      </cdr:nvSpPr>
      <cdr:spPr>
        <a:xfrm xmlns:a="http://schemas.openxmlformats.org/drawingml/2006/main" flipV="1">
          <a:off x="-933450" y="-914400"/>
          <a:ext cx="0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0.0899</cdr:x>
      <cdr:y>0.57961</cdr:y>
    </cdr:from>
    <cdr:to>
      <cdr:x>0.21365</cdr:x>
      <cdr:y>0.58028</cdr:y>
    </cdr:to>
    <cdr:sp macro="" textlink="">
      <cdr:nvSpPr>
        <cdr:cNvPr id="12" name="Straight Connector 11"/>
        <cdr:cNvSpPr/>
      </cdr:nvSpPr>
      <cdr:spPr>
        <a:xfrm xmlns:a="http://schemas.openxmlformats.org/drawingml/2006/main" flipV="1">
          <a:off x="726144" y="3312458"/>
          <a:ext cx="999562" cy="3837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76200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0.13041</cdr:x>
      <cdr:y>0.52078</cdr:y>
    </cdr:from>
    <cdr:to>
      <cdr:x>0.24649</cdr:x>
      <cdr:y>0.58134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1053353" y="2976282"/>
          <a:ext cx="937601" cy="346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 dirty="0"/>
            <a:t>710</a:t>
          </a:r>
        </a:p>
      </cdr:txBody>
    </cdr:sp>
  </cdr:relSizeAnchor>
  <cdr:relSizeAnchor xmlns:cdr="http://schemas.openxmlformats.org/drawingml/2006/chartDrawing">
    <cdr:from>
      <cdr:x>0.0899</cdr:x>
      <cdr:y>0.41569</cdr:y>
    </cdr:from>
    <cdr:to>
      <cdr:x>0.21365</cdr:x>
      <cdr:y>0.41636</cdr:y>
    </cdr:to>
    <cdr:sp macro="" textlink="">
      <cdr:nvSpPr>
        <cdr:cNvPr id="7" name="Straight Connector 6"/>
        <cdr:cNvSpPr/>
      </cdr:nvSpPr>
      <cdr:spPr>
        <a:xfrm xmlns:a="http://schemas.openxmlformats.org/drawingml/2006/main" flipV="1">
          <a:off x="726141" y="2375647"/>
          <a:ext cx="999562" cy="3837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76200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0.08435</cdr:x>
      <cdr:y>0.35608</cdr:y>
    </cdr:from>
    <cdr:to>
      <cdr:x>0.29134</cdr:x>
      <cdr:y>0.41664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681317" y="2034988"/>
          <a:ext cx="1671918" cy="346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600" b="1" dirty="0" smtClean="0"/>
            <a:t>1080 </a:t>
          </a:r>
          <a:r>
            <a:rPr lang="en-US" sz="1600" b="1" dirty="0" err="1" smtClean="0"/>
            <a:t>mcdc</a:t>
          </a:r>
          <a:r>
            <a:rPr lang="en-US" sz="1600" b="1" dirty="0" smtClean="0"/>
            <a:t> = 100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0.08879</cdr:x>
      <cdr:y>0.47843</cdr:y>
    </cdr:from>
    <cdr:to>
      <cdr:x>0.21254</cdr:x>
      <cdr:y>0.4791</cdr:y>
    </cdr:to>
    <cdr:sp macro="" textlink="">
      <cdr:nvSpPr>
        <cdr:cNvPr id="9" name="Straight Connector 8"/>
        <cdr:cNvSpPr/>
      </cdr:nvSpPr>
      <cdr:spPr>
        <a:xfrm xmlns:a="http://schemas.openxmlformats.org/drawingml/2006/main" flipV="1">
          <a:off x="717177" y="2734235"/>
          <a:ext cx="999562" cy="3837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76200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0.09212</cdr:x>
      <cdr:y>0.47373</cdr:y>
    </cdr:from>
    <cdr:to>
      <cdr:x>0.2082</cdr:x>
      <cdr:y>0.53429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744070" y="2707341"/>
          <a:ext cx="937601" cy="346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 dirty="0" smtClean="0"/>
            <a:t>960  </a:t>
          </a:r>
          <a:r>
            <a:rPr lang="en-US" sz="1600" b="1" dirty="0" err="1" smtClean="0"/>
            <a:t>mcdc</a:t>
          </a:r>
          <a:r>
            <a:rPr lang="en-US" sz="1600" b="1" dirty="0" smtClean="0"/>
            <a:t>=200</a:t>
          </a:r>
          <a:endParaRPr lang="en-US" sz="16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4" name="Straight Connector 3"/>
        <cdr:cNvSpPr/>
      </cdr:nvSpPr>
      <cdr:spPr>
        <a:xfrm xmlns:a="http://schemas.openxmlformats.org/drawingml/2006/main" flipV="1">
          <a:off x="-933450" y="-914400"/>
          <a:ext cx="0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0.0899</cdr:x>
      <cdr:y>0.57961</cdr:y>
    </cdr:from>
    <cdr:to>
      <cdr:x>0.21254</cdr:x>
      <cdr:y>0.58185</cdr:y>
    </cdr:to>
    <cdr:sp macro="" textlink="">
      <cdr:nvSpPr>
        <cdr:cNvPr id="12" name="Straight Connector 11"/>
        <cdr:cNvSpPr/>
      </cdr:nvSpPr>
      <cdr:spPr>
        <a:xfrm xmlns:a="http://schemas.openxmlformats.org/drawingml/2006/main" flipV="1">
          <a:off x="726144" y="3312458"/>
          <a:ext cx="990588" cy="1280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76200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0.14151</cdr:x>
      <cdr:y>0.52706</cdr:y>
    </cdr:from>
    <cdr:to>
      <cdr:x>0.25759</cdr:x>
      <cdr:y>0.58762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1143005" y="3012122"/>
          <a:ext cx="937601" cy="346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 dirty="0"/>
            <a:t>710</a:t>
          </a:r>
        </a:p>
      </cdr:txBody>
    </cdr:sp>
  </cdr:relSizeAnchor>
  <cdr:relSizeAnchor xmlns:cdr="http://schemas.openxmlformats.org/drawingml/2006/chartDrawing">
    <cdr:from>
      <cdr:x>0.21698</cdr:x>
      <cdr:y>0.34667</cdr:y>
    </cdr:from>
    <cdr:to>
      <cdr:x>0.31132</cdr:x>
      <cdr:y>0.34891</cdr:y>
    </cdr:to>
    <cdr:sp macro="" textlink="">
      <cdr:nvSpPr>
        <cdr:cNvPr id="5" name="Straight Connector 4"/>
        <cdr:cNvSpPr/>
      </cdr:nvSpPr>
      <cdr:spPr>
        <a:xfrm xmlns:a="http://schemas.openxmlformats.org/drawingml/2006/main" flipV="1">
          <a:off x="1752600" y="1981200"/>
          <a:ext cx="762000" cy="1280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76200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0.25472</cdr:x>
      <cdr:y>0.28</cdr:y>
    </cdr:from>
    <cdr:to>
      <cdr:x>0.3708</cdr:x>
      <cdr:y>0.34056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057400" y="1600200"/>
          <a:ext cx="937601" cy="346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 dirty="0" smtClean="0"/>
            <a:t>1203/1209</a:t>
          </a:r>
          <a:endParaRPr lang="en-US" sz="16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4" name="Straight Connector 3"/>
        <cdr:cNvSpPr/>
      </cdr:nvSpPr>
      <cdr:spPr>
        <a:xfrm xmlns:a="http://schemas.openxmlformats.org/drawingml/2006/main" flipV="1">
          <a:off x="-933450" y="-914400"/>
          <a:ext cx="0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0.08546</cdr:x>
      <cdr:y>0.57961</cdr:y>
    </cdr:from>
    <cdr:to>
      <cdr:x>0.2081</cdr:x>
      <cdr:y>0.58185</cdr:y>
    </cdr:to>
    <cdr:sp macro="" textlink="">
      <cdr:nvSpPr>
        <cdr:cNvPr id="12" name="Straight Connector 11"/>
        <cdr:cNvSpPr/>
      </cdr:nvSpPr>
      <cdr:spPr>
        <a:xfrm xmlns:a="http://schemas.openxmlformats.org/drawingml/2006/main" flipV="1">
          <a:off x="690286" y="3312459"/>
          <a:ext cx="990588" cy="1280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76200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0.12042</cdr:x>
      <cdr:y>0.52549</cdr:y>
    </cdr:from>
    <cdr:to>
      <cdr:x>0.2365</cdr:x>
      <cdr:y>0.58605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972675" y="3003158"/>
          <a:ext cx="937601" cy="346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 dirty="0"/>
            <a:t>710</a:t>
          </a:r>
        </a:p>
      </cdr:txBody>
    </cdr:sp>
  </cdr:relSizeAnchor>
  <cdr:relSizeAnchor xmlns:cdr="http://schemas.openxmlformats.org/drawingml/2006/chartDrawing">
    <cdr:from>
      <cdr:x>0.21698</cdr:x>
      <cdr:y>0.34745</cdr:y>
    </cdr:from>
    <cdr:to>
      <cdr:x>0.31021</cdr:x>
      <cdr:y>0.34891</cdr:y>
    </cdr:to>
    <cdr:sp macro="" textlink="">
      <cdr:nvSpPr>
        <cdr:cNvPr id="5" name="Straight Connector 4"/>
        <cdr:cNvSpPr/>
      </cdr:nvSpPr>
      <cdr:spPr>
        <a:xfrm xmlns:a="http://schemas.openxmlformats.org/drawingml/2006/main" flipV="1">
          <a:off x="1752591" y="1985681"/>
          <a:ext cx="753044" cy="8339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76200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0.16981</cdr:x>
      <cdr:y>0.28</cdr:y>
    </cdr:from>
    <cdr:to>
      <cdr:x>0.28589</cdr:x>
      <cdr:y>0.34056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1371600" y="1600200"/>
          <a:ext cx="937602" cy="346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 dirty="0" smtClean="0"/>
            <a:t>1203/1209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0.303</cdr:x>
      <cdr:y>0.32695</cdr:y>
    </cdr:from>
    <cdr:to>
      <cdr:x>0.36016</cdr:x>
      <cdr:y>0.32706</cdr:y>
    </cdr:to>
    <cdr:sp macro="" textlink="">
      <cdr:nvSpPr>
        <cdr:cNvPr id="7" name="Straight Connector 6"/>
        <cdr:cNvSpPr/>
      </cdr:nvSpPr>
      <cdr:spPr>
        <a:xfrm xmlns:a="http://schemas.openxmlformats.org/drawingml/2006/main">
          <a:off x="2447365" y="1868495"/>
          <a:ext cx="461682" cy="64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76200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0.30744</cdr:x>
      <cdr:y>0.26588</cdr:y>
    </cdr:from>
    <cdr:to>
      <cdr:x>0.42352</cdr:x>
      <cdr:y>0.32644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2483225" y="1519504"/>
          <a:ext cx="937602" cy="346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 dirty="0" smtClean="0"/>
            <a:t>1252</a:t>
          </a:r>
          <a:endParaRPr lang="en-US" sz="16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4" name="Straight Connector 3"/>
        <cdr:cNvSpPr/>
      </cdr:nvSpPr>
      <cdr:spPr>
        <a:xfrm xmlns:a="http://schemas.openxmlformats.org/drawingml/2006/main" flipV="1">
          <a:off x="-933450" y="-914400"/>
          <a:ext cx="0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0.08546</cdr:x>
      <cdr:y>0.57804</cdr:y>
    </cdr:from>
    <cdr:to>
      <cdr:x>0.2081</cdr:x>
      <cdr:y>0.58028</cdr:y>
    </cdr:to>
    <cdr:sp macro="" textlink="">
      <cdr:nvSpPr>
        <cdr:cNvPr id="12" name="Straight Connector 11"/>
        <cdr:cNvSpPr/>
      </cdr:nvSpPr>
      <cdr:spPr>
        <a:xfrm xmlns:a="http://schemas.openxmlformats.org/drawingml/2006/main" flipV="1">
          <a:off x="690285" y="3303494"/>
          <a:ext cx="990588" cy="1280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76200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0.12486</cdr:x>
      <cdr:y>0.52078</cdr:y>
    </cdr:from>
    <cdr:to>
      <cdr:x>0.24094</cdr:x>
      <cdr:y>0.58134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1008534" y="2976263"/>
          <a:ext cx="937601" cy="346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 dirty="0"/>
            <a:t>710</a:t>
          </a:r>
        </a:p>
      </cdr:txBody>
    </cdr:sp>
  </cdr:relSizeAnchor>
  <cdr:relSizeAnchor xmlns:cdr="http://schemas.openxmlformats.org/drawingml/2006/chartDrawing">
    <cdr:from>
      <cdr:x>0.21698</cdr:x>
      <cdr:y>0.34745</cdr:y>
    </cdr:from>
    <cdr:to>
      <cdr:x>0.31021</cdr:x>
      <cdr:y>0.34891</cdr:y>
    </cdr:to>
    <cdr:sp macro="" textlink="">
      <cdr:nvSpPr>
        <cdr:cNvPr id="5" name="Straight Connector 4"/>
        <cdr:cNvSpPr/>
      </cdr:nvSpPr>
      <cdr:spPr>
        <a:xfrm xmlns:a="http://schemas.openxmlformats.org/drawingml/2006/main" flipV="1">
          <a:off x="1752591" y="1985681"/>
          <a:ext cx="753044" cy="8339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76200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0.13873</cdr:x>
      <cdr:y>0.28471</cdr:y>
    </cdr:from>
    <cdr:to>
      <cdr:x>0.25481</cdr:x>
      <cdr:y>0.34527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1120577" y="1627094"/>
          <a:ext cx="937602" cy="346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 dirty="0" smtClean="0"/>
            <a:t>1203/1209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0.303</cdr:x>
      <cdr:y>0.32695</cdr:y>
    </cdr:from>
    <cdr:to>
      <cdr:x>0.36016</cdr:x>
      <cdr:y>0.32706</cdr:y>
    </cdr:to>
    <cdr:sp macro="" textlink="">
      <cdr:nvSpPr>
        <cdr:cNvPr id="7" name="Straight Connector 6"/>
        <cdr:cNvSpPr/>
      </cdr:nvSpPr>
      <cdr:spPr>
        <a:xfrm xmlns:a="http://schemas.openxmlformats.org/drawingml/2006/main">
          <a:off x="2447365" y="1868495"/>
          <a:ext cx="461682" cy="64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76200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0.26082</cdr:x>
      <cdr:y>0.26588</cdr:y>
    </cdr:from>
    <cdr:to>
      <cdr:x>0.3769</cdr:x>
      <cdr:y>0.32644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2106708" y="1519504"/>
          <a:ext cx="937602" cy="346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 dirty="0" smtClean="0"/>
            <a:t>1252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0.3485</cdr:x>
      <cdr:y>0.30745</cdr:y>
    </cdr:from>
    <cdr:to>
      <cdr:x>0.40566</cdr:x>
      <cdr:y>0.30756</cdr:y>
    </cdr:to>
    <cdr:sp macro="" textlink="">
      <cdr:nvSpPr>
        <cdr:cNvPr id="9" name="Straight Connector 8"/>
        <cdr:cNvSpPr/>
      </cdr:nvSpPr>
      <cdr:spPr>
        <a:xfrm xmlns:a="http://schemas.openxmlformats.org/drawingml/2006/main">
          <a:off x="2814918" y="1757083"/>
          <a:ext cx="461692" cy="629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76200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0.36182</cdr:x>
      <cdr:y>0.24941</cdr:y>
    </cdr:from>
    <cdr:to>
      <cdr:x>0.4779</cdr:x>
      <cdr:y>0.30997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2922494" y="1425387"/>
          <a:ext cx="937602" cy="346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 dirty="0" smtClean="0"/>
            <a:t>1301</a:t>
          </a:r>
          <a:endParaRPr lang="en-US" sz="16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4" name="Straight Connector 3"/>
        <cdr:cNvSpPr/>
      </cdr:nvSpPr>
      <cdr:spPr>
        <a:xfrm xmlns:a="http://schemas.openxmlformats.org/drawingml/2006/main" flipV="1">
          <a:off x="-933450" y="-914400"/>
          <a:ext cx="0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0.08435</cdr:x>
      <cdr:y>0.5749</cdr:y>
    </cdr:from>
    <cdr:to>
      <cdr:x>0.20699</cdr:x>
      <cdr:y>0.57714</cdr:y>
    </cdr:to>
    <cdr:sp macro="" textlink="">
      <cdr:nvSpPr>
        <cdr:cNvPr id="12" name="Straight Connector 11"/>
        <cdr:cNvSpPr/>
      </cdr:nvSpPr>
      <cdr:spPr>
        <a:xfrm xmlns:a="http://schemas.openxmlformats.org/drawingml/2006/main" flipV="1">
          <a:off x="681321" y="3285565"/>
          <a:ext cx="990588" cy="1280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76200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0.14262</cdr:x>
      <cdr:y>0.50666</cdr:y>
    </cdr:from>
    <cdr:to>
      <cdr:x>0.2587</cdr:x>
      <cdr:y>0.56722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1151969" y="2895581"/>
          <a:ext cx="937601" cy="346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 dirty="0"/>
            <a:t>710</a:t>
          </a:r>
        </a:p>
      </cdr:txBody>
    </cdr:sp>
  </cdr:relSizeAnchor>
  <cdr:relSizeAnchor xmlns:cdr="http://schemas.openxmlformats.org/drawingml/2006/chartDrawing">
    <cdr:from>
      <cdr:x>0.21698</cdr:x>
      <cdr:y>0.34745</cdr:y>
    </cdr:from>
    <cdr:to>
      <cdr:x>0.31021</cdr:x>
      <cdr:y>0.34891</cdr:y>
    </cdr:to>
    <cdr:sp macro="" textlink="">
      <cdr:nvSpPr>
        <cdr:cNvPr id="5" name="Straight Connector 4"/>
        <cdr:cNvSpPr/>
      </cdr:nvSpPr>
      <cdr:spPr>
        <a:xfrm xmlns:a="http://schemas.openxmlformats.org/drawingml/2006/main" flipV="1">
          <a:off x="1752591" y="1985681"/>
          <a:ext cx="753044" cy="8339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76200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0.14095</cdr:x>
      <cdr:y>0.28</cdr:y>
    </cdr:from>
    <cdr:to>
      <cdr:x>0.25703</cdr:x>
      <cdr:y>0.34056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1138507" y="1600200"/>
          <a:ext cx="937602" cy="346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 dirty="0" smtClean="0"/>
            <a:t>1203/1209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0.303</cdr:x>
      <cdr:y>0.32695</cdr:y>
    </cdr:from>
    <cdr:to>
      <cdr:x>0.36016</cdr:x>
      <cdr:y>0.32706</cdr:y>
    </cdr:to>
    <cdr:sp macro="" textlink="">
      <cdr:nvSpPr>
        <cdr:cNvPr id="7" name="Straight Connector 6"/>
        <cdr:cNvSpPr/>
      </cdr:nvSpPr>
      <cdr:spPr>
        <a:xfrm xmlns:a="http://schemas.openxmlformats.org/drawingml/2006/main">
          <a:off x="2447365" y="1868495"/>
          <a:ext cx="461682" cy="64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76200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0.26082</cdr:x>
      <cdr:y>0.26588</cdr:y>
    </cdr:from>
    <cdr:to>
      <cdr:x>0.3769</cdr:x>
      <cdr:y>0.32644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2106708" y="1519504"/>
          <a:ext cx="937602" cy="346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 dirty="0" smtClean="0"/>
            <a:t>1252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0.3485</cdr:x>
      <cdr:y>0.30745</cdr:y>
    </cdr:from>
    <cdr:to>
      <cdr:x>0.40566</cdr:x>
      <cdr:y>0.30756</cdr:y>
    </cdr:to>
    <cdr:sp macro="" textlink="">
      <cdr:nvSpPr>
        <cdr:cNvPr id="9" name="Straight Connector 8"/>
        <cdr:cNvSpPr/>
      </cdr:nvSpPr>
      <cdr:spPr>
        <a:xfrm xmlns:a="http://schemas.openxmlformats.org/drawingml/2006/main">
          <a:off x="2814918" y="1757083"/>
          <a:ext cx="461692" cy="629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76200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0.33518</cdr:x>
      <cdr:y>0.24784</cdr:y>
    </cdr:from>
    <cdr:to>
      <cdr:x>0.45126</cdr:x>
      <cdr:y>0.3084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2707340" y="1416413"/>
          <a:ext cx="937601" cy="346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 dirty="0" smtClean="0"/>
            <a:t>1301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0.40733</cdr:x>
      <cdr:y>0.28941</cdr:y>
    </cdr:from>
    <cdr:to>
      <cdr:x>0.46448</cdr:x>
      <cdr:y>0.2902</cdr:y>
    </cdr:to>
    <cdr:sp macro="" textlink="">
      <cdr:nvSpPr>
        <cdr:cNvPr id="11" name="Straight Connector 10"/>
        <cdr:cNvSpPr/>
      </cdr:nvSpPr>
      <cdr:spPr>
        <a:xfrm xmlns:a="http://schemas.openxmlformats.org/drawingml/2006/main" flipV="1">
          <a:off x="3290048" y="1653988"/>
          <a:ext cx="461682" cy="448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76200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0.40178</cdr:x>
      <cdr:y>0.22275</cdr:y>
    </cdr:from>
    <cdr:to>
      <cdr:x>0.51786</cdr:x>
      <cdr:y>0.28331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3245223" y="1272988"/>
          <a:ext cx="937601" cy="346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 dirty="0" smtClean="0"/>
            <a:t>1353</a:t>
          </a:r>
          <a:endParaRPr lang="en-US" sz="1600" b="1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4" name="Straight Connector 3"/>
        <cdr:cNvSpPr/>
      </cdr:nvSpPr>
      <cdr:spPr>
        <a:xfrm xmlns:a="http://schemas.openxmlformats.org/drawingml/2006/main" flipV="1">
          <a:off x="-933450" y="-914400"/>
          <a:ext cx="0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0.08546</cdr:x>
      <cdr:y>0.57804</cdr:y>
    </cdr:from>
    <cdr:to>
      <cdr:x>0.2081</cdr:x>
      <cdr:y>0.58028</cdr:y>
    </cdr:to>
    <cdr:sp macro="" textlink="">
      <cdr:nvSpPr>
        <cdr:cNvPr id="12" name="Straight Connector 11"/>
        <cdr:cNvSpPr/>
      </cdr:nvSpPr>
      <cdr:spPr>
        <a:xfrm xmlns:a="http://schemas.openxmlformats.org/drawingml/2006/main" flipV="1">
          <a:off x="690285" y="3303494"/>
          <a:ext cx="990588" cy="1280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76200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0.14151</cdr:x>
      <cdr:y>0.51843</cdr:y>
    </cdr:from>
    <cdr:to>
      <cdr:x>0.25759</cdr:x>
      <cdr:y>0.59389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1143005" y="2962835"/>
          <a:ext cx="937601" cy="4312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 dirty="0"/>
            <a:t>710</a:t>
          </a:r>
        </a:p>
      </cdr:txBody>
    </cdr:sp>
  </cdr:relSizeAnchor>
  <cdr:relSizeAnchor xmlns:cdr="http://schemas.openxmlformats.org/drawingml/2006/chartDrawing">
    <cdr:from>
      <cdr:x>0.21698</cdr:x>
      <cdr:y>0.34745</cdr:y>
    </cdr:from>
    <cdr:to>
      <cdr:x>0.31021</cdr:x>
      <cdr:y>0.34891</cdr:y>
    </cdr:to>
    <cdr:sp macro="" textlink="">
      <cdr:nvSpPr>
        <cdr:cNvPr id="5" name="Straight Connector 4"/>
        <cdr:cNvSpPr/>
      </cdr:nvSpPr>
      <cdr:spPr>
        <a:xfrm xmlns:a="http://schemas.openxmlformats.org/drawingml/2006/main" flipV="1">
          <a:off x="1752591" y="1985681"/>
          <a:ext cx="753044" cy="8339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76200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0.13096</cdr:x>
      <cdr:y>0.28</cdr:y>
    </cdr:from>
    <cdr:to>
      <cdr:x>0.24704</cdr:x>
      <cdr:y>0.34056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1057824" y="1600200"/>
          <a:ext cx="937602" cy="346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 dirty="0" smtClean="0"/>
            <a:t>1203/ 1209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0.303</cdr:x>
      <cdr:y>0.32695</cdr:y>
    </cdr:from>
    <cdr:to>
      <cdr:x>0.36016</cdr:x>
      <cdr:y>0.32706</cdr:y>
    </cdr:to>
    <cdr:sp macro="" textlink="">
      <cdr:nvSpPr>
        <cdr:cNvPr id="7" name="Straight Connector 6"/>
        <cdr:cNvSpPr/>
      </cdr:nvSpPr>
      <cdr:spPr>
        <a:xfrm xmlns:a="http://schemas.openxmlformats.org/drawingml/2006/main">
          <a:off x="2447365" y="1868495"/>
          <a:ext cx="461682" cy="64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76200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0.26082</cdr:x>
      <cdr:y>0.26588</cdr:y>
    </cdr:from>
    <cdr:to>
      <cdr:x>0.3769</cdr:x>
      <cdr:y>0.32644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2106708" y="1519504"/>
          <a:ext cx="937602" cy="346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 dirty="0" smtClean="0"/>
            <a:t>1252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0.3485</cdr:x>
      <cdr:y>0.30745</cdr:y>
    </cdr:from>
    <cdr:to>
      <cdr:x>0.40566</cdr:x>
      <cdr:y>0.30756</cdr:y>
    </cdr:to>
    <cdr:sp macro="" textlink="">
      <cdr:nvSpPr>
        <cdr:cNvPr id="9" name="Straight Connector 8"/>
        <cdr:cNvSpPr/>
      </cdr:nvSpPr>
      <cdr:spPr>
        <a:xfrm xmlns:a="http://schemas.openxmlformats.org/drawingml/2006/main">
          <a:off x="2814918" y="1757083"/>
          <a:ext cx="461692" cy="629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76200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0.33518</cdr:x>
      <cdr:y>0.24784</cdr:y>
    </cdr:from>
    <cdr:to>
      <cdr:x>0.45126</cdr:x>
      <cdr:y>0.3084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2707340" y="1416413"/>
          <a:ext cx="937601" cy="346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 dirty="0" smtClean="0"/>
            <a:t>1301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0.40733</cdr:x>
      <cdr:y>0.28941</cdr:y>
    </cdr:from>
    <cdr:to>
      <cdr:x>0.46448</cdr:x>
      <cdr:y>0.2902</cdr:y>
    </cdr:to>
    <cdr:sp macro="" textlink="">
      <cdr:nvSpPr>
        <cdr:cNvPr id="11" name="Straight Connector 10"/>
        <cdr:cNvSpPr/>
      </cdr:nvSpPr>
      <cdr:spPr>
        <a:xfrm xmlns:a="http://schemas.openxmlformats.org/drawingml/2006/main" flipV="1">
          <a:off x="3290048" y="1653988"/>
          <a:ext cx="461682" cy="448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76200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0.40178</cdr:x>
      <cdr:y>0.22275</cdr:y>
    </cdr:from>
    <cdr:to>
      <cdr:x>0.51786</cdr:x>
      <cdr:y>0.28331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3245223" y="1272988"/>
          <a:ext cx="937601" cy="346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 dirty="0" smtClean="0"/>
            <a:t>1353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0.47503</cdr:x>
      <cdr:y>0.17961</cdr:y>
    </cdr:from>
    <cdr:to>
      <cdr:x>0.94506</cdr:x>
      <cdr:y>0.18118</cdr:y>
    </cdr:to>
    <cdr:sp macro="" textlink="">
      <cdr:nvSpPr>
        <cdr:cNvPr id="15" name="Straight Connector 14"/>
        <cdr:cNvSpPr/>
      </cdr:nvSpPr>
      <cdr:spPr>
        <a:xfrm xmlns:a="http://schemas.openxmlformats.org/drawingml/2006/main" flipV="1">
          <a:off x="3836895" y="1026458"/>
          <a:ext cx="3796552" cy="8997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76200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0.46837</cdr:x>
      <cdr:y>0.11294</cdr:y>
    </cdr:from>
    <cdr:to>
      <cdr:x>0.58445</cdr:x>
      <cdr:y>0.1735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3783106" y="645459"/>
          <a:ext cx="937602" cy="346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 dirty="0" smtClean="0"/>
            <a:t>?</a:t>
          </a:r>
          <a:endParaRPr lang="en-US" sz="1600" b="1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0.19825</cdr:x>
      <cdr:y>0.44338</cdr:y>
    </cdr:from>
    <cdr:to>
      <cdr:x>0.31546</cdr:x>
      <cdr:y>0.44523</cdr:y>
    </cdr:to>
    <cdr:sp macro="" textlink="">
      <cdr:nvSpPr>
        <cdr:cNvPr id="3" name="Straight Connector 2"/>
        <cdr:cNvSpPr/>
      </cdr:nvSpPr>
      <cdr:spPr>
        <a:xfrm xmlns:a="http://schemas.openxmlformats.org/drawingml/2006/main">
          <a:off x="1425387" y="2149388"/>
          <a:ext cx="842684" cy="8965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4" name="Straight Connector 3"/>
        <cdr:cNvSpPr/>
      </cdr:nvSpPr>
      <cdr:spPr>
        <a:xfrm xmlns:a="http://schemas.openxmlformats.org/drawingml/2006/main" flipV="1">
          <a:off x="-933450" y="-914400"/>
          <a:ext cx="0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0.32045</cdr:x>
      <cdr:y>0.42829</cdr:y>
    </cdr:from>
    <cdr:to>
      <cdr:x>0.53171</cdr:x>
      <cdr:y>0.43043</cdr:y>
    </cdr:to>
    <cdr:sp macro="" textlink="">
      <cdr:nvSpPr>
        <cdr:cNvPr id="5" name="Straight Connector 4"/>
        <cdr:cNvSpPr/>
      </cdr:nvSpPr>
      <cdr:spPr>
        <a:xfrm xmlns:a="http://schemas.openxmlformats.org/drawingml/2006/main" flipV="1">
          <a:off x="2303929" y="2076234"/>
          <a:ext cx="1518938" cy="1040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0.16479</cdr:x>
      <cdr:y>0.38529</cdr:y>
    </cdr:from>
    <cdr:to>
      <cdr:x>0.28087</cdr:x>
      <cdr:y>0.44585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184796" y="1867773"/>
          <a:ext cx="834580" cy="2935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/>
            <a:t>1016</a:t>
          </a:r>
        </a:p>
      </cdr:txBody>
    </cdr:sp>
  </cdr:relSizeAnchor>
  <cdr:relSizeAnchor xmlns:cdr="http://schemas.openxmlformats.org/drawingml/2006/chartDrawing">
    <cdr:from>
      <cdr:x>0.27009</cdr:x>
      <cdr:y>0.3769</cdr:y>
    </cdr:from>
    <cdr:to>
      <cdr:x>0.37562</cdr:x>
      <cdr:y>0.50065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941860" y="1827100"/>
          <a:ext cx="758728" cy="5999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/>
            <a:t>1064</a:t>
          </a:r>
        </a:p>
      </cdr:txBody>
    </cdr:sp>
  </cdr:relSizeAnchor>
  <cdr:relSizeAnchor xmlns:cdr="http://schemas.openxmlformats.org/drawingml/2006/chartDrawing">
    <cdr:from>
      <cdr:x>0.44015</cdr:x>
      <cdr:y>0.45817</cdr:y>
    </cdr:from>
    <cdr:to>
      <cdr:x>0.46633</cdr:x>
      <cdr:y>0.53769</cdr:y>
    </cdr:to>
    <cdr:sp macro="" textlink="">
      <cdr:nvSpPr>
        <cdr:cNvPr id="10" name="Straight Arrow Connector 9"/>
        <cdr:cNvSpPr/>
      </cdr:nvSpPr>
      <cdr:spPr>
        <a:xfrm xmlns:a="http://schemas.openxmlformats.org/drawingml/2006/main" flipH="1" flipV="1">
          <a:off x="3164540" y="2221106"/>
          <a:ext cx="188259" cy="385482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chemeClr val="bg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0.20199</cdr:x>
      <cdr:y>0.46416</cdr:y>
    </cdr:from>
    <cdr:to>
      <cdr:x>0.22818</cdr:x>
      <cdr:y>0.54368</cdr:y>
    </cdr:to>
    <cdr:sp macro="" textlink="">
      <cdr:nvSpPr>
        <cdr:cNvPr id="11" name="Straight Arrow Connector 10"/>
        <cdr:cNvSpPr/>
      </cdr:nvSpPr>
      <cdr:spPr>
        <a:xfrm xmlns:a="http://schemas.openxmlformats.org/drawingml/2006/main" flipH="1" flipV="1">
          <a:off x="1452281" y="2250140"/>
          <a:ext cx="188259" cy="385482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ysClr val="window" lastClr="FFFFFF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0.16576</cdr:x>
      <cdr:y>0.46596</cdr:y>
    </cdr:from>
    <cdr:to>
      <cdr:x>0.32034</cdr:x>
      <cdr:y>0.46816</cdr:y>
    </cdr:to>
    <cdr:sp macro="" textlink="">
      <cdr:nvSpPr>
        <cdr:cNvPr id="3" name="Straight Connector 2"/>
        <cdr:cNvSpPr/>
      </cdr:nvSpPr>
      <cdr:spPr>
        <a:xfrm xmlns:a="http://schemas.openxmlformats.org/drawingml/2006/main">
          <a:off x="1219961" y="2426953"/>
          <a:ext cx="1137757" cy="11446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4" name="Straight Connector 3"/>
        <cdr:cNvSpPr/>
      </cdr:nvSpPr>
      <cdr:spPr>
        <a:xfrm xmlns:a="http://schemas.openxmlformats.org/drawingml/2006/main" flipV="1">
          <a:off x="-933450" y="-914400"/>
          <a:ext cx="0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0.31912</cdr:x>
      <cdr:y>0.35969</cdr:y>
    </cdr:from>
    <cdr:to>
      <cdr:x>0.52928</cdr:x>
      <cdr:y>0.35972</cdr:y>
    </cdr:to>
    <cdr:sp macro="" textlink="">
      <cdr:nvSpPr>
        <cdr:cNvPr id="5" name="Straight Connector 4"/>
        <cdr:cNvSpPr/>
      </cdr:nvSpPr>
      <cdr:spPr>
        <a:xfrm xmlns:a="http://schemas.openxmlformats.org/drawingml/2006/main" flipV="1">
          <a:off x="2348753" y="1873426"/>
          <a:ext cx="1546788" cy="196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0.13798</cdr:x>
      <cdr:y>0.41238</cdr:y>
    </cdr:from>
    <cdr:to>
      <cdr:x>0.25406</cdr:x>
      <cdr:y>0.47294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015510" y="2147866"/>
          <a:ext cx="854351" cy="3154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/>
            <a:t>984</a:t>
          </a:r>
        </a:p>
      </cdr:txBody>
    </cdr:sp>
  </cdr:relSizeAnchor>
  <cdr:relSizeAnchor xmlns:cdr="http://schemas.openxmlformats.org/drawingml/2006/chartDrawing">
    <cdr:from>
      <cdr:x>0.26737</cdr:x>
      <cdr:y>0.32055</cdr:y>
    </cdr:from>
    <cdr:to>
      <cdr:x>0.3729</cdr:x>
      <cdr:y>0.4443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967849" y="1669608"/>
          <a:ext cx="776704" cy="6445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/>
            <a:t>1234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7EADA-05FF-4E0A-8730-A3525416F3D1}" type="datetimeFigureOut">
              <a:rPr lang="en-US" smtClean="0"/>
              <a:t>08/18/2011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DE077-C358-4362-9922-D16169A39E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3BA0-FE56-4414-A01F-99743FB91073}" type="datetimeFigureOut">
              <a:rPr lang="en-US" smtClean="0"/>
              <a:pPr/>
              <a:t>08/18/2011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9BCB-EE61-405E-8846-BC59B0805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3BA0-FE56-4414-A01F-99743FB91073}" type="datetimeFigureOut">
              <a:rPr lang="en-US" smtClean="0"/>
              <a:pPr/>
              <a:t>08/18/2011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9BCB-EE61-405E-8846-BC59B0805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3BA0-FE56-4414-A01F-99743FB91073}" type="datetimeFigureOut">
              <a:rPr lang="en-US" smtClean="0"/>
              <a:pPr/>
              <a:t>08/18/2011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9BCB-EE61-405E-8846-BC59B0805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3BA0-FE56-4414-A01F-99743FB91073}" type="datetimeFigureOut">
              <a:rPr lang="en-US" smtClean="0"/>
              <a:pPr/>
              <a:t>08/18/2011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9BCB-EE61-405E-8846-BC59B0805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3BA0-FE56-4414-A01F-99743FB91073}" type="datetimeFigureOut">
              <a:rPr lang="en-US" smtClean="0"/>
              <a:pPr/>
              <a:t>08/18/2011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9BCB-EE61-405E-8846-BC59B0805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3BA0-FE56-4414-A01F-99743FB91073}" type="datetimeFigureOut">
              <a:rPr lang="en-US" smtClean="0"/>
              <a:pPr/>
              <a:t>08/18/2011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9BCB-EE61-405E-8846-BC59B0805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3BA0-FE56-4414-A01F-99743FB91073}" type="datetimeFigureOut">
              <a:rPr lang="en-US" smtClean="0"/>
              <a:pPr/>
              <a:t>08/18/2011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9BCB-EE61-405E-8846-BC59B0805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3BA0-FE56-4414-A01F-99743FB91073}" type="datetimeFigureOut">
              <a:rPr lang="en-US" smtClean="0"/>
              <a:pPr/>
              <a:t>08/18/2011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9BCB-EE61-405E-8846-BC59B0805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3BA0-FE56-4414-A01F-99743FB91073}" type="datetimeFigureOut">
              <a:rPr lang="en-US" smtClean="0"/>
              <a:pPr/>
              <a:t>08/18/2011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9BCB-EE61-405E-8846-BC59B0805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3BA0-FE56-4414-A01F-99743FB91073}" type="datetimeFigureOut">
              <a:rPr lang="en-US" smtClean="0"/>
              <a:pPr/>
              <a:t>08/18/2011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9BCB-EE61-405E-8846-BC59B0805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3BA0-FE56-4414-A01F-99743FB91073}" type="datetimeFigureOut">
              <a:rPr lang="en-US" smtClean="0"/>
              <a:pPr/>
              <a:t>08/18/2011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C9BCB-EE61-405E-8846-BC59B0805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A3BA0-FE56-4414-A01F-99743FB91073}" type="datetimeFigureOut">
              <a:rPr lang="en-US" smtClean="0"/>
              <a:pPr/>
              <a:t>08/18/2011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C9BCB-EE61-405E-8846-BC59B08052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Oil Load Serving Study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August 18</a:t>
            </a:r>
            <a:r>
              <a:rPr lang="en-US" baseline="30000" dirty="0" smtClean="0"/>
              <a:t>th</a:t>
            </a:r>
            <a:r>
              <a:rPr lang="en-US" dirty="0" smtClean="0"/>
              <a:t>,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33400" y="533400"/>
          <a:ext cx="80772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07659" y="1138518"/>
            <a:ext cx="356354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Existing System Limit Until July 2012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743201" y="2384612"/>
            <a:ext cx="2357717" cy="708212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123330" y="2537011"/>
            <a:ext cx="214456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BASELINE  FORECAST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4572000" y="2608729"/>
            <a:ext cx="510988" cy="179295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169024" y="3101790"/>
            <a:ext cx="196771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Upgrade 115 terminal</a:t>
            </a:r>
          </a:p>
          <a:p>
            <a:r>
              <a:rPr lang="en-US" sz="1400" dirty="0" smtClean="0"/>
              <a:t> equipment to 800 amps</a:t>
            </a:r>
            <a:endParaRPr lang="en-US" sz="14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2286001" y="2940424"/>
            <a:ext cx="995081" cy="313764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2214284" y="3227294"/>
            <a:ext cx="1102657" cy="125506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8275" y="295275"/>
            <a:ext cx="6267450" cy="626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074" name="AutoShape 2"/>
          <p:cNvCxnSpPr>
            <a:cxnSpLocks noChangeShapeType="1"/>
          </p:cNvCxnSpPr>
          <p:nvPr/>
        </p:nvCxnSpPr>
        <p:spPr bwMode="auto">
          <a:xfrm>
            <a:off x="3771900" y="4572000"/>
            <a:ext cx="2628900" cy="3429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75" name="AutoShape 3"/>
          <p:cNvCxnSpPr>
            <a:cxnSpLocks noChangeShapeType="1"/>
          </p:cNvCxnSpPr>
          <p:nvPr/>
        </p:nvCxnSpPr>
        <p:spPr bwMode="auto">
          <a:xfrm>
            <a:off x="1600200" y="3543300"/>
            <a:ext cx="2171700" cy="10287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76" name="AutoShape 4"/>
          <p:cNvCxnSpPr>
            <a:cxnSpLocks noChangeShapeType="1"/>
          </p:cNvCxnSpPr>
          <p:nvPr/>
        </p:nvCxnSpPr>
        <p:spPr bwMode="auto">
          <a:xfrm flipV="1">
            <a:off x="1600200" y="2171700"/>
            <a:ext cx="1143000" cy="13716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77" name="AutoShape 5"/>
          <p:cNvCxnSpPr>
            <a:cxnSpLocks noChangeShapeType="1"/>
          </p:cNvCxnSpPr>
          <p:nvPr/>
        </p:nvCxnSpPr>
        <p:spPr bwMode="auto">
          <a:xfrm flipV="1">
            <a:off x="2743200" y="1485900"/>
            <a:ext cx="1371600" cy="6858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78" name="AutoShape 6"/>
          <p:cNvCxnSpPr>
            <a:cxnSpLocks noChangeShapeType="1"/>
          </p:cNvCxnSpPr>
          <p:nvPr/>
        </p:nvCxnSpPr>
        <p:spPr bwMode="auto">
          <a:xfrm>
            <a:off x="4114800" y="1485900"/>
            <a:ext cx="1143000" cy="2286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79" name="AutoShape 7"/>
          <p:cNvCxnSpPr>
            <a:cxnSpLocks noChangeShapeType="1"/>
          </p:cNvCxnSpPr>
          <p:nvPr/>
        </p:nvCxnSpPr>
        <p:spPr bwMode="auto">
          <a:xfrm flipV="1">
            <a:off x="5257800" y="685800"/>
            <a:ext cx="571500" cy="10287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80" name="AutoShape 8"/>
          <p:cNvCxnSpPr>
            <a:cxnSpLocks noChangeShapeType="1"/>
          </p:cNvCxnSpPr>
          <p:nvPr/>
        </p:nvCxnSpPr>
        <p:spPr bwMode="auto">
          <a:xfrm>
            <a:off x="5829300" y="685800"/>
            <a:ext cx="800100" cy="10287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81" name="AutoShape 9"/>
          <p:cNvCxnSpPr>
            <a:cxnSpLocks noChangeShapeType="1"/>
          </p:cNvCxnSpPr>
          <p:nvPr/>
        </p:nvCxnSpPr>
        <p:spPr bwMode="auto">
          <a:xfrm>
            <a:off x="6629400" y="1714500"/>
            <a:ext cx="914400" cy="3429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82" name="AutoShape 10"/>
          <p:cNvCxnSpPr>
            <a:cxnSpLocks noChangeShapeType="1"/>
          </p:cNvCxnSpPr>
          <p:nvPr/>
        </p:nvCxnSpPr>
        <p:spPr bwMode="auto">
          <a:xfrm flipV="1">
            <a:off x="7543800" y="2057400"/>
            <a:ext cx="0" cy="22098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83" name="AutoShape 11"/>
          <p:cNvCxnSpPr>
            <a:cxnSpLocks noChangeShapeType="1"/>
          </p:cNvCxnSpPr>
          <p:nvPr/>
        </p:nvCxnSpPr>
        <p:spPr bwMode="auto">
          <a:xfrm>
            <a:off x="7200900" y="4229100"/>
            <a:ext cx="342900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84" name="AutoShape 12"/>
          <p:cNvCxnSpPr>
            <a:cxnSpLocks noChangeShapeType="1"/>
          </p:cNvCxnSpPr>
          <p:nvPr/>
        </p:nvCxnSpPr>
        <p:spPr bwMode="auto">
          <a:xfrm flipV="1">
            <a:off x="6400800" y="4229100"/>
            <a:ext cx="800100" cy="6858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85" name="AutoShape 13"/>
          <p:cNvCxnSpPr>
            <a:cxnSpLocks noChangeShapeType="1"/>
          </p:cNvCxnSpPr>
          <p:nvPr/>
        </p:nvCxnSpPr>
        <p:spPr bwMode="auto">
          <a:xfrm>
            <a:off x="5715000" y="4686300"/>
            <a:ext cx="838200" cy="0"/>
          </a:xfrm>
          <a:prstGeom prst="straightConnector1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086" name="AutoShape 14"/>
          <p:cNvCxnSpPr>
            <a:cxnSpLocks noChangeShapeType="1"/>
          </p:cNvCxnSpPr>
          <p:nvPr/>
        </p:nvCxnSpPr>
        <p:spPr bwMode="auto">
          <a:xfrm flipV="1">
            <a:off x="5486400" y="4687888"/>
            <a:ext cx="228600" cy="227012"/>
          </a:xfrm>
          <a:prstGeom prst="straightConnector1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087" name="AutoShape 15"/>
          <p:cNvCxnSpPr>
            <a:cxnSpLocks noChangeShapeType="1"/>
          </p:cNvCxnSpPr>
          <p:nvPr/>
        </p:nvCxnSpPr>
        <p:spPr bwMode="auto">
          <a:xfrm>
            <a:off x="4229100" y="4914900"/>
            <a:ext cx="1295400" cy="0"/>
          </a:xfrm>
          <a:prstGeom prst="straightConnector1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088" name="AutoShape 16"/>
          <p:cNvCxnSpPr>
            <a:cxnSpLocks noChangeShapeType="1"/>
          </p:cNvCxnSpPr>
          <p:nvPr/>
        </p:nvCxnSpPr>
        <p:spPr bwMode="auto">
          <a:xfrm>
            <a:off x="3771900" y="4572000"/>
            <a:ext cx="457200" cy="342900"/>
          </a:xfrm>
          <a:prstGeom prst="straightConnector1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089" name="AutoShape 17"/>
          <p:cNvCxnSpPr>
            <a:cxnSpLocks noChangeShapeType="1"/>
          </p:cNvCxnSpPr>
          <p:nvPr/>
        </p:nvCxnSpPr>
        <p:spPr bwMode="auto">
          <a:xfrm>
            <a:off x="6553200" y="4687888"/>
            <a:ext cx="647700" cy="112712"/>
          </a:xfrm>
          <a:prstGeom prst="straightConnector1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090" name="AutoShape 18"/>
          <p:cNvCxnSpPr>
            <a:cxnSpLocks noChangeShapeType="1"/>
          </p:cNvCxnSpPr>
          <p:nvPr/>
        </p:nvCxnSpPr>
        <p:spPr bwMode="auto">
          <a:xfrm flipH="1" flipV="1">
            <a:off x="3429000" y="3314700"/>
            <a:ext cx="342900" cy="1257300"/>
          </a:xfrm>
          <a:prstGeom prst="straightConnector1">
            <a:avLst/>
          </a:prstGeom>
          <a:noFill/>
          <a:ln w="63500">
            <a:solidFill>
              <a:srgbClr val="0070C0"/>
            </a:solidFill>
            <a:round/>
            <a:headEnd/>
            <a:tailEnd/>
          </a:ln>
        </p:spPr>
      </p:cxnSp>
      <p:cxnSp>
        <p:nvCxnSpPr>
          <p:cNvPr id="3091" name="AutoShape 19"/>
          <p:cNvCxnSpPr>
            <a:cxnSpLocks noChangeShapeType="1"/>
          </p:cNvCxnSpPr>
          <p:nvPr/>
        </p:nvCxnSpPr>
        <p:spPr bwMode="auto">
          <a:xfrm flipH="1">
            <a:off x="2743200" y="3314700"/>
            <a:ext cx="685800" cy="0"/>
          </a:xfrm>
          <a:prstGeom prst="straightConnector1">
            <a:avLst/>
          </a:prstGeom>
          <a:noFill/>
          <a:ln w="63500">
            <a:solidFill>
              <a:srgbClr val="0070C0"/>
            </a:solidFill>
            <a:round/>
            <a:headEnd/>
            <a:tailEnd/>
          </a:ln>
        </p:spPr>
      </p:cxnSp>
      <p:cxnSp>
        <p:nvCxnSpPr>
          <p:cNvPr id="3092" name="AutoShape 20"/>
          <p:cNvCxnSpPr>
            <a:cxnSpLocks noChangeShapeType="1"/>
          </p:cNvCxnSpPr>
          <p:nvPr/>
        </p:nvCxnSpPr>
        <p:spPr bwMode="auto">
          <a:xfrm flipV="1">
            <a:off x="2743200" y="2286000"/>
            <a:ext cx="0" cy="1028700"/>
          </a:xfrm>
          <a:prstGeom prst="straightConnector1">
            <a:avLst/>
          </a:prstGeom>
          <a:noFill/>
          <a:ln w="63500">
            <a:solidFill>
              <a:srgbClr val="0070C0"/>
            </a:solidFill>
            <a:round/>
            <a:headEnd/>
            <a:tailEnd/>
          </a:ln>
        </p:spPr>
      </p:cxnSp>
      <p:cxnSp>
        <p:nvCxnSpPr>
          <p:cNvPr id="3093" name="AutoShape 21"/>
          <p:cNvCxnSpPr>
            <a:cxnSpLocks noChangeShapeType="1"/>
          </p:cNvCxnSpPr>
          <p:nvPr/>
        </p:nvCxnSpPr>
        <p:spPr bwMode="auto">
          <a:xfrm flipH="1">
            <a:off x="2743200" y="1600200"/>
            <a:ext cx="1371600" cy="685800"/>
          </a:xfrm>
          <a:prstGeom prst="straightConnector1">
            <a:avLst/>
          </a:prstGeom>
          <a:noFill/>
          <a:ln w="63500">
            <a:solidFill>
              <a:srgbClr val="0070C0"/>
            </a:solidFill>
            <a:round/>
            <a:headEnd/>
            <a:tailEnd/>
          </a:ln>
        </p:spPr>
      </p:cxnSp>
      <p:cxnSp>
        <p:nvCxnSpPr>
          <p:cNvPr id="3094" name="AutoShape 22"/>
          <p:cNvCxnSpPr>
            <a:cxnSpLocks noChangeShapeType="1"/>
          </p:cNvCxnSpPr>
          <p:nvPr/>
        </p:nvCxnSpPr>
        <p:spPr bwMode="auto">
          <a:xfrm flipH="1" flipV="1">
            <a:off x="4114800" y="1600200"/>
            <a:ext cx="1257300" cy="228600"/>
          </a:xfrm>
          <a:prstGeom prst="straightConnector1">
            <a:avLst/>
          </a:prstGeom>
          <a:noFill/>
          <a:ln w="63500">
            <a:solidFill>
              <a:srgbClr val="0070C0"/>
            </a:solidFill>
            <a:round/>
            <a:headEnd/>
            <a:tailEnd/>
          </a:ln>
        </p:spPr>
      </p:cxnSp>
      <p:cxnSp>
        <p:nvCxnSpPr>
          <p:cNvPr id="3095" name="AutoShape 23"/>
          <p:cNvCxnSpPr>
            <a:cxnSpLocks noChangeShapeType="1"/>
          </p:cNvCxnSpPr>
          <p:nvPr/>
        </p:nvCxnSpPr>
        <p:spPr bwMode="auto">
          <a:xfrm flipH="1" flipV="1">
            <a:off x="5372100" y="1828800"/>
            <a:ext cx="2286000" cy="342900"/>
          </a:xfrm>
          <a:prstGeom prst="straightConnector1">
            <a:avLst/>
          </a:prstGeom>
          <a:noFill/>
          <a:ln w="63500">
            <a:solidFill>
              <a:srgbClr val="0070C0"/>
            </a:solidFill>
            <a:round/>
            <a:headEnd/>
            <a:tailEnd/>
          </a:ln>
        </p:spPr>
      </p:cxnSp>
      <p:cxnSp>
        <p:nvCxnSpPr>
          <p:cNvPr id="3096" name="AutoShape 24"/>
          <p:cNvCxnSpPr>
            <a:cxnSpLocks noChangeShapeType="1"/>
          </p:cNvCxnSpPr>
          <p:nvPr/>
        </p:nvCxnSpPr>
        <p:spPr bwMode="auto">
          <a:xfrm flipH="1" flipV="1">
            <a:off x="7658100" y="2209800"/>
            <a:ext cx="114300" cy="1676400"/>
          </a:xfrm>
          <a:prstGeom prst="straightConnector1">
            <a:avLst/>
          </a:prstGeom>
          <a:noFill/>
          <a:ln w="63500">
            <a:solidFill>
              <a:srgbClr val="0070C0"/>
            </a:solidFill>
            <a:round/>
            <a:headEnd/>
            <a:tailEnd/>
          </a:ln>
        </p:spPr>
      </p:cxnSp>
      <p:cxnSp>
        <p:nvCxnSpPr>
          <p:cNvPr id="3097" name="AutoShape 25"/>
          <p:cNvCxnSpPr>
            <a:cxnSpLocks noChangeShapeType="1"/>
          </p:cNvCxnSpPr>
          <p:nvPr/>
        </p:nvCxnSpPr>
        <p:spPr bwMode="auto">
          <a:xfrm flipV="1">
            <a:off x="7200900" y="3886200"/>
            <a:ext cx="571500" cy="914400"/>
          </a:xfrm>
          <a:prstGeom prst="straightConnector1">
            <a:avLst/>
          </a:prstGeom>
          <a:noFill/>
          <a:ln w="63500">
            <a:solidFill>
              <a:srgbClr val="0070C0"/>
            </a:solidFill>
            <a:round/>
            <a:headEnd/>
            <a:tailEnd/>
          </a:ln>
        </p:spPr>
      </p:cxnSp>
      <p:sp>
        <p:nvSpPr>
          <p:cNvPr id="3098" name="Oval 26"/>
          <p:cNvSpPr>
            <a:spLocks noChangeArrowheads="1"/>
          </p:cNvSpPr>
          <p:nvPr/>
        </p:nvSpPr>
        <p:spPr bwMode="auto">
          <a:xfrm>
            <a:off x="5524500" y="1714500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9" name="Oval 27"/>
          <p:cNvSpPr>
            <a:spLocks noChangeArrowheads="1"/>
          </p:cNvSpPr>
          <p:nvPr/>
        </p:nvSpPr>
        <p:spPr bwMode="auto">
          <a:xfrm>
            <a:off x="4000500" y="1485900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0" name="Oval 28"/>
          <p:cNvSpPr>
            <a:spLocks noChangeArrowheads="1"/>
          </p:cNvSpPr>
          <p:nvPr/>
        </p:nvSpPr>
        <p:spPr bwMode="auto">
          <a:xfrm>
            <a:off x="2628900" y="2095500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1" name="Oval 29"/>
          <p:cNvSpPr>
            <a:spLocks noChangeArrowheads="1"/>
          </p:cNvSpPr>
          <p:nvPr/>
        </p:nvSpPr>
        <p:spPr bwMode="auto">
          <a:xfrm>
            <a:off x="3314700" y="3200400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2" name="Oval 30"/>
          <p:cNvSpPr>
            <a:spLocks noChangeArrowheads="1"/>
          </p:cNvSpPr>
          <p:nvPr/>
        </p:nvSpPr>
        <p:spPr bwMode="auto">
          <a:xfrm>
            <a:off x="6400800" y="4572000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3" name="Oval 31"/>
          <p:cNvSpPr>
            <a:spLocks noChangeArrowheads="1"/>
          </p:cNvSpPr>
          <p:nvPr/>
        </p:nvSpPr>
        <p:spPr bwMode="auto">
          <a:xfrm>
            <a:off x="7048500" y="4686300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104" name="AutoShape 32"/>
          <p:cNvCxnSpPr>
            <a:cxnSpLocks noChangeShapeType="1"/>
          </p:cNvCxnSpPr>
          <p:nvPr/>
        </p:nvCxnSpPr>
        <p:spPr bwMode="auto">
          <a:xfrm flipV="1">
            <a:off x="7429500" y="3697288"/>
            <a:ext cx="0" cy="417512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105" name="AutoShape 33"/>
          <p:cNvCxnSpPr>
            <a:cxnSpLocks noChangeShapeType="1"/>
          </p:cNvCxnSpPr>
          <p:nvPr/>
        </p:nvCxnSpPr>
        <p:spPr bwMode="auto">
          <a:xfrm flipV="1">
            <a:off x="7200900" y="4114800"/>
            <a:ext cx="228600" cy="1143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sp>
        <p:nvSpPr>
          <p:cNvPr id="3106" name="Oval 34"/>
          <p:cNvSpPr>
            <a:spLocks noChangeArrowheads="1"/>
          </p:cNvSpPr>
          <p:nvPr/>
        </p:nvSpPr>
        <p:spPr bwMode="auto">
          <a:xfrm>
            <a:off x="7086600" y="4114800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Oval 29"/>
          <p:cNvSpPr>
            <a:spLocks noChangeArrowheads="1"/>
          </p:cNvSpPr>
          <p:nvPr/>
        </p:nvSpPr>
        <p:spPr bwMode="auto">
          <a:xfrm>
            <a:off x="3657600" y="4419600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524000" y="457200"/>
            <a:ext cx="3201197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July 2012</a:t>
            </a:r>
          </a:p>
          <a:p>
            <a:r>
              <a:rPr lang="en-US" dirty="0" smtClean="0"/>
              <a:t>Charlie Creek-Williston at 230kV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941" y="606425"/>
            <a:ext cx="7772400" cy="1470025"/>
          </a:xfrm>
        </p:spPr>
        <p:txBody>
          <a:bodyPr/>
          <a:lstStyle/>
          <a:p>
            <a:r>
              <a:rPr lang="en-US" dirty="0" smtClean="0"/>
              <a:t>Capacitor Additions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37129" y="2088776"/>
          <a:ext cx="6911789" cy="3191439"/>
        </p:xfrm>
        <a:graphic>
          <a:graphicData uri="http://schemas.openxmlformats.org/drawingml/2006/table">
            <a:tbl>
              <a:tblPr/>
              <a:tblGrid>
                <a:gridCol w="1896844"/>
                <a:gridCol w="1429130"/>
                <a:gridCol w="3585815"/>
              </a:tblGrid>
              <a:tr h="3191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Location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Total Size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Notes: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2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Dickinson 115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30 MVAR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Per the Keystone XL initial load requirement.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2 x 15MVAR for switching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Logan 115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30MVAR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2 x 15 MVAR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Arial"/>
                          <a:ea typeface="Calibri"/>
                          <a:cs typeface="Times New Roman"/>
                        </a:rPr>
                        <a:t>Blaisdel</a:t>
                      </a: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 115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30 MVAR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2 x 15 MVAR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Dunning 115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20 MVAR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2 x 10MVAR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Arial"/>
                          <a:ea typeface="Calibri"/>
                          <a:cs typeface="Times New Roman"/>
                        </a:rPr>
                        <a:t>Kenniston</a:t>
                      </a: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 115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12 MVAR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2 x 6 MVAR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Watford City 115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30 MVAR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2 x 15MVAR for switching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State Line 115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15 MVAR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1 x 15 MVAR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SW Minot 115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Arial"/>
                          <a:ea typeface="Calibri"/>
                          <a:cs typeface="Times New Roman"/>
                        </a:rPr>
                        <a:t>10 MVAR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Arial"/>
                          <a:ea typeface="Calibri"/>
                          <a:cs typeface="Times New Roman"/>
                        </a:rPr>
                        <a:t>1 x 10MVAR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33400" y="533400"/>
          <a:ext cx="80772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47800" y="1524000"/>
            <a:ext cx="1853392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Williston-CCR 230</a:t>
            </a:r>
          </a:p>
          <a:p>
            <a:r>
              <a:rPr lang="en-US" dirty="0" smtClean="0"/>
              <a:t>&amp; Cap Additions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743201" y="2384612"/>
            <a:ext cx="2357717" cy="708212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123330" y="2537011"/>
            <a:ext cx="214456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BASELINE  FORECAST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4572000" y="2608729"/>
            <a:ext cx="510988" cy="179295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traight Connector 10"/>
          <p:cNvSpPr/>
          <p:nvPr/>
        </p:nvSpPr>
        <p:spPr>
          <a:xfrm flipV="1">
            <a:off x="1256905" y="2933221"/>
            <a:ext cx="999562" cy="3837"/>
          </a:xfrm>
          <a:prstGeom prst="line">
            <a:avLst/>
          </a:prstGeom>
          <a:noFill/>
          <a:ln w="762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TextBox 1"/>
          <p:cNvSpPr txBox="1"/>
          <p:nvPr/>
        </p:nvSpPr>
        <p:spPr>
          <a:xfrm>
            <a:off x="1418269" y="2664280"/>
            <a:ext cx="937601" cy="3461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/>
              <a:t>1080</a:t>
            </a:r>
            <a:endParaRPr lang="en-US" sz="16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8275" y="295275"/>
            <a:ext cx="6267450" cy="626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074" name="AutoShape 2"/>
          <p:cNvCxnSpPr>
            <a:cxnSpLocks noChangeShapeType="1"/>
          </p:cNvCxnSpPr>
          <p:nvPr/>
        </p:nvCxnSpPr>
        <p:spPr bwMode="auto">
          <a:xfrm>
            <a:off x="3771900" y="4572000"/>
            <a:ext cx="2628900" cy="3429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75" name="AutoShape 3"/>
          <p:cNvCxnSpPr>
            <a:cxnSpLocks noChangeShapeType="1"/>
          </p:cNvCxnSpPr>
          <p:nvPr/>
        </p:nvCxnSpPr>
        <p:spPr bwMode="auto">
          <a:xfrm>
            <a:off x="1600200" y="3543300"/>
            <a:ext cx="2171700" cy="10287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76" name="AutoShape 4"/>
          <p:cNvCxnSpPr>
            <a:cxnSpLocks noChangeShapeType="1"/>
          </p:cNvCxnSpPr>
          <p:nvPr/>
        </p:nvCxnSpPr>
        <p:spPr bwMode="auto">
          <a:xfrm flipV="1">
            <a:off x="1600200" y="2171700"/>
            <a:ext cx="1143000" cy="13716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77" name="AutoShape 5"/>
          <p:cNvCxnSpPr>
            <a:cxnSpLocks noChangeShapeType="1"/>
          </p:cNvCxnSpPr>
          <p:nvPr/>
        </p:nvCxnSpPr>
        <p:spPr bwMode="auto">
          <a:xfrm flipV="1">
            <a:off x="2743200" y="1485900"/>
            <a:ext cx="1371600" cy="6858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78" name="AutoShape 6"/>
          <p:cNvCxnSpPr>
            <a:cxnSpLocks noChangeShapeType="1"/>
          </p:cNvCxnSpPr>
          <p:nvPr/>
        </p:nvCxnSpPr>
        <p:spPr bwMode="auto">
          <a:xfrm>
            <a:off x="4114800" y="1485900"/>
            <a:ext cx="1143000" cy="2286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79" name="AutoShape 7"/>
          <p:cNvCxnSpPr>
            <a:cxnSpLocks noChangeShapeType="1"/>
          </p:cNvCxnSpPr>
          <p:nvPr/>
        </p:nvCxnSpPr>
        <p:spPr bwMode="auto">
          <a:xfrm flipV="1">
            <a:off x="5257800" y="685800"/>
            <a:ext cx="571500" cy="10287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80" name="AutoShape 8"/>
          <p:cNvCxnSpPr>
            <a:cxnSpLocks noChangeShapeType="1"/>
          </p:cNvCxnSpPr>
          <p:nvPr/>
        </p:nvCxnSpPr>
        <p:spPr bwMode="auto">
          <a:xfrm>
            <a:off x="5829300" y="685800"/>
            <a:ext cx="800100" cy="10287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81" name="AutoShape 9"/>
          <p:cNvCxnSpPr>
            <a:cxnSpLocks noChangeShapeType="1"/>
          </p:cNvCxnSpPr>
          <p:nvPr/>
        </p:nvCxnSpPr>
        <p:spPr bwMode="auto">
          <a:xfrm>
            <a:off x="6629400" y="1714500"/>
            <a:ext cx="914400" cy="3429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82" name="AutoShape 10"/>
          <p:cNvCxnSpPr>
            <a:cxnSpLocks noChangeShapeType="1"/>
          </p:cNvCxnSpPr>
          <p:nvPr/>
        </p:nvCxnSpPr>
        <p:spPr bwMode="auto">
          <a:xfrm flipV="1">
            <a:off x="7543800" y="2057400"/>
            <a:ext cx="0" cy="22098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83" name="AutoShape 11"/>
          <p:cNvCxnSpPr>
            <a:cxnSpLocks noChangeShapeType="1"/>
          </p:cNvCxnSpPr>
          <p:nvPr/>
        </p:nvCxnSpPr>
        <p:spPr bwMode="auto">
          <a:xfrm>
            <a:off x="7200900" y="4229100"/>
            <a:ext cx="342900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84" name="AutoShape 12"/>
          <p:cNvCxnSpPr>
            <a:cxnSpLocks noChangeShapeType="1"/>
          </p:cNvCxnSpPr>
          <p:nvPr/>
        </p:nvCxnSpPr>
        <p:spPr bwMode="auto">
          <a:xfrm flipV="1">
            <a:off x="6400800" y="4229100"/>
            <a:ext cx="800100" cy="6858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85" name="AutoShape 13"/>
          <p:cNvCxnSpPr>
            <a:cxnSpLocks noChangeShapeType="1"/>
          </p:cNvCxnSpPr>
          <p:nvPr/>
        </p:nvCxnSpPr>
        <p:spPr bwMode="auto">
          <a:xfrm>
            <a:off x="5715000" y="4686300"/>
            <a:ext cx="838200" cy="0"/>
          </a:xfrm>
          <a:prstGeom prst="straightConnector1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086" name="AutoShape 14"/>
          <p:cNvCxnSpPr>
            <a:cxnSpLocks noChangeShapeType="1"/>
          </p:cNvCxnSpPr>
          <p:nvPr/>
        </p:nvCxnSpPr>
        <p:spPr bwMode="auto">
          <a:xfrm flipV="1">
            <a:off x="5486400" y="4687888"/>
            <a:ext cx="228600" cy="227012"/>
          </a:xfrm>
          <a:prstGeom prst="straightConnector1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087" name="AutoShape 15"/>
          <p:cNvCxnSpPr>
            <a:cxnSpLocks noChangeShapeType="1"/>
          </p:cNvCxnSpPr>
          <p:nvPr/>
        </p:nvCxnSpPr>
        <p:spPr bwMode="auto">
          <a:xfrm>
            <a:off x="4229100" y="4914900"/>
            <a:ext cx="1295400" cy="0"/>
          </a:xfrm>
          <a:prstGeom prst="straightConnector1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088" name="AutoShape 16"/>
          <p:cNvCxnSpPr>
            <a:cxnSpLocks noChangeShapeType="1"/>
          </p:cNvCxnSpPr>
          <p:nvPr/>
        </p:nvCxnSpPr>
        <p:spPr bwMode="auto">
          <a:xfrm>
            <a:off x="3771900" y="4572000"/>
            <a:ext cx="457200" cy="342900"/>
          </a:xfrm>
          <a:prstGeom prst="straightConnector1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089" name="AutoShape 17"/>
          <p:cNvCxnSpPr>
            <a:cxnSpLocks noChangeShapeType="1"/>
          </p:cNvCxnSpPr>
          <p:nvPr/>
        </p:nvCxnSpPr>
        <p:spPr bwMode="auto">
          <a:xfrm>
            <a:off x="6553200" y="4687888"/>
            <a:ext cx="647700" cy="112712"/>
          </a:xfrm>
          <a:prstGeom prst="straightConnector1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090" name="AutoShape 18"/>
          <p:cNvCxnSpPr>
            <a:cxnSpLocks noChangeShapeType="1"/>
          </p:cNvCxnSpPr>
          <p:nvPr/>
        </p:nvCxnSpPr>
        <p:spPr bwMode="auto">
          <a:xfrm flipH="1" flipV="1">
            <a:off x="3429000" y="3314700"/>
            <a:ext cx="342900" cy="1257300"/>
          </a:xfrm>
          <a:prstGeom prst="straightConnector1">
            <a:avLst/>
          </a:prstGeom>
          <a:noFill/>
          <a:ln w="63500">
            <a:solidFill>
              <a:srgbClr val="0070C0"/>
            </a:solidFill>
            <a:round/>
            <a:headEnd/>
            <a:tailEnd/>
          </a:ln>
        </p:spPr>
      </p:cxnSp>
      <p:cxnSp>
        <p:nvCxnSpPr>
          <p:cNvPr id="3091" name="AutoShape 19"/>
          <p:cNvCxnSpPr>
            <a:cxnSpLocks noChangeShapeType="1"/>
          </p:cNvCxnSpPr>
          <p:nvPr/>
        </p:nvCxnSpPr>
        <p:spPr bwMode="auto">
          <a:xfrm flipH="1">
            <a:off x="2743200" y="3314700"/>
            <a:ext cx="685800" cy="0"/>
          </a:xfrm>
          <a:prstGeom prst="straightConnector1">
            <a:avLst/>
          </a:prstGeom>
          <a:noFill/>
          <a:ln w="63500">
            <a:solidFill>
              <a:srgbClr val="0070C0"/>
            </a:solidFill>
            <a:round/>
            <a:headEnd/>
            <a:tailEnd/>
          </a:ln>
        </p:spPr>
      </p:cxnSp>
      <p:cxnSp>
        <p:nvCxnSpPr>
          <p:cNvPr id="3092" name="AutoShape 20"/>
          <p:cNvCxnSpPr>
            <a:cxnSpLocks noChangeShapeType="1"/>
          </p:cNvCxnSpPr>
          <p:nvPr/>
        </p:nvCxnSpPr>
        <p:spPr bwMode="auto">
          <a:xfrm flipV="1">
            <a:off x="2743200" y="2286000"/>
            <a:ext cx="0" cy="1028700"/>
          </a:xfrm>
          <a:prstGeom prst="straightConnector1">
            <a:avLst/>
          </a:prstGeom>
          <a:noFill/>
          <a:ln w="63500">
            <a:solidFill>
              <a:srgbClr val="0070C0"/>
            </a:solidFill>
            <a:round/>
            <a:headEnd/>
            <a:tailEnd/>
          </a:ln>
        </p:spPr>
      </p:cxnSp>
      <p:cxnSp>
        <p:nvCxnSpPr>
          <p:cNvPr id="3093" name="AutoShape 21"/>
          <p:cNvCxnSpPr>
            <a:cxnSpLocks noChangeShapeType="1"/>
          </p:cNvCxnSpPr>
          <p:nvPr/>
        </p:nvCxnSpPr>
        <p:spPr bwMode="auto">
          <a:xfrm flipH="1">
            <a:off x="2743200" y="1600200"/>
            <a:ext cx="1371600" cy="685800"/>
          </a:xfrm>
          <a:prstGeom prst="straightConnector1">
            <a:avLst/>
          </a:prstGeom>
          <a:noFill/>
          <a:ln w="63500">
            <a:solidFill>
              <a:srgbClr val="0070C0"/>
            </a:solidFill>
            <a:round/>
            <a:headEnd/>
            <a:tailEnd/>
          </a:ln>
        </p:spPr>
      </p:cxnSp>
      <p:cxnSp>
        <p:nvCxnSpPr>
          <p:cNvPr id="3094" name="AutoShape 22"/>
          <p:cNvCxnSpPr>
            <a:cxnSpLocks noChangeShapeType="1"/>
          </p:cNvCxnSpPr>
          <p:nvPr/>
        </p:nvCxnSpPr>
        <p:spPr bwMode="auto">
          <a:xfrm flipH="1" flipV="1">
            <a:off x="4114800" y="1600200"/>
            <a:ext cx="1257300" cy="228600"/>
          </a:xfrm>
          <a:prstGeom prst="straightConnector1">
            <a:avLst/>
          </a:prstGeom>
          <a:noFill/>
          <a:ln w="63500">
            <a:solidFill>
              <a:srgbClr val="0070C0"/>
            </a:solidFill>
            <a:round/>
            <a:headEnd/>
            <a:tailEnd/>
          </a:ln>
        </p:spPr>
      </p:cxnSp>
      <p:cxnSp>
        <p:nvCxnSpPr>
          <p:cNvPr id="3095" name="AutoShape 23"/>
          <p:cNvCxnSpPr>
            <a:cxnSpLocks noChangeShapeType="1"/>
          </p:cNvCxnSpPr>
          <p:nvPr/>
        </p:nvCxnSpPr>
        <p:spPr bwMode="auto">
          <a:xfrm flipH="1" flipV="1">
            <a:off x="5372100" y="1828800"/>
            <a:ext cx="2286000" cy="342900"/>
          </a:xfrm>
          <a:prstGeom prst="straightConnector1">
            <a:avLst/>
          </a:prstGeom>
          <a:noFill/>
          <a:ln w="63500">
            <a:solidFill>
              <a:srgbClr val="0070C0"/>
            </a:solidFill>
            <a:round/>
            <a:headEnd/>
            <a:tailEnd/>
          </a:ln>
        </p:spPr>
      </p:cxnSp>
      <p:cxnSp>
        <p:nvCxnSpPr>
          <p:cNvPr id="3096" name="AutoShape 24"/>
          <p:cNvCxnSpPr>
            <a:cxnSpLocks noChangeShapeType="1"/>
          </p:cNvCxnSpPr>
          <p:nvPr/>
        </p:nvCxnSpPr>
        <p:spPr bwMode="auto">
          <a:xfrm flipH="1" flipV="1">
            <a:off x="7658100" y="2209800"/>
            <a:ext cx="114300" cy="1676400"/>
          </a:xfrm>
          <a:prstGeom prst="straightConnector1">
            <a:avLst/>
          </a:prstGeom>
          <a:noFill/>
          <a:ln w="63500">
            <a:solidFill>
              <a:srgbClr val="0070C0"/>
            </a:solidFill>
            <a:round/>
            <a:headEnd/>
            <a:tailEnd/>
          </a:ln>
        </p:spPr>
      </p:cxnSp>
      <p:cxnSp>
        <p:nvCxnSpPr>
          <p:cNvPr id="3097" name="AutoShape 25"/>
          <p:cNvCxnSpPr>
            <a:cxnSpLocks noChangeShapeType="1"/>
          </p:cNvCxnSpPr>
          <p:nvPr/>
        </p:nvCxnSpPr>
        <p:spPr bwMode="auto">
          <a:xfrm flipV="1">
            <a:off x="7200900" y="3886200"/>
            <a:ext cx="571500" cy="914400"/>
          </a:xfrm>
          <a:prstGeom prst="straightConnector1">
            <a:avLst/>
          </a:prstGeom>
          <a:noFill/>
          <a:ln w="63500">
            <a:solidFill>
              <a:srgbClr val="0070C0"/>
            </a:solidFill>
            <a:round/>
            <a:headEnd/>
            <a:tailEnd/>
          </a:ln>
        </p:spPr>
      </p:cxnSp>
      <p:sp>
        <p:nvSpPr>
          <p:cNvPr id="3099" name="Oval 27"/>
          <p:cNvSpPr>
            <a:spLocks noChangeArrowheads="1"/>
          </p:cNvSpPr>
          <p:nvPr/>
        </p:nvSpPr>
        <p:spPr bwMode="auto">
          <a:xfrm>
            <a:off x="4000500" y="1485900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0" name="Oval 28"/>
          <p:cNvSpPr>
            <a:spLocks noChangeArrowheads="1"/>
          </p:cNvSpPr>
          <p:nvPr/>
        </p:nvSpPr>
        <p:spPr bwMode="auto">
          <a:xfrm>
            <a:off x="2628900" y="2095500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1" name="Oval 29"/>
          <p:cNvSpPr>
            <a:spLocks noChangeArrowheads="1"/>
          </p:cNvSpPr>
          <p:nvPr/>
        </p:nvSpPr>
        <p:spPr bwMode="auto">
          <a:xfrm>
            <a:off x="3314700" y="3200400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2" name="Oval 30"/>
          <p:cNvSpPr>
            <a:spLocks noChangeArrowheads="1"/>
          </p:cNvSpPr>
          <p:nvPr/>
        </p:nvSpPr>
        <p:spPr bwMode="auto">
          <a:xfrm>
            <a:off x="6400800" y="4572000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3" name="Oval 31"/>
          <p:cNvSpPr>
            <a:spLocks noChangeArrowheads="1"/>
          </p:cNvSpPr>
          <p:nvPr/>
        </p:nvSpPr>
        <p:spPr bwMode="auto">
          <a:xfrm>
            <a:off x="7048500" y="4686300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104" name="AutoShape 32"/>
          <p:cNvCxnSpPr>
            <a:cxnSpLocks noChangeShapeType="1"/>
          </p:cNvCxnSpPr>
          <p:nvPr/>
        </p:nvCxnSpPr>
        <p:spPr bwMode="auto">
          <a:xfrm flipV="1">
            <a:off x="7429500" y="3697288"/>
            <a:ext cx="0" cy="417512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105" name="AutoShape 33"/>
          <p:cNvCxnSpPr>
            <a:cxnSpLocks noChangeShapeType="1"/>
          </p:cNvCxnSpPr>
          <p:nvPr/>
        </p:nvCxnSpPr>
        <p:spPr bwMode="auto">
          <a:xfrm flipV="1">
            <a:off x="7200900" y="4114800"/>
            <a:ext cx="228600" cy="1143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sp>
        <p:nvSpPr>
          <p:cNvPr id="3106" name="Oval 34"/>
          <p:cNvSpPr>
            <a:spLocks noChangeArrowheads="1"/>
          </p:cNvSpPr>
          <p:nvPr/>
        </p:nvSpPr>
        <p:spPr bwMode="auto">
          <a:xfrm>
            <a:off x="7086600" y="4114800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Oval 29"/>
          <p:cNvSpPr>
            <a:spLocks noChangeArrowheads="1"/>
          </p:cNvSpPr>
          <p:nvPr/>
        </p:nvSpPr>
        <p:spPr bwMode="auto">
          <a:xfrm>
            <a:off x="3657600" y="4419600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524000" y="457200"/>
            <a:ext cx="1863459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2013</a:t>
            </a:r>
          </a:p>
          <a:p>
            <a:r>
              <a:rPr lang="en-US" dirty="0" smtClean="0"/>
              <a:t>Networked 115kV</a:t>
            </a:r>
          </a:p>
          <a:p>
            <a:endParaRPr lang="en-US" dirty="0"/>
          </a:p>
        </p:txBody>
      </p:sp>
      <p:cxnSp>
        <p:nvCxnSpPr>
          <p:cNvPr id="4098" name="AutoShape 2"/>
          <p:cNvCxnSpPr>
            <a:cxnSpLocks noChangeShapeType="1"/>
          </p:cNvCxnSpPr>
          <p:nvPr/>
        </p:nvCxnSpPr>
        <p:spPr bwMode="auto">
          <a:xfrm flipH="1" flipV="1">
            <a:off x="6172200" y="3467100"/>
            <a:ext cx="1257300" cy="266700"/>
          </a:xfrm>
          <a:prstGeom prst="straightConnector1">
            <a:avLst/>
          </a:prstGeom>
          <a:noFill/>
          <a:ln w="63500">
            <a:solidFill>
              <a:srgbClr val="00B050"/>
            </a:solidFill>
            <a:round/>
            <a:headEnd/>
            <a:tailEnd/>
          </a:ln>
        </p:spPr>
      </p:cxnSp>
      <p:cxnSp>
        <p:nvCxnSpPr>
          <p:cNvPr id="4100" name="AutoShape 4"/>
          <p:cNvCxnSpPr>
            <a:cxnSpLocks noChangeShapeType="1"/>
          </p:cNvCxnSpPr>
          <p:nvPr/>
        </p:nvCxnSpPr>
        <p:spPr bwMode="auto">
          <a:xfrm flipV="1">
            <a:off x="3429000" y="2705100"/>
            <a:ext cx="0" cy="457200"/>
          </a:xfrm>
          <a:prstGeom prst="straightConnector1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</p:spPr>
      </p:cxnSp>
      <p:cxnSp>
        <p:nvCxnSpPr>
          <p:cNvPr id="4101" name="AutoShape 5"/>
          <p:cNvCxnSpPr>
            <a:cxnSpLocks noChangeShapeType="1"/>
          </p:cNvCxnSpPr>
          <p:nvPr/>
        </p:nvCxnSpPr>
        <p:spPr bwMode="auto">
          <a:xfrm>
            <a:off x="3429000" y="2743200"/>
            <a:ext cx="685800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</p:spPr>
      </p:cxnSp>
      <p:cxnSp>
        <p:nvCxnSpPr>
          <p:cNvPr id="4102" name="AutoShape 6"/>
          <p:cNvCxnSpPr>
            <a:cxnSpLocks noChangeShapeType="1"/>
          </p:cNvCxnSpPr>
          <p:nvPr/>
        </p:nvCxnSpPr>
        <p:spPr bwMode="auto">
          <a:xfrm flipV="1">
            <a:off x="4114800" y="1676400"/>
            <a:ext cx="0" cy="457200"/>
          </a:xfrm>
          <a:prstGeom prst="straightConnector1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</p:spPr>
      </p:cxnSp>
      <p:cxnSp>
        <p:nvCxnSpPr>
          <p:cNvPr id="4103" name="AutoShape 7"/>
          <p:cNvCxnSpPr>
            <a:cxnSpLocks noChangeShapeType="1"/>
          </p:cNvCxnSpPr>
          <p:nvPr/>
        </p:nvCxnSpPr>
        <p:spPr bwMode="auto">
          <a:xfrm flipH="1">
            <a:off x="4114800" y="2133600"/>
            <a:ext cx="1600200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</p:spPr>
      </p:cxnSp>
      <p:cxnSp>
        <p:nvCxnSpPr>
          <p:cNvPr id="4104" name="AutoShape 8"/>
          <p:cNvCxnSpPr>
            <a:cxnSpLocks noChangeShapeType="1"/>
          </p:cNvCxnSpPr>
          <p:nvPr/>
        </p:nvCxnSpPr>
        <p:spPr bwMode="auto">
          <a:xfrm flipV="1">
            <a:off x="5600700" y="1866900"/>
            <a:ext cx="114300" cy="793750"/>
          </a:xfrm>
          <a:prstGeom prst="straightConnector1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</p:spPr>
      </p:cxnSp>
      <p:cxnSp>
        <p:nvCxnSpPr>
          <p:cNvPr id="4105" name="AutoShape 9"/>
          <p:cNvCxnSpPr>
            <a:cxnSpLocks noChangeShapeType="1"/>
          </p:cNvCxnSpPr>
          <p:nvPr/>
        </p:nvCxnSpPr>
        <p:spPr bwMode="auto">
          <a:xfrm flipV="1">
            <a:off x="5029200" y="1866900"/>
            <a:ext cx="0" cy="876300"/>
          </a:xfrm>
          <a:prstGeom prst="straightConnector1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</p:spPr>
      </p:cxnSp>
      <p:cxnSp>
        <p:nvCxnSpPr>
          <p:cNvPr id="4106" name="AutoShape 10"/>
          <p:cNvCxnSpPr>
            <a:cxnSpLocks noChangeShapeType="1"/>
          </p:cNvCxnSpPr>
          <p:nvPr/>
        </p:nvCxnSpPr>
        <p:spPr bwMode="auto">
          <a:xfrm flipH="1">
            <a:off x="5030788" y="2705100"/>
            <a:ext cx="341312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</p:spPr>
      </p:cxnSp>
      <p:cxnSp>
        <p:nvCxnSpPr>
          <p:cNvPr id="4107" name="AutoShape 11"/>
          <p:cNvCxnSpPr>
            <a:cxnSpLocks noChangeShapeType="1"/>
          </p:cNvCxnSpPr>
          <p:nvPr/>
        </p:nvCxnSpPr>
        <p:spPr bwMode="auto">
          <a:xfrm>
            <a:off x="5029200" y="1866900"/>
            <a:ext cx="495300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</p:spPr>
      </p:cxnSp>
      <p:sp>
        <p:nvSpPr>
          <p:cNvPr id="4108" name="Oval 12"/>
          <p:cNvSpPr>
            <a:spLocks noChangeArrowheads="1"/>
          </p:cNvSpPr>
          <p:nvPr/>
        </p:nvSpPr>
        <p:spPr bwMode="auto">
          <a:xfrm>
            <a:off x="5410200" y="2590800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109" name="AutoShape 13"/>
          <p:cNvCxnSpPr>
            <a:cxnSpLocks noChangeShapeType="1"/>
          </p:cNvCxnSpPr>
          <p:nvPr/>
        </p:nvCxnSpPr>
        <p:spPr bwMode="auto">
          <a:xfrm flipV="1">
            <a:off x="6858000" y="1828800"/>
            <a:ext cx="0" cy="876300"/>
          </a:xfrm>
          <a:prstGeom prst="straightConnector1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</p:spPr>
      </p:cxnSp>
      <p:cxnSp>
        <p:nvCxnSpPr>
          <p:cNvPr id="4110" name="AutoShape 14"/>
          <p:cNvCxnSpPr>
            <a:cxnSpLocks noChangeShapeType="1"/>
          </p:cNvCxnSpPr>
          <p:nvPr/>
        </p:nvCxnSpPr>
        <p:spPr bwMode="auto">
          <a:xfrm>
            <a:off x="6172200" y="2667000"/>
            <a:ext cx="685800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</p:spPr>
      </p:cxnSp>
      <p:cxnSp>
        <p:nvCxnSpPr>
          <p:cNvPr id="4111" name="AutoShape 15"/>
          <p:cNvCxnSpPr>
            <a:cxnSpLocks noChangeShapeType="1"/>
          </p:cNvCxnSpPr>
          <p:nvPr/>
        </p:nvCxnSpPr>
        <p:spPr bwMode="auto">
          <a:xfrm flipV="1">
            <a:off x="6172200" y="2667000"/>
            <a:ext cx="0" cy="800100"/>
          </a:xfrm>
          <a:prstGeom prst="straightConnector1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</p:spPr>
      </p:cxnSp>
      <p:cxnSp>
        <p:nvCxnSpPr>
          <p:cNvPr id="4112" name="AutoShape 16"/>
          <p:cNvCxnSpPr>
            <a:cxnSpLocks noChangeShapeType="1"/>
          </p:cNvCxnSpPr>
          <p:nvPr/>
        </p:nvCxnSpPr>
        <p:spPr bwMode="auto">
          <a:xfrm>
            <a:off x="5486400" y="3467100"/>
            <a:ext cx="685800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</p:spPr>
      </p:cxnSp>
      <p:cxnSp>
        <p:nvCxnSpPr>
          <p:cNvPr id="4113" name="AutoShape 17"/>
          <p:cNvCxnSpPr>
            <a:cxnSpLocks noChangeShapeType="1"/>
          </p:cNvCxnSpPr>
          <p:nvPr/>
        </p:nvCxnSpPr>
        <p:spPr bwMode="auto">
          <a:xfrm>
            <a:off x="5638800" y="2667000"/>
            <a:ext cx="0" cy="800100"/>
          </a:xfrm>
          <a:prstGeom prst="straightConnector1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</p:spPr>
      </p:cxnSp>
      <p:sp>
        <p:nvSpPr>
          <p:cNvPr id="4099" name="Oval 3"/>
          <p:cNvSpPr>
            <a:spLocks noChangeArrowheads="1"/>
          </p:cNvSpPr>
          <p:nvPr/>
        </p:nvSpPr>
        <p:spPr bwMode="auto">
          <a:xfrm>
            <a:off x="6057900" y="3390900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8" name="Oval 26"/>
          <p:cNvSpPr>
            <a:spLocks noChangeArrowheads="1"/>
          </p:cNvSpPr>
          <p:nvPr/>
        </p:nvSpPr>
        <p:spPr bwMode="auto">
          <a:xfrm>
            <a:off x="5524500" y="1714500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114" name="AutoShape 18"/>
          <p:cNvCxnSpPr>
            <a:cxnSpLocks noChangeShapeType="1"/>
          </p:cNvCxnSpPr>
          <p:nvPr/>
        </p:nvCxnSpPr>
        <p:spPr bwMode="auto">
          <a:xfrm flipH="1">
            <a:off x="4114800" y="2743200"/>
            <a:ext cx="914400" cy="0"/>
          </a:xfrm>
          <a:prstGeom prst="straightConnector1">
            <a:avLst/>
          </a:prstGeom>
          <a:noFill/>
          <a:ln w="63500">
            <a:solidFill>
              <a:srgbClr val="00B050"/>
            </a:solidFill>
            <a:round/>
            <a:headEnd/>
            <a:tailEnd/>
          </a:ln>
        </p:spPr>
      </p:cxn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6705600" y="1447800"/>
            <a:ext cx="723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Des Lacs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33400" y="533400"/>
          <a:ext cx="80772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47800" y="1524000"/>
            <a:ext cx="186345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Networked 115kV</a:t>
            </a:r>
            <a:endParaRPr lang="en-US" dirty="0"/>
          </a:p>
        </p:txBody>
      </p:sp>
      <p:sp>
        <p:nvSpPr>
          <p:cNvPr id="7" name="Straight Connector 6"/>
          <p:cNvSpPr/>
          <p:nvPr/>
        </p:nvSpPr>
        <p:spPr>
          <a:xfrm flipV="1">
            <a:off x="1256905" y="2933221"/>
            <a:ext cx="999562" cy="3837"/>
          </a:xfrm>
          <a:prstGeom prst="line">
            <a:avLst/>
          </a:prstGeom>
          <a:noFill/>
          <a:ln w="762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TextBox 1"/>
          <p:cNvSpPr txBox="1"/>
          <p:nvPr/>
        </p:nvSpPr>
        <p:spPr>
          <a:xfrm>
            <a:off x="1418269" y="2664280"/>
            <a:ext cx="937601" cy="3461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/>
              <a:t>1080</a:t>
            </a:r>
            <a:endParaRPr lang="en-US" sz="16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33400" y="533400"/>
          <a:ext cx="80772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00200" y="1156447"/>
            <a:ext cx="141692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Williston SVC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743201" y="2384612"/>
            <a:ext cx="2357717" cy="708212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123330" y="2537011"/>
            <a:ext cx="214456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BASELINE  FORECAST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4572000" y="2608729"/>
            <a:ext cx="510988" cy="179295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traight Connector 7"/>
          <p:cNvSpPr/>
          <p:nvPr/>
        </p:nvSpPr>
        <p:spPr>
          <a:xfrm flipV="1">
            <a:off x="1256905" y="2933221"/>
            <a:ext cx="999562" cy="3837"/>
          </a:xfrm>
          <a:prstGeom prst="line">
            <a:avLst/>
          </a:prstGeom>
          <a:noFill/>
          <a:ln w="762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TextBox 1"/>
          <p:cNvSpPr txBox="1"/>
          <p:nvPr/>
        </p:nvSpPr>
        <p:spPr>
          <a:xfrm>
            <a:off x="1418269" y="2664280"/>
            <a:ext cx="937601" cy="3461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/>
              <a:t>1080</a:t>
            </a:r>
            <a:endParaRPr lang="en-US" sz="16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33400" y="533400"/>
          <a:ext cx="80772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00200" y="1156447"/>
            <a:ext cx="364651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RUN CULBERTSON PRE-CONTINGENT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743201" y="2384612"/>
            <a:ext cx="2357717" cy="708212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123330" y="2537011"/>
            <a:ext cx="214456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BASELINE  FORECAST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4572000" y="2608729"/>
            <a:ext cx="510988" cy="179295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traight Connector 7"/>
          <p:cNvSpPr/>
          <p:nvPr/>
        </p:nvSpPr>
        <p:spPr>
          <a:xfrm flipV="1">
            <a:off x="1256905" y="2933221"/>
            <a:ext cx="999562" cy="3837"/>
          </a:xfrm>
          <a:prstGeom prst="line">
            <a:avLst/>
          </a:prstGeom>
          <a:noFill/>
          <a:ln w="762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TextBox 1"/>
          <p:cNvSpPr txBox="1"/>
          <p:nvPr/>
        </p:nvSpPr>
        <p:spPr>
          <a:xfrm>
            <a:off x="1418269" y="2664280"/>
            <a:ext cx="937601" cy="3461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/>
              <a:t>1080</a:t>
            </a:r>
            <a:endParaRPr lang="en-US" sz="16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33400" y="533400"/>
          <a:ext cx="80772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00200" y="1156447"/>
            <a:ext cx="131157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ADD 345KV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743201" y="2384612"/>
            <a:ext cx="2357717" cy="708212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123330" y="2537011"/>
            <a:ext cx="214456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BASELINE  FORECAST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4572000" y="2608729"/>
            <a:ext cx="510988" cy="179295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traight Connector 7"/>
          <p:cNvSpPr/>
          <p:nvPr/>
        </p:nvSpPr>
        <p:spPr>
          <a:xfrm flipV="1">
            <a:off x="1256905" y="2933221"/>
            <a:ext cx="999562" cy="3837"/>
          </a:xfrm>
          <a:prstGeom prst="line">
            <a:avLst/>
          </a:prstGeom>
          <a:noFill/>
          <a:ln w="762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TextBox 1"/>
          <p:cNvSpPr txBox="1"/>
          <p:nvPr/>
        </p:nvSpPr>
        <p:spPr>
          <a:xfrm>
            <a:off x="1418269" y="2664280"/>
            <a:ext cx="937601" cy="3461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/>
              <a:t>1080</a:t>
            </a:r>
            <a:endParaRPr lang="en-US" sz="16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9589" y="1269813"/>
            <a:ext cx="7772400" cy="1470025"/>
          </a:xfrm>
        </p:spPr>
        <p:txBody>
          <a:bodyPr/>
          <a:lstStyle/>
          <a:p>
            <a:r>
              <a:rPr lang="en-US" dirty="0" smtClean="0"/>
              <a:t>Prior Outages?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271" y="2971800"/>
            <a:ext cx="7046259" cy="1752600"/>
          </a:xfrm>
        </p:spPr>
        <p:txBody>
          <a:bodyPr>
            <a:normAutofit fontScale="92500"/>
          </a:bodyPr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Culbertson placed in service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MCDC limited to 20MW E-W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Tioga-Boundary Dam limited to 0MW S-N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219200"/>
            <a:ext cx="5943600" cy="4001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Freeform 2"/>
          <p:cNvSpPr>
            <a:spLocks/>
          </p:cNvSpPr>
          <p:nvPr/>
        </p:nvSpPr>
        <p:spPr bwMode="auto">
          <a:xfrm>
            <a:off x="1981200" y="1219200"/>
            <a:ext cx="4800600" cy="4229100"/>
          </a:xfrm>
          <a:custGeom>
            <a:avLst/>
            <a:gdLst/>
            <a:ahLst/>
            <a:cxnLst>
              <a:cxn ang="0">
                <a:pos x="180" y="720"/>
              </a:cxn>
              <a:cxn ang="0">
                <a:pos x="1080" y="180"/>
              </a:cxn>
              <a:cxn ang="0">
                <a:pos x="2700" y="180"/>
              </a:cxn>
              <a:cxn ang="0">
                <a:pos x="5220" y="360"/>
              </a:cxn>
              <a:cxn ang="0">
                <a:pos x="7920" y="720"/>
              </a:cxn>
              <a:cxn ang="0">
                <a:pos x="7740" y="1800"/>
              </a:cxn>
              <a:cxn ang="0">
                <a:pos x="7200" y="2340"/>
              </a:cxn>
              <a:cxn ang="0">
                <a:pos x="5760" y="3240"/>
              </a:cxn>
              <a:cxn ang="0">
                <a:pos x="5580" y="4320"/>
              </a:cxn>
              <a:cxn ang="0">
                <a:pos x="5940" y="5940"/>
              </a:cxn>
              <a:cxn ang="0">
                <a:pos x="3420" y="6120"/>
              </a:cxn>
              <a:cxn ang="0">
                <a:pos x="540" y="4500"/>
              </a:cxn>
              <a:cxn ang="0">
                <a:pos x="180" y="720"/>
              </a:cxn>
            </a:cxnLst>
            <a:rect l="0" t="0" r="r" b="b"/>
            <a:pathLst>
              <a:path w="8340" h="6360">
                <a:moveTo>
                  <a:pt x="180" y="720"/>
                </a:moveTo>
                <a:cubicBezTo>
                  <a:pt x="270" y="0"/>
                  <a:pt x="660" y="270"/>
                  <a:pt x="1080" y="180"/>
                </a:cubicBezTo>
                <a:cubicBezTo>
                  <a:pt x="1500" y="90"/>
                  <a:pt x="2010" y="150"/>
                  <a:pt x="2700" y="180"/>
                </a:cubicBezTo>
                <a:cubicBezTo>
                  <a:pt x="3390" y="210"/>
                  <a:pt x="4350" y="270"/>
                  <a:pt x="5220" y="360"/>
                </a:cubicBezTo>
                <a:cubicBezTo>
                  <a:pt x="6090" y="450"/>
                  <a:pt x="7500" y="480"/>
                  <a:pt x="7920" y="720"/>
                </a:cubicBezTo>
                <a:cubicBezTo>
                  <a:pt x="8340" y="960"/>
                  <a:pt x="7860" y="1530"/>
                  <a:pt x="7740" y="1800"/>
                </a:cubicBezTo>
                <a:cubicBezTo>
                  <a:pt x="7620" y="2070"/>
                  <a:pt x="7530" y="2100"/>
                  <a:pt x="7200" y="2340"/>
                </a:cubicBezTo>
                <a:cubicBezTo>
                  <a:pt x="6870" y="2580"/>
                  <a:pt x="6030" y="2910"/>
                  <a:pt x="5760" y="3240"/>
                </a:cubicBezTo>
                <a:cubicBezTo>
                  <a:pt x="5490" y="3570"/>
                  <a:pt x="5550" y="3870"/>
                  <a:pt x="5580" y="4320"/>
                </a:cubicBezTo>
                <a:cubicBezTo>
                  <a:pt x="5610" y="4770"/>
                  <a:pt x="6300" y="5640"/>
                  <a:pt x="5940" y="5940"/>
                </a:cubicBezTo>
                <a:cubicBezTo>
                  <a:pt x="5580" y="6240"/>
                  <a:pt x="4320" y="6360"/>
                  <a:pt x="3420" y="6120"/>
                </a:cubicBezTo>
                <a:cubicBezTo>
                  <a:pt x="2520" y="5880"/>
                  <a:pt x="1080" y="5400"/>
                  <a:pt x="540" y="4500"/>
                </a:cubicBezTo>
                <a:cubicBezTo>
                  <a:pt x="0" y="3600"/>
                  <a:pt x="90" y="1440"/>
                  <a:pt x="180" y="720"/>
                </a:cubicBezTo>
                <a:close/>
              </a:path>
            </a:pathLst>
          </a:custGeom>
          <a:solidFill>
            <a:srgbClr val="FFFFFF">
              <a:alpha val="45000"/>
            </a:srgbClr>
          </a:solidFill>
          <a:ln w="635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06706" y="591671"/>
            <a:ext cx="4817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OIL LOAD SERVING STUDY AREA</a:t>
            </a:r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004047" y="1463387"/>
          <a:ext cx="7189694" cy="4847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87071" y="4016188"/>
            <a:ext cx="129715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Williston-CCR 230</a:t>
            </a:r>
          </a:p>
          <a:p>
            <a:r>
              <a:rPr lang="en-US" sz="1200" dirty="0" smtClean="0"/>
              <a:t>&amp; Cap Additions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3491753" y="4043082"/>
            <a:ext cx="1305999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Networked 115kV</a:t>
            </a:r>
            <a:endParaRPr lang="en-US" sz="12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083860" y="3200400"/>
            <a:ext cx="1927411" cy="510988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463989" y="3155575"/>
            <a:ext cx="214456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BASELINE  FORECAST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4912659" y="3227293"/>
            <a:ext cx="510988" cy="179296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941294" y="797860"/>
          <a:ext cx="7360023" cy="5208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39471" y="3567952"/>
            <a:ext cx="129715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Williston-CCR 230</a:t>
            </a:r>
          </a:p>
          <a:p>
            <a:r>
              <a:rPr lang="en-US" sz="1200" dirty="0" smtClean="0"/>
              <a:t>&amp; Cap Additions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491753" y="3083858"/>
            <a:ext cx="1305999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Networked 115kV</a:t>
            </a:r>
            <a:endParaRPr lang="en-US" sz="1200" dirty="0"/>
          </a:p>
        </p:txBody>
      </p:sp>
      <p:sp>
        <p:nvSpPr>
          <p:cNvPr id="8" name="Straight Arrow Connector 7"/>
          <p:cNvSpPr/>
          <p:nvPr/>
        </p:nvSpPr>
        <p:spPr>
          <a:xfrm flipH="1" flipV="1">
            <a:off x="4061012" y="2692824"/>
            <a:ext cx="188259" cy="38548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Straight Arrow Connector 8"/>
          <p:cNvSpPr/>
          <p:nvPr/>
        </p:nvSpPr>
        <p:spPr>
          <a:xfrm flipH="1" flipV="1">
            <a:off x="2501153" y="3232846"/>
            <a:ext cx="188259" cy="385482"/>
          </a:xfrm>
          <a:prstGeom prst="straightConnector1">
            <a:avLst/>
          </a:prstGeom>
          <a:noFill/>
          <a:ln w="38100" cap="flat" cmpd="sng" algn="ctr">
            <a:solidFill>
              <a:sysClr val="window" lastClr="FFFFFF"/>
            </a:solidFill>
            <a:prstDash val="solid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949389" y="2501154"/>
            <a:ext cx="2357717" cy="708212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29518" y="2653553"/>
            <a:ext cx="214456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BASELINE  FORECAST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4778188" y="2725271"/>
            <a:ext cx="510988" cy="179295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941294" y="797860"/>
          <a:ext cx="7360023" cy="5208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39471" y="3567952"/>
            <a:ext cx="129715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Williston-CCR 230</a:t>
            </a:r>
          </a:p>
          <a:p>
            <a:r>
              <a:rPr lang="en-US" sz="1200" dirty="0" smtClean="0"/>
              <a:t>&amp; Cap Additions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491753" y="3083858"/>
            <a:ext cx="1305999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Networked 115kV</a:t>
            </a:r>
            <a:endParaRPr lang="en-US" sz="1200" dirty="0"/>
          </a:p>
        </p:txBody>
      </p:sp>
      <p:sp>
        <p:nvSpPr>
          <p:cNvPr id="8" name="Straight Arrow Connector 7"/>
          <p:cNvSpPr/>
          <p:nvPr/>
        </p:nvSpPr>
        <p:spPr>
          <a:xfrm flipH="1" flipV="1">
            <a:off x="4061012" y="2692824"/>
            <a:ext cx="188259" cy="38548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Straight Arrow Connector 8"/>
          <p:cNvSpPr/>
          <p:nvPr/>
        </p:nvSpPr>
        <p:spPr>
          <a:xfrm flipH="1" flipV="1">
            <a:off x="2492188" y="3316940"/>
            <a:ext cx="197224" cy="301387"/>
          </a:xfrm>
          <a:prstGeom prst="straightConnector1">
            <a:avLst/>
          </a:prstGeom>
          <a:noFill/>
          <a:ln w="38100" cap="flat" cmpd="sng" algn="ctr">
            <a:solidFill>
              <a:sysClr val="window" lastClr="FFFFFF"/>
            </a:solidFill>
            <a:prstDash val="solid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949389" y="2554941"/>
            <a:ext cx="2357717" cy="708212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29518" y="2707340"/>
            <a:ext cx="214456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BASELINE  FORECAST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4778188" y="2779058"/>
            <a:ext cx="510988" cy="179295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762000" y="1066801"/>
          <a:ext cx="75438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219200"/>
            <a:ext cx="5943600" cy="4001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Freeform 2"/>
          <p:cNvSpPr>
            <a:spLocks/>
          </p:cNvSpPr>
          <p:nvPr/>
        </p:nvSpPr>
        <p:spPr bwMode="auto">
          <a:xfrm>
            <a:off x="3048000" y="1371600"/>
            <a:ext cx="2781300" cy="1581150"/>
          </a:xfrm>
          <a:custGeom>
            <a:avLst/>
            <a:gdLst/>
            <a:ahLst/>
            <a:cxnLst>
              <a:cxn ang="0">
                <a:pos x="330" y="810"/>
              </a:cxn>
              <a:cxn ang="0">
                <a:pos x="150" y="1710"/>
              </a:cxn>
              <a:cxn ang="0">
                <a:pos x="1230" y="2070"/>
              </a:cxn>
              <a:cxn ang="0">
                <a:pos x="2670" y="2430"/>
              </a:cxn>
              <a:cxn ang="0">
                <a:pos x="3750" y="1710"/>
              </a:cxn>
              <a:cxn ang="0">
                <a:pos x="3930" y="1350"/>
              </a:cxn>
              <a:cxn ang="0">
                <a:pos x="3930" y="630"/>
              </a:cxn>
              <a:cxn ang="0">
                <a:pos x="1230" y="270"/>
              </a:cxn>
              <a:cxn ang="0">
                <a:pos x="510" y="90"/>
              </a:cxn>
              <a:cxn ang="0">
                <a:pos x="330" y="810"/>
              </a:cxn>
            </a:cxnLst>
            <a:rect l="0" t="0" r="r" b="b"/>
            <a:pathLst>
              <a:path w="4380" h="2490">
                <a:moveTo>
                  <a:pt x="330" y="810"/>
                </a:moveTo>
                <a:cubicBezTo>
                  <a:pt x="270" y="1080"/>
                  <a:pt x="0" y="1500"/>
                  <a:pt x="150" y="1710"/>
                </a:cubicBezTo>
                <a:cubicBezTo>
                  <a:pt x="300" y="1920"/>
                  <a:pt x="810" y="1950"/>
                  <a:pt x="1230" y="2070"/>
                </a:cubicBezTo>
                <a:cubicBezTo>
                  <a:pt x="1650" y="2190"/>
                  <a:pt x="2250" y="2490"/>
                  <a:pt x="2670" y="2430"/>
                </a:cubicBezTo>
                <a:cubicBezTo>
                  <a:pt x="3090" y="2370"/>
                  <a:pt x="3540" y="1890"/>
                  <a:pt x="3750" y="1710"/>
                </a:cubicBezTo>
                <a:cubicBezTo>
                  <a:pt x="3960" y="1530"/>
                  <a:pt x="3900" y="1530"/>
                  <a:pt x="3930" y="1350"/>
                </a:cubicBezTo>
                <a:cubicBezTo>
                  <a:pt x="3960" y="1170"/>
                  <a:pt x="4380" y="810"/>
                  <a:pt x="3930" y="630"/>
                </a:cubicBezTo>
                <a:cubicBezTo>
                  <a:pt x="3480" y="450"/>
                  <a:pt x="1800" y="360"/>
                  <a:pt x="1230" y="270"/>
                </a:cubicBezTo>
                <a:cubicBezTo>
                  <a:pt x="660" y="180"/>
                  <a:pt x="660" y="0"/>
                  <a:pt x="510" y="90"/>
                </a:cubicBezTo>
                <a:cubicBezTo>
                  <a:pt x="360" y="180"/>
                  <a:pt x="390" y="540"/>
                  <a:pt x="330" y="810"/>
                </a:cubicBezTo>
                <a:close/>
              </a:path>
            </a:pathLst>
          </a:custGeom>
          <a:solidFill>
            <a:srgbClr val="FFFFFF">
              <a:alpha val="66000"/>
            </a:srgbClr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581400" y="1828800"/>
            <a:ext cx="1257300" cy="5143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WILLISTON LOAD POCKET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31394" y="1313447"/>
          <a:ext cx="8081211" cy="4231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7518" y="489884"/>
            <a:ext cx="7772400" cy="1470025"/>
          </a:xfrm>
        </p:spPr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4048" y="2138081"/>
            <a:ext cx="7234518" cy="3769660"/>
          </a:xfrm>
        </p:spPr>
        <p:txBody>
          <a:bodyPr>
            <a:normAutofit fontScale="850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MCDC LIMITED TO 100MW E-W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ALSO EXPAND MCDC RUNBACK SCHEME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MDU PEAKERS OFF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LEWIS &amp; CLARK GEN ON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WIND OFF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CULBERSTON OFF 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BUT AVAILABLE FOR PRIOR OUTAGES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FORT PECK GENERATION = 35MW, MAX ~135MW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WINTER PEAK LOADS</a:t>
            </a:r>
          </a:p>
          <a:p>
            <a:pPr lvl="1" algn="l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977" y="1458072"/>
            <a:ext cx="7772400" cy="1470025"/>
          </a:xfrm>
        </p:spPr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0235" y="2832847"/>
            <a:ext cx="7368989" cy="2250142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VOLTAGE STABILITY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LOW VOLTAGE, POWER QUALITY, POOR “PROFILE”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REGIONAL LOAD INCREASES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115KV LINE OVERLOADS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MAINLY FEEDING WILLISTON POCKET</a:t>
            </a:r>
          </a:p>
          <a:p>
            <a:pPr lvl="1" algn="l">
              <a:buFont typeface="Arial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347508" y="1780968"/>
          <a:ext cx="6610350" cy="4479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82588" y="923365"/>
            <a:ext cx="5551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EXAMPLE VOLTAGE STABILITY “PV” CURVE</a:t>
            </a:r>
            <a:endParaRPr lang="en-US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04800"/>
            <a:ext cx="6267450" cy="626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074" name="AutoShape 2"/>
          <p:cNvCxnSpPr>
            <a:cxnSpLocks noChangeShapeType="1"/>
          </p:cNvCxnSpPr>
          <p:nvPr/>
        </p:nvCxnSpPr>
        <p:spPr bwMode="auto">
          <a:xfrm>
            <a:off x="3771900" y="4572000"/>
            <a:ext cx="2628900" cy="3429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75" name="AutoShape 3"/>
          <p:cNvCxnSpPr>
            <a:cxnSpLocks noChangeShapeType="1"/>
          </p:cNvCxnSpPr>
          <p:nvPr/>
        </p:nvCxnSpPr>
        <p:spPr bwMode="auto">
          <a:xfrm>
            <a:off x="1600200" y="3543300"/>
            <a:ext cx="2171700" cy="10287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76" name="AutoShape 4"/>
          <p:cNvCxnSpPr>
            <a:cxnSpLocks noChangeShapeType="1"/>
          </p:cNvCxnSpPr>
          <p:nvPr/>
        </p:nvCxnSpPr>
        <p:spPr bwMode="auto">
          <a:xfrm flipV="1">
            <a:off x="1600200" y="2171700"/>
            <a:ext cx="1143000" cy="13716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77" name="AutoShape 5"/>
          <p:cNvCxnSpPr>
            <a:cxnSpLocks noChangeShapeType="1"/>
          </p:cNvCxnSpPr>
          <p:nvPr/>
        </p:nvCxnSpPr>
        <p:spPr bwMode="auto">
          <a:xfrm flipV="1">
            <a:off x="2743200" y="1485900"/>
            <a:ext cx="1371600" cy="6858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78" name="AutoShape 6"/>
          <p:cNvCxnSpPr>
            <a:cxnSpLocks noChangeShapeType="1"/>
          </p:cNvCxnSpPr>
          <p:nvPr/>
        </p:nvCxnSpPr>
        <p:spPr bwMode="auto">
          <a:xfrm>
            <a:off x="4114800" y="1485900"/>
            <a:ext cx="1143000" cy="2286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79" name="AutoShape 7"/>
          <p:cNvCxnSpPr>
            <a:cxnSpLocks noChangeShapeType="1"/>
          </p:cNvCxnSpPr>
          <p:nvPr/>
        </p:nvCxnSpPr>
        <p:spPr bwMode="auto">
          <a:xfrm flipV="1">
            <a:off x="5257800" y="685800"/>
            <a:ext cx="571500" cy="10287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80" name="AutoShape 8"/>
          <p:cNvCxnSpPr>
            <a:cxnSpLocks noChangeShapeType="1"/>
          </p:cNvCxnSpPr>
          <p:nvPr/>
        </p:nvCxnSpPr>
        <p:spPr bwMode="auto">
          <a:xfrm>
            <a:off x="5829300" y="685800"/>
            <a:ext cx="800100" cy="10287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81" name="AutoShape 9"/>
          <p:cNvCxnSpPr>
            <a:cxnSpLocks noChangeShapeType="1"/>
          </p:cNvCxnSpPr>
          <p:nvPr/>
        </p:nvCxnSpPr>
        <p:spPr bwMode="auto">
          <a:xfrm>
            <a:off x="6629400" y="1714500"/>
            <a:ext cx="914400" cy="3429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82" name="AutoShape 10"/>
          <p:cNvCxnSpPr>
            <a:cxnSpLocks noChangeShapeType="1"/>
          </p:cNvCxnSpPr>
          <p:nvPr/>
        </p:nvCxnSpPr>
        <p:spPr bwMode="auto">
          <a:xfrm flipV="1">
            <a:off x="7539318" y="2057400"/>
            <a:ext cx="4482" cy="2191871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83" name="AutoShape 11"/>
          <p:cNvCxnSpPr>
            <a:cxnSpLocks noChangeShapeType="1"/>
          </p:cNvCxnSpPr>
          <p:nvPr/>
        </p:nvCxnSpPr>
        <p:spPr bwMode="auto">
          <a:xfrm>
            <a:off x="7200900" y="4229100"/>
            <a:ext cx="342900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84" name="AutoShape 12"/>
          <p:cNvCxnSpPr>
            <a:cxnSpLocks noChangeShapeType="1"/>
          </p:cNvCxnSpPr>
          <p:nvPr/>
        </p:nvCxnSpPr>
        <p:spPr bwMode="auto">
          <a:xfrm flipV="1">
            <a:off x="6400800" y="4229100"/>
            <a:ext cx="800100" cy="6858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85" name="AutoShape 13"/>
          <p:cNvCxnSpPr>
            <a:cxnSpLocks noChangeShapeType="1"/>
          </p:cNvCxnSpPr>
          <p:nvPr/>
        </p:nvCxnSpPr>
        <p:spPr bwMode="auto">
          <a:xfrm>
            <a:off x="5715000" y="4686300"/>
            <a:ext cx="838200" cy="0"/>
          </a:xfrm>
          <a:prstGeom prst="straightConnector1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086" name="AutoShape 14"/>
          <p:cNvCxnSpPr>
            <a:cxnSpLocks noChangeShapeType="1"/>
          </p:cNvCxnSpPr>
          <p:nvPr/>
        </p:nvCxnSpPr>
        <p:spPr bwMode="auto">
          <a:xfrm flipV="1">
            <a:off x="5486400" y="4687888"/>
            <a:ext cx="228600" cy="227012"/>
          </a:xfrm>
          <a:prstGeom prst="straightConnector1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087" name="AutoShape 15"/>
          <p:cNvCxnSpPr>
            <a:cxnSpLocks noChangeShapeType="1"/>
          </p:cNvCxnSpPr>
          <p:nvPr/>
        </p:nvCxnSpPr>
        <p:spPr bwMode="auto">
          <a:xfrm>
            <a:off x="4229100" y="4914900"/>
            <a:ext cx="1295400" cy="0"/>
          </a:xfrm>
          <a:prstGeom prst="straightConnector1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088" name="AutoShape 16"/>
          <p:cNvCxnSpPr>
            <a:cxnSpLocks noChangeShapeType="1"/>
          </p:cNvCxnSpPr>
          <p:nvPr/>
        </p:nvCxnSpPr>
        <p:spPr bwMode="auto">
          <a:xfrm>
            <a:off x="3771900" y="4572000"/>
            <a:ext cx="457200" cy="342900"/>
          </a:xfrm>
          <a:prstGeom prst="straightConnector1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089" name="AutoShape 17"/>
          <p:cNvCxnSpPr>
            <a:cxnSpLocks noChangeShapeType="1"/>
          </p:cNvCxnSpPr>
          <p:nvPr/>
        </p:nvCxnSpPr>
        <p:spPr bwMode="auto">
          <a:xfrm>
            <a:off x="6553200" y="4687888"/>
            <a:ext cx="647700" cy="112712"/>
          </a:xfrm>
          <a:prstGeom prst="straightConnector1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090" name="AutoShape 18"/>
          <p:cNvCxnSpPr>
            <a:cxnSpLocks noChangeShapeType="1"/>
          </p:cNvCxnSpPr>
          <p:nvPr/>
        </p:nvCxnSpPr>
        <p:spPr bwMode="auto">
          <a:xfrm flipH="1" flipV="1">
            <a:off x="3429000" y="3314700"/>
            <a:ext cx="342900" cy="1257300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91" name="AutoShape 19"/>
          <p:cNvCxnSpPr>
            <a:cxnSpLocks noChangeShapeType="1"/>
          </p:cNvCxnSpPr>
          <p:nvPr/>
        </p:nvCxnSpPr>
        <p:spPr bwMode="auto">
          <a:xfrm flipH="1">
            <a:off x="2743200" y="3314700"/>
            <a:ext cx="685800" cy="0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92" name="AutoShape 20"/>
          <p:cNvCxnSpPr>
            <a:cxnSpLocks noChangeShapeType="1"/>
          </p:cNvCxnSpPr>
          <p:nvPr/>
        </p:nvCxnSpPr>
        <p:spPr bwMode="auto">
          <a:xfrm flipV="1">
            <a:off x="2743200" y="2286000"/>
            <a:ext cx="0" cy="1028700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93" name="AutoShape 21"/>
          <p:cNvCxnSpPr>
            <a:cxnSpLocks noChangeShapeType="1"/>
          </p:cNvCxnSpPr>
          <p:nvPr/>
        </p:nvCxnSpPr>
        <p:spPr bwMode="auto">
          <a:xfrm flipH="1">
            <a:off x="2743200" y="1600200"/>
            <a:ext cx="1371600" cy="685800"/>
          </a:xfrm>
          <a:prstGeom prst="straightConnector1">
            <a:avLst/>
          </a:prstGeom>
          <a:noFill/>
          <a:ln w="63500">
            <a:solidFill>
              <a:srgbClr val="0070C0"/>
            </a:solidFill>
            <a:round/>
            <a:headEnd/>
            <a:tailEnd/>
          </a:ln>
        </p:spPr>
      </p:cxnSp>
      <p:cxnSp>
        <p:nvCxnSpPr>
          <p:cNvPr id="3094" name="AutoShape 22"/>
          <p:cNvCxnSpPr>
            <a:cxnSpLocks noChangeShapeType="1"/>
          </p:cNvCxnSpPr>
          <p:nvPr/>
        </p:nvCxnSpPr>
        <p:spPr bwMode="auto">
          <a:xfrm flipH="1" flipV="1">
            <a:off x="4114800" y="1600200"/>
            <a:ext cx="1257300" cy="228600"/>
          </a:xfrm>
          <a:prstGeom prst="straightConnector1">
            <a:avLst/>
          </a:prstGeom>
          <a:noFill/>
          <a:ln w="63500">
            <a:solidFill>
              <a:srgbClr val="0070C0"/>
            </a:solidFill>
            <a:round/>
            <a:headEnd/>
            <a:tailEnd/>
          </a:ln>
        </p:spPr>
      </p:cxnSp>
      <p:cxnSp>
        <p:nvCxnSpPr>
          <p:cNvPr id="3095" name="AutoShape 23"/>
          <p:cNvCxnSpPr>
            <a:cxnSpLocks noChangeShapeType="1"/>
          </p:cNvCxnSpPr>
          <p:nvPr/>
        </p:nvCxnSpPr>
        <p:spPr bwMode="auto">
          <a:xfrm flipH="1" flipV="1">
            <a:off x="5372100" y="1828800"/>
            <a:ext cx="2286000" cy="342900"/>
          </a:xfrm>
          <a:prstGeom prst="straightConnector1">
            <a:avLst/>
          </a:prstGeom>
          <a:noFill/>
          <a:ln w="63500">
            <a:solidFill>
              <a:srgbClr val="0070C0"/>
            </a:solidFill>
            <a:round/>
            <a:headEnd/>
            <a:tailEnd/>
          </a:ln>
        </p:spPr>
      </p:cxnSp>
      <p:cxnSp>
        <p:nvCxnSpPr>
          <p:cNvPr id="3096" name="AutoShape 24"/>
          <p:cNvCxnSpPr>
            <a:cxnSpLocks noChangeShapeType="1"/>
          </p:cNvCxnSpPr>
          <p:nvPr/>
        </p:nvCxnSpPr>
        <p:spPr bwMode="auto">
          <a:xfrm flipH="1" flipV="1">
            <a:off x="7658100" y="2209800"/>
            <a:ext cx="114300" cy="1676400"/>
          </a:xfrm>
          <a:prstGeom prst="straightConnector1">
            <a:avLst/>
          </a:prstGeom>
          <a:noFill/>
          <a:ln w="63500">
            <a:solidFill>
              <a:srgbClr val="0070C0"/>
            </a:solidFill>
            <a:round/>
            <a:headEnd/>
            <a:tailEnd/>
          </a:ln>
        </p:spPr>
      </p:cxnSp>
      <p:cxnSp>
        <p:nvCxnSpPr>
          <p:cNvPr id="3097" name="AutoShape 25"/>
          <p:cNvCxnSpPr>
            <a:cxnSpLocks noChangeShapeType="1"/>
          </p:cNvCxnSpPr>
          <p:nvPr/>
        </p:nvCxnSpPr>
        <p:spPr bwMode="auto">
          <a:xfrm flipV="1">
            <a:off x="7200900" y="3886200"/>
            <a:ext cx="571500" cy="914400"/>
          </a:xfrm>
          <a:prstGeom prst="straightConnector1">
            <a:avLst/>
          </a:prstGeom>
          <a:noFill/>
          <a:ln w="63500">
            <a:solidFill>
              <a:srgbClr val="0070C0"/>
            </a:solidFill>
            <a:round/>
            <a:headEnd/>
            <a:tailEnd/>
          </a:ln>
        </p:spPr>
      </p:cxnSp>
      <p:sp>
        <p:nvSpPr>
          <p:cNvPr id="3098" name="Oval 26"/>
          <p:cNvSpPr>
            <a:spLocks noChangeArrowheads="1"/>
          </p:cNvSpPr>
          <p:nvPr/>
        </p:nvSpPr>
        <p:spPr bwMode="auto">
          <a:xfrm>
            <a:off x="5524500" y="1714500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9" name="Oval 27"/>
          <p:cNvSpPr>
            <a:spLocks noChangeArrowheads="1"/>
          </p:cNvSpPr>
          <p:nvPr/>
        </p:nvSpPr>
        <p:spPr bwMode="auto">
          <a:xfrm>
            <a:off x="4000500" y="1485900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0" name="Oval 28"/>
          <p:cNvSpPr>
            <a:spLocks noChangeArrowheads="1"/>
          </p:cNvSpPr>
          <p:nvPr/>
        </p:nvSpPr>
        <p:spPr bwMode="auto">
          <a:xfrm>
            <a:off x="2628900" y="2095500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1" name="Oval 29"/>
          <p:cNvSpPr>
            <a:spLocks noChangeArrowheads="1"/>
          </p:cNvSpPr>
          <p:nvPr/>
        </p:nvSpPr>
        <p:spPr bwMode="auto">
          <a:xfrm>
            <a:off x="3314700" y="3200400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2" name="Oval 30"/>
          <p:cNvSpPr>
            <a:spLocks noChangeArrowheads="1"/>
          </p:cNvSpPr>
          <p:nvPr/>
        </p:nvSpPr>
        <p:spPr bwMode="auto">
          <a:xfrm>
            <a:off x="6400800" y="4572000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3" name="Oval 31"/>
          <p:cNvSpPr>
            <a:spLocks noChangeArrowheads="1"/>
          </p:cNvSpPr>
          <p:nvPr/>
        </p:nvSpPr>
        <p:spPr bwMode="auto">
          <a:xfrm>
            <a:off x="7048500" y="4686300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104" name="AutoShape 32"/>
          <p:cNvCxnSpPr>
            <a:cxnSpLocks noChangeShapeType="1"/>
          </p:cNvCxnSpPr>
          <p:nvPr/>
        </p:nvCxnSpPr>
        <p:spPr bwMode="auto">
          <a:xfrm flipV="1">
            <a:off x="7429500" y="3697288"/>
            <a:ext cx="0" cy="417512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105" name="AutoShape 33"/>
          <p:cNvCxnSpPr>
            <a:cxnSpLocks noChangeShapeType="1"/>
          </p:cNvCxnSpPr>
          <p:nvPr/>
        </p:nvCxnSpPr>
        <p:spPr bwMode="auto">
          <a:xfrm flipV="1">
            <a:off x="7200900" y="4114800"/>
            <a:ext cx="228600" cy="11430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  <p:sp>
        <p:nvSpPr>
          <p:cNvPr id="3106" name="Oval 34"/>
          <p:cNvSpPr>
            <a:spLocks noChangeArrowheads="1"/>
          </p:cNvSpPr>
          <p:nvPr/>
        </p:nvSpPr>
        <p:spPr bwMode="auto">
          <a:xfrm>
            <a:off x="7086600" y="4114800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Oval 29"/>
          <p:cNvSpPr>
            <a:spLocks noChangeArrowheads="1"/>
          </p:cNvSpPr>
          <p:nvPr/>
        </p:nvSpPr>
        <p:spPr bwMode="auto">
          <a:xfrm>
            <a:off x="3657600" y="4419600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3733800" y="4114800"/>
            <a:ext cx="1012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Charlie Creek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1524000" y="457200"/>
            <a:ext cx="3201197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EXISTING SYSTEM</a:t>
            </a:r>
          </a:p>
          <a:p>
            <a:r>
              <a:rPr lang="en-US" dirty="0" smtClean="0"/>
              <a:t>Charlie Creek-Williston at 115kV</a:t>
            </a:r>
          </a:p>
          <a:p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5943600" y="5562600"/>
            <a:ext cx="2743200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600" dirty="0"/>
              <a:t>345kV Line</a:t>
            </a:r>
          </a:p>
          <a:p>
            <a:r>
              <a:rPr lang="en-US" sz="1600" dirty="0"/>
              <a:t>230kV Line</a:t>
            </a:r>
          </a:p>
          <a:p>
            <a:r>
              <a:rPr lang="en-US" sz="1600" dirty="0"/>
              <a:t>115kV </a:t>
            </a:r>
            <a:r>
              <a:rPr lang="en-US" sz="1600" dirty="0" smtClean="0"/>
              <a:t>Line</a:t>
            </a:r>
            <a:endParaRPr lang="en-US" sz="1600" dirty="0"/>
          </a:p>
        </p:txBody>
      </p:sp>
      <p:cxnSp>
        <p:nvCxnSpPr>
          <p:cNvPr id="42" name="AutoShape 15"/>
          <p:cNvCxnSpPr>
            <a:cxnSpLocks noChangeShapeType="1"/>
          </p:cNvCxnSpPr>
          <p:nvPr/>
        </p:nvCxnSpPr>
        <p:spPr bwMode="auto">
          <a:xfrm>
            <a:off x="7010400" y="5715000"/>
            <a:ext cx="1295400" cy="0"/>
          </a:xfrm>
          <a:prstGeom prst="straightConnector1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43" name="AutoShape 25"/>
          <p:cNvCxnSpPr>
            <a:cxnSpLocks noChangeShapeType="1"/>
          </p:cNvCxnSpPr>
          <p:nvPr/>
        </p:nvCxnSpPr>
        <p:spPr bwMode="auto">
          <a:xfrm>
            <a:off x="7010400" y="6019800"/>
            <a:ext cx="1143000" cy="0"/>
          </a:xfrm>
          <a:prstGeom prst="straightConnector1">
            <a:avLst/>
          </a:prstGeom>
          <a:noFill/>
          <a:ln w="63500">
            <a:solidFill>
              <a:srgbClr val="0070C0"/>
            </a:solidFill>
            <a:round/>
            <a:headEnd/>
            <a:tailEnd/>
          </a:ln>
        </p:spPr>
      </p:cxnSp>
      <p:cxnSp>
        <p:nvCxnSpPr>
          <p:cNvPr id="45" name="AutoShape 12"/>
          <p:cNvCxnSpPr>
            <a:cxnSpLocks noChangeShapeType="1"/>
          </p:cNvCxnSpPr>
          <p:nvPr/>
        </p:nvCxnSpPr>
        <p:spPr bwMode="auto">
          <a:xfrm>
            <a:off x="7010400" y="6248400"/>
            <a:ext cx="1066800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424</Words>
  <Application>Microsoft Office PowerPoint</Application>
  <PresentationFormat>On-screen Show (4:3)</PresentationFormat>
  <Paragraphs>158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Oil Load Serving Study Update</vt:lpstr>
      <vt:lpstr>Slide 2</vt:lpstr>
      <vt:lpstr>Slide 3</vt:lpstr>
      <vt:lpstr>Slide 4</vt:lpstr>
      <vt:lpstr>Slide 5</vt:lpstr>
      <vt:lpstr>ASSUMPTIONS</vt:lpstr>
      <vt:lpstr>CHALLENGES</vt:lpstr>
      <vt:lpstr>Slide 8</vt:lpstr>
      <vt:lpstr>Slide 9</vt:lpstr>
      <vt:lpstr>Slide 10</vt:lpstr>
      <vt:lpstr>Slide 11</vt:lpstr>
      <vt:lpstr>Capacitor Additions</vt:lpstr>
      <vt:lpstr>Slide 13</vt:lpstr>
      <vt:lpstr>Slide 14</vt:lpstr>
      <vt:lpstr>Slide 15</vt:lpstr>
      <vt:lpstr>Slide 16</vt:lpstr>
      <vt:lpstr>Slide 17</vt:lpstr>
      <vt:lpstr>Slide 18</vt:lpstr>
      <vt:lpstr>Prior Outages?</vt:lpstr>
      <vt:lpstr>Slide 20</vt:lpstr>
      <vt:lpstr>Slide 21</vt:lpstr>
      <vt:lpstr>Slide 22</vt:lpstr>
      <vt:lpstr>QUESTIONS?</vt:lpstr>
    </vt:vector>
  </TitlesOfParts>
  <Company>Basin Electric Power Cooperative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Oil Load Serving Study Update</dc:title>
  <dc:creator>a5953</dc:creator>
  <cp:lastModifiedBy>a5953</cp:lastModifiedBy>
  <cp:revision>14</cp:revision>
  <dcterms:created xsi:type="dcterms:W3CDTF">2011-08-17T12:30:10Z</dcterms:created>
  <dcterms:modified xsi:type="dcterms:W3CDTF">2011-08-18T13:57:26Z</dcterms:modified>
</cp:coreProperties>
</file>