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rawings/drawing1.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1" r:id="rId1"/>
    <p:sldMasterId id="2147483682" r:id="rId2"/>
  </p:sldMasterIdLst>
  <p:notesMasterIdLst>
    <p:notesMasterId r:id="rId19"/>
  </p:notesMasterIdLst>
  <p:handoutMasterIdLst>
    <p:handoutMasterId r:id="rId20"/>
  </p:handoutMasterIdLst>
  <p:sldIdLst>
    <p:sldId id="576" r:id="rId3"/>
    <p:sldId id="543" r:id="rId4"/>
    <p:sldId id="544" r:id="rId5"/>
    <p:sldId id="545" r:id="rId6"/>
    <p:sldId id="598" r:id="rId7"/>
    <p:sldId id="554" r:id="rId8"/>
    <p:sldId id="592" r:id="rId9"/>
    <p:sldId id="559" r:id="rId10"/>
    <p:sldId id="593" r:id="rId11"/>
    <p:sldId id="560" r:id="rId12"/>
    <p:sldId id="589" r:id="rId13"/>
    <p:sldId id="594" r:id="rId14"/>
    <p:sldId id="595" r:id="rId15"/>
    <p:sldId id="596" r:id="rId16"/>
    <p:sldId id="600" r:id="rId17"/>
    <p:sldId id="601" r:id="rId18"/>
  </p:sldIdLst>
  <p:sldSz cx="12188825" cy="6858000"/>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00"/>
    <a:srgbClr val="EBECCA"/>
    <a:srgbClr val="729042"/>
    <a:srgbClr val="E2E3B3"/>
    <a:srgbClr val="9FBD6F"/>
    <a:srgbClr val="E6D596"/>
    <a:srgbClr val="62BB46"/>
    <a:srgbClr val="FDBE5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06" autoAdjust="0"/>
    <p:restoredTop sz="94532" autoAdjust="0"/>
  </p:normalViewPr>
  <p:slideViewPr>
    <p:cSldViewPr>
      <p:cViewPr>
        <p:scale>
          <a:sx n="80" d="100"/>
          <a:sy n="80" d="100"/>
        </p:scale>
        <p:origin x="-58" y="110"/>
      </p:cViewPr>
      <p:guideLst>
        <p:guide orient="horz" pos="2160"/>
        <p:guide pos="38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Tbutkows\Desktop\2013%20GRE%20Annual%20True-Up%20Meeting%20Comparis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'Revenue Requirement Comparison'!$A$14</c:f>
              <c:strCache>
                <c:ptCount val="1"/>
                <c:pt idx="0">
                  <c:v>Net Revenue Requirement</c:v>
                </c:pt>
              </c:strCache>
            </c:strRef>
          </c:tx>
          <c:spPr>
            <a:solidFill>
              <a:srgbClr val="0070C0"/>
            </a:solidFill>
          </c:spPr>
          <c:dLbls>
            <c:txPr>
              <a:bodyPr/>
              <a:lstStyle/>
              <a:p>
                <a:pPr>
                  <a:defRPr sz="1200" b="1"/>
                </a:pPr>
                <a:endParaRPr lang="en-US"/>
              </a:p>
            </c:txPr>
            <c:showVal val="1"/>
          </c:dLbls>
          <c:val>
            <c:numRef>
              <c:f>'Revenue Requirement Comparison'!$C$14</c:f>
              <c:numCache>
                <c:formatCode>_("$"* #,##0.0_);_("$"* \(#,##0.0\);_("$"* "-"_);_(@_)</c:formatCode>
                <c:ptCount val="1"/>
                <c:pt idx="0">
                  <c:v>96.975134499834468</c:v>
                </c:pt>
              </c:numCache>
            </c:numRef>
          </c:val>
        </c:ser>
        <c:ser>
          <c:idx val="3"/>
          <c:order val="1"/>
          <c:tx>
            <c:strRef>
              <c:f>'Revenue Requirement Comparison'!$A$4</c:f>
              <c:strCache>
                <c:ptCount val="1"/>
                <c:pt idx="0">
                  <c:v>Return</c:v>
                </c:pt>
              </c:strCache>
            </c:strRef>
          </c:tx>
          <c:dLbls>
            <c:txPr>
              <a:bodyPr/>
              <a:lstStyle/>
              <a:p>
                <a:pPr>
                  <a:defRPr sz="1200" b="1"/>
                </a:pPr>
                <a:endParaRPr lang="en-US"/>
              </a:p>
            </c:txPr>
            <c:showVal val="1"/>
          </c:dLbls>
          <c:val>
            <c:numRef>
              <c:f>'Revenue Requirement Comparison'!$D$4</c:f>
              <c:numCache>
                <c:formatCode>_("$"* #,##0.00_);_("$"* \(#,##0.00\);_("$"* "-"_);_(@_)</c:formatCode>
                <c:ptCount val="1"/>
                <c:pt idx="0">
                  <c:v>0.96375305120888533</c:v>
                </c:pt>
              </c:numCache>
            </c:numRef>
          </c:val>
        </c:ser>
        <c:ser>
          <c:idx val="4"/>
          <c:order val="2"/>
          <c:tx>
            <c:strRef>
              <c:f>'Revenue Requirement Comparison'!$A$6</c:f>
              <c:strCache>
                <c:ptCount val="1"/>
                <c:pt idx="0">
                  <c:v>Operating Expenses</c:v>
                </c:pt>
              </c:strCache>
            </c:strRef>
          </c:tx>
          <c:spPr>
            <a:solidFill>
              <a:srgbClr val="FFC000"/>
            </a:solidFill>
          </c:spPr>
          <c:dLbls>
            <c:txPr>
              <a:bodyPr/>
              <a:lstStyle/>
              <a:p>
                <a:pPr>
                  <a:defRPr sz="1200" b="1"/>
                </a:pPr>
                <a:endParaRPr lang="en-US"/>
              </a:p>
            </c:txPr>
            <c:showVal val="1"/>
          </c:dLbls>
          <c:val>
            <c:numRef>
              <c:f>'Revenue Requirement Comparison'!$D$6</c:f>
              <c:numCache>
                <c:formatCode>_("$"* #,##0.00_);_("$"* \(#,##0.00\);_("$"* "-"_);_(@_)</c:formatCode>
                <c:ptCount val="1"/>
                <c:pt idx="0">
                  <c:v>-0.96301946651156345</c:v>
                </c:pt>
              </c:numCache>
            </c:numRef>
          </c:val>
        </c:ser>
        <c:ser>
          <c:idx val="5"/>
          <c:order val="3"/>
          <c:tx>
            <c:strRef>
              <c:f>'Revenue Requirement Comparison'!$A$8</c:f>
              <c:strCache>
                <c:ptCount val="1"/>
                <c:pt idx="0">
                  <c:v>Attachment GG Adjustment</c:v>
                </c:pt>
              </c:strCache>
            </c:strRef>
          </c:tx>
          <c:dLbls>
            <c:txPr>
              <a:bodyPr/>
              <a:lstStyle/>
              <a:p>
                <a:pPr>
                  <a:defRPr sz="1200" b="1"/>
                </a:pPr>
                <a:endParaRPr lang="en-US"/>
              </a:p>
            </c:txPr>
            <c:showVal val="1"/>
          </c:dLbls>
          <c:val>
            <c:numRef>
              <c:f>'Revenue Requirement Comparison'!$D$8</c:f>
              <c:numCache>
                <c:formatCode>_("$"* #,##0.00_);_("$"* \(#,##0.00\);_("$"* "-"_);_(@_)</c:formatCode>
                <c:ptCount val="1"/>
                <c:pt idx="0">
                  <c:v>-0.16519600000000031</c:v>
                </c:pt>
              </c:numCache>
            </c:numRef>
          </c:val>
        </c:ser>
        <c:ser>
          <c:idx val="6"/>
          <c:order val="4"/>
          <c:tx>
            <c:strRef>
              <c:f>'Revenue Requirement Comparison'!$A$10</c:f>
              <c:strCache>
                <c:ptCount val="1"/>
                <c:pt idx="0">
                  <c:v>Attachment MM Adjustment</c:v>
                </c:pt>
              </c:strCache>
            </c:strRef>
          </c:tx>
          <c:spPr>
            <a:solidFill>
              <a:srgbClr val="FF0000"/>
            </a:solidFill>
          </c:spPr>
          <c:dLbls>
            <c:txPr>
              <a:bodyPr/>
              <a:lstStyle/>
              <a:p>
                <a:pPr>
                  <a:defRPr sz="1200" b="1"/>
                </a:pPr>
                <a:endParaRPr lang="en-US"/>
              </a:p>
            </c:txPr>
            <c:showVal val="1"/>
          </c:dLbls>
          <c:val>
            <c:numRef>
              <c:f>'Revenue Requirement Comparison'!$D$10</c:f>
              <c:numCache>
                <c:formatCode>_("$"* #,##0.00_);_("$"* \(#,##0.00\);_("$"* "-"_);_(@_)</c:formatCode>
                <c:ptCount val="1"/>
                <c:pt idx="0">
                  <c:v>0.9354209999999995</c:v>
                </c:pt>
              </c:numCache>
            </c:numRef>
          </c:val>
        </c:ser>
        <c:ser>
          <c:idx val="7"/>
          <c:order val="5"/>
          <c:tx>
            <c:strRef>
              <c:f>'Revenue Requirement Comparison'!$A$12</c:f>
              <c:strCache>
                <c:ptCount val="1"/>
                <c:pt idx="0">
                  <c:v>Revenue Credits</c:v>
                </c:pt>
              </c:strCache>
            </c:strRef>
          </c:tx>
          <c:dLbls>
            <c:txPr>
              <a:bodyPr/>
              <a:lstStyle/>
              <a:p>
                <a:pPr>
                  <a:defRPr sz="1200" b="1"/>
                </a:pPr>
                <a:endParaRPr lang="en-US"/>
              </a:p>
            </c:txPr>
            <c:showVal val="1"/>
          </c:dLbls>
          <c:val>
            <c:numRef>
              <c:f>'Revenue Requirement Comparison'!$D$12</c:f>
              <c:numCache>
                <c:formatCode>_("$"* #,##0.00_);_("$"* \(#,##0.00\);_("$"* "-"_);_(@_)</c:formatCode>
                <c:ptCount val="1"/>
                <c:pt idx="0">
                  <c:v>1.4577466727699728</c:v>
                </c:pt>
              </c:numCache>
            </c:numRef>
          </c:val>
        </c:ser>
        <c:ser>
          <c:idx val="1"/>
          <c:order val="6"/>
          <c:tx>
            <c:strRef>
              <c:f>'Revenue Requirement Comparison'!$A$14</c:f>
              <c:strCache>
                <c:ptCount val="1"/>
                <c:pt idx="0">
                  <c:v>Net Revenue Requirement</c:v>
                </c:pt>
              </c:strCache>
            </c:strRef>
          </c:tx>
          <c:spPr>
            <a:solidFill>
              <a:srgbClr val="00B050"/>
            </a:solidFill>
          </c:spPr>
          <c:dLbls>
            <c:txPr>
              <a:bodyPr/>
              <a:lstStyle/>
              <a:p>
                <a:pPr>
                  <a:defRPr sz="1200" b="1"/>
                </a:pPr>
                <a:endParaRPr lang="en-US"/>
              </a:p>
            </c:txPr>
            <c:showVal val="1"/>
          </c:dLbls>
          <c:val>
            <c:numRef>
              <c:f>'Revenue Requirement Comparison'!$B$14</c:f>
              <c:numCache>
                <c:formatCode>_("$"* #,##0.0_);_("$"* \(#,##0.0\);_("$"* "-"_);_(@_)</c:formatCode>
                <c:ptCount val="1"/>
                <c:pt idx="0">
                  <c:v>99.203839757301708</c:v>
                </c:pt>
              </c:numCache>
            </c:numRef>
          </c:val>
        </c:ser>
        <c:dLbls>
          <c:showVal val="1"/>
        </c:dLbls>
        <c:axId val="72152960"/>
        <c:axId val="72154496"/>
      </c:barChart>
      <c:catAx>
        <c:axId val="72152960"/>
        <c:scaling>
          <c:orientation val="minMax"/>
        </c:scaling>
        <c:delete val="1"/>
        <c:axPos val="b"/>
        <c:tickLblPos val="none"/>
        <c:crossAx val="72154496"/>
        <c:crosses val="autoZero"/>
        <c:auto val="1"/>
        <c:lblAlgn val="ctr"/>
        <c:lblOffset val="100"/>
      </c:catAx>
      <c:valAx>
        <c:axId val="72154496"/>
        <c:scaling>
          <c:orientation val="minMax"/>
          <c:max val="105"/>
          <c:min val="-7"/>
        </c:scaling>
        <c:axPos val="l"/>
        <c:majorGridlines/>
        <c:numFmt formatCode="_(&quot;$&quot;* #,##0.0_);_(&quot;$&quot;* \(#,##0.0\);_(&quot;$&quot;* &quot;-&quot;_);_(@_)" sourceLinked="1"/>
        <c:tickLblPos val="nextTo"/>
        <c:crossAx val="72152960"/>
        <c:crosses val="autoZero"/>
        <c:crossBetween val="between"/>
      </c:valAx>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plotArea>
    <c:legend>
      <c:legendPos val="b"/>
      <c:legendEntry>
        <c:idx val="0"/>
        <c:delete val="1"/>
      </c:legendEntry>
      <c:legendEntry>
        <c:idx val="6"/>
        <c:delete val="1"/>
      </c:legendEntry>
      <c:layout/>
    </c:legend>
    <c:plotVisOnly val="1"/>
  </c:chart>
  <c:spPr>
    <a:solidFill>
      <a:schemeClr val="bg1"/>
    </a:solidFill>
    <a:effectLst>
      <a:outerShdw blurRad="50800" dist="50800" dir="5400000" algn="ctr" rotWithShape="0">
        <a:schemeClr val="accent1"/>
      </a:outerShdw>
    </a:effectLst>
  </c:spPr>
  <c:externalData r:id="rId1"/>
  <c:userShapes r:id="rId2"/>
</c:chartSpac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2EBBEB-02CA-450A-ADF0-7E1C99D8D2D1}" type="doc">
      <dgm:prSet loTypeId="urn:microsoft.com/office/officeart/2005/8/layout/hProcess9" loCatId="process" qsTypeId="urn:microsoft.com/office/officeart/2005/8/quickstyle/simple4" qsCatId="simple" csTypeId="urn:microsoft.com/office/officeart/2005/8/colors/colorful4" csCatId="colorful" phldr="1"/>
      <dgm:spPr/>
      <dgm:t>
        <a:bodyPr/>
        <a:lstStyle/>
        <a:p>
          <a:endParaRPr lang="en-US"/>
        </a:p>
      </dgm:t>
    </dgm:pt>
    <dgm:pt modelId="{11AE9903-8A7D-40BB-AF2D-0827DA2C4880}">
      <dgm:prSet phldrT="[Text]" custT="1">
        <dgm:style>
          <a:lnRef idx="1">
            <a:schemeClr val="accent3"/>
          </a:lnRef>
          <a:fillRef idx="3">
            <a:schemeClr val="accent3"/>
          </a:fillRef>
          <a:effectRef idx="2">
            <a:schemeClr val="accent3"/>
          </a:effectRef>
          <a:fontRef idx="minor">
            <a:schemeClr val="lt1"/>
          </a:fontRef>
        </dgm:style>
      </dgm:prSet>
      <dgm:spPr/>
      <dgm:t>
        <a:bodyPr/>
        <a:lstStyle/>
        <a:p>
          <a:pPr algn="ctr"/>
          <a:r>
            <a:rPr lang="en-US" sz="1100" dirty="0" smtClean="0"/>
            <a:t>June 1</a:t>
          </a:r>
          <a:endParaRPr lang="en-US" sz="1100" dirty="0"/>
        </a:p>
      </dgm:t>
    </dgm:pt>
    <dgm:pt modelId="{92C6F6EE-E440-4C94-A517-2DE87BF86B82}" type="parTrans" cxnId="{040B7B91-68A6-40D3-BEEC-086C3609372F}">
      <dgm:prSet/>
      <dgm:spPr/>
      <dgm:t>
        <a:bodyPr/>
        <a:lstStyle/>
        <a:p>
          <a:endParaRPr lang="en-US"/>
        </a:p>
      </dgm:t>
    </dgm:pt>
    <dgm:pt modelId="{D399CA55-417C-43BC-A648-1F4C0D1A7548}" type="sibTrans" cxnId="{040B7B91-68A6-40D3-BEEC-086C3609372F}">
      <dgm:prSet/>
      <dgm:spPr/>
      <dgm:t>
        <a:bodyPr/>
        <a:lstStyle/>
        <a:p>
          <a:endParaRPr lang="en-US"/>
        </a:p>
      </dgm:t>
    </dgm:pt>
    <dgm:pt modelId="{C2FA0BAB-FDC3-4AE0-86F6-722946E72E0B}">
      <dgm:prSet phldrT="[Text]" custT="1">
        <dgm:style>
          <a:lnRef idx="1">
            <a:schemeClr val="accent3"/>
          </a:lnRef>
          <a:fillRef idx="3">
            <a:schemeClr val="accent3"/>
          </a:fillRef>
          <a:effectRef idx="2">
            <a:schemeClr val="accent3"/>
          </a:effectRef>
          <a:fontRef idx="minor">
            <a:schemeClr val="lt1"/>
          </a:fontRef>
        </dgm:style>
      </dgm:prSet>
      <dgm:spPr/>
      <dgm:t>
        <a:bodyPr/>
        <a:lstStyle/>
        <a:p>
          <a:pPr algn="l"/>
          <a:r>
            <a:rPr lang="en-US" sz="1000" dirty="0" smtClean="0"/>
            <a:t>Deadline for Annual True-Up</a:t>
          </a:r>
          <a:endParaRPr lang="en-US" sz="1000" dirty="0"/>
        </a:p>
      </dgm:t>
    </dgm:pt>
    <dgm:pt modelId="{454D0620-CEC4-4301-B58F-41BB41515ADA}" type="parTrans" cxnId="{13754B84-DA63-4B79-92D3-5545467E8F13}">
      <dgm:prSet/>
      <dgm:spPr/>
      <dgm:t>
        <a:bodyPr/>
        <a:lstStyle/>
        <a:p>
          <a:endParaRPr lang="en-US"/>
        </a:p>
      </dgm:t>
    </dgm:pt>
    <dgm:pt modelId="{92746BDE-2C78-41A4-B63E-702BC0013A17}" type="sibTrans" cxnId="{13754B84-DA63-4B79-92D3-5545467E8F13}">
      <dgm:prSet/>
      <dgm:spPr/>
      <dgm:t>
        <a:bodyPr/>
        <a:lstStyle/>
        <a:p>
          <a:endParaRPr lang="en-US"/>
        </a:p>
      </dgm:t>
    </dgm:pt>
    <dgm:pt modelId="{1C0E0690-0D28-498A-9713-AAA00D9F988C}">
      <dgm:prSet phldrT="[Text]" custT="1">
        <dgm:style>
          <a:lnRef idx="1">
            <a:schemeClr val="accent3"/>
          </a:lnRef>
          <a:fillRef idx="3">
            <a:schemeClr val="accent3"/>
          </a:fillRef>
          <a:effectRef idx="2">
            <a:schemeClr val="accent3"/>
          </a:effectRef>
          <a:fontRef idx="minor">
            <a:schemeClr val="lt1"/>
          </a:fontRef>
        </dgm:style>
      </dgm:prSet>
      <dgm:spPr>
        <a:gradFill rotWithShape="0">
          <a:gsLst>
            <a:gs pos="0">
              <a:schemeClr val="accent3">
                <a:shade val="47500"/>
                <a:satMod val="137000"/>
                <a:alpha val="83000"/>
              </a:schemeClr>
            </a:gs>
            <a:gs pos="55000">
              <a:schemeClr val="accent3">
                <a:shade val="69000"/>
                <a:satMod val="137000"/>
              </a:schemeClr>
            </a:gs>
            <a:gs pos="100000">
              <a:schemeClr val="accent3">
                <a:shade val="98000"/>
                <a:satMod val="137000"/>
              </a:schemeClr>
            </a:gs>
          </a:gsLst>
        </a:gradFill>
      </dgm:spPr>
      <dgm:t>
        <a:bodyPr/>
        <a:lstStyle/>
        <a:p>
          <a:pPr algn="ctr"/>
          <a:r>
            <a:rPr lang="en-US" sz="1100" dirty="0" smtClean="0"/>
            <a:t>June 1 – September 1</a:t>
          </a:r>
          <a:endParaRPr lang="en-US" sz="1100" dirty="0"/>
        </a:p>
      </dgm:t>
    </dgm:pt>
    <dgm:pt modelId="{20FDDFC3-5A94-4CF6-810E-1E90F9A3B358}" type="parTrans" cxnId="{EDB18B3F-E7D9-4B83-B7F5-951359A51026}">
      <dgm:prSet/>
      <dgm:spPr/>
      <dgm:t>
        <a:bodyPr/>
        <a:lstStyle/>
        <a:p>
          <a:endParaRPr lang="en-US"/>
        </a:p>
      </dgm:t>
    </dgm:pt>
    <dgm:pt modelId="{15990F3A-020E-4F6E-8FAA-5A892B027742}" type="sibTrans" cxnId="{EDB18B3F-E7D9-4B83-B7F5-951359A51026}">
      <dgm:prSet/>
      <dgm:spPr/>
      <dgm:t>
        <a:bodyPr/>
        <a:lstStyle/>
        <a:p>
          <a:endParaRPr lang="en-US"/>
        </a:p>
      </dgm:t>
    </dgm:pt>
    <dgm:pt modelId="{814FBD6B-E8B9-4A8A-99A6-3C744024F994}">
      <dgm:prSet phldrT="[Text]" custT="1">
        <dgm:style>
          <a:lnRef idx="1">
            <a:schemeClr val="accent3"/>
          </a:lnRef>
          <a:fillRef idx="3">
            <a:schemeClr val="accent3"/>
          </a:fillRef>
          <a:effectRef idx="2">
            <a:schemeClr val="accent3"/>
          </a:effectRef>
          <a:fontRef idx="minor">
            <a:schemeClr val="lt1"/>
          </a:fontRef>
        </dgm:style>
      </dgm:prSet>
      <dgm:spPr>
        <a:gradFill rotWithShape="0">
          <a:gsLst>
            <a:gs pos="0">
              <a:schemeClr val="accent3">
                <a:shade val="47500"/>
                <a:satMod val="137000"/>
                <a:alpha val="83000"/>
              </a:schemeClr>
            </a:gs>
            <a:gs pos="55000">
              <a:schemeClr val="accent3">
                <a:shade val="69000"/>
                <a:satMod val="137000"/>
              </a:schemeClr>
            </a:gs>
            <a:gs pos="100000">
              <a:schemeClr val="accent3">
                <a:shade val="98000"/>
                <a:satMod val="137000"/>
              </a:schemeClr>
            </a:gs>
          </a:gsLst>
        </a:gradFill>
      </dgm:spPr>
      <dgm:t>
        <a:bodyPr/>
        <a:lstStyle/>
        <a:p>
          <a:pPr algn="l"/>
          <a:r>
            <a:rPr lang="en-US" sz="1000" dirty="0" smtClean="0"/>
            <a:t>Deadline For Annual True-Up  Meeting</a:t>
          </a:r>
          <a:endParaRPr lang="en-US" sz="1000" dirty="0"/>
        </a:p>
      </dgm:t>
    </dgm:pt>
    <dgm:pt modelId="{AE47D0DD-79C5-4DC7-8A18-862C95366DE5}" type="parTrans" cxnId="{986B94E3-352B-4CB1-8562-C383188E02D7}">
      <dgm:prSet/>
      <dgm:spPr/>
      <dgm:t>
        <a:bodyPr/>
        <a:lstStyle/>
        <a:p>
          <a:endParaRPr lang="en-US"/>
        </a:p>
      </dgm:t>
    </dgm:pt>
    <dgm:pt modelId="{ABC08D6C-03A8-45C5-9D67-9A046D3CA252}" type="sibTrans" cxnId="{986B94E3-352B-4CB1-8562-C383188E02D7}">
      <dgm:prSet/>
      <dgm:spPr/>
      <dgm:t>
        <a:bodyPr/>
        <a:lstStyle/>
        <a:p>
          <a:endParaRPr lang="en-US"/>
        </a:p>
      </dgm:t>
    </dgm:pt>
    <dgm:pt modelId="{30E7E69C-CFDD-4141-8033-E02187194337}">
      <dgm:prSet phldrT="[Text]" custT="1">
        <dgm:style>
          <a:lnRef idx="1">
            <a:schemeClr val="accent3"/>
          </a:lnRef>
          <a:fillRef idx="3">
            <a:schemeClr val="accent3"/>
          </a:fillRef>
          <a:effectRef idx="2">
            <a:schemeClr val="accent3"/>
          </a:effectRef>
          <a:fontRef idx="minor">
            <a:schemeClr val="lt1"/>
          </a:fontRef>
        </dgm:style>
      </dgm:prSet>
      <dgm:spPr>
        <a:gradFill rotWithShape="0">
          <a:gsLst>
            <a:gs pos="0">
              <a:schemeClr val="accent3">
                <a:shade val="47500"/>
                <a:satMod val="137000"/>
                <a:alpha val="66000"/>
              </a:schemeClr>
            </a:gs>
            <a:gs pos="55000">
              <a:schemeClr val="accent3">
                <a:shade val="69000"/>
                <a:satMod val="137000"/>
              </a:schemeClr>
            </a:gs>
            <a:gs pos="100000">
              <a:schemeClr val="accent3">
                <a:shade val="98000"/>
                <a:satMod val="137000"/>
              </a:schemeClr>
            </a:gs>
          </a:gsLst>
        </a:gradFill>
      </dgm:spPr>
      <dgm:t>
        <a:bodyPr/>
        <a:lstStyle/>
        <a:p>
          <a:pPr algn="ctr"/>
          <a:r>
            <a:rPr lang="en-US" sz="1100" dirty="0" smtClean="0"/>
            <a:t>September 1 – October 1</a:t>
          </a:r>
          <a:endParaRPr lang="en-US" sz="1100" dirty="0"/>
        </a:p>
      </dgm:t>
    </dgm:pt>
    <dgm:pt modelId="{497FA2C5-344C-4358-A83D-19A6BA41A8C9}" type="parTrans" cxnId="{4961989C-B8C3-45EF-93AF-E20A5C24D9C1}">
      <dgm:prSet/>
      <dgm:spPr/>
      <dgm:t>
        <a:bodyPr/>
        <a:lstStyle/>
        <a:p>
          <a:endParaRPr lang="en-US"/>
        </a:p>
      </dgm:t>
    </dgm:pt>
    <dgm:pt modelId="{0B3221A2-15F9-4128-8E4D-76E36777D374}" type="sibTrans" cxnId="{4961989C-B8C3-45EF-93AF-E20A5C24D9C1}">
      <dgm:prSet/>
      <dgm:spPr/>
      <dgm:t>
        <a:bodyPr/>
        <a:lstStyle/>
        <a:p>
          <a:endParaRPr lang="en-US"/>
        </a:p>
      </dgm:t>
    </dgm:pt>
    <dgm:pt modelId="{58E0917B-7C9B-4987-80F4-1B70ACE949A4}">
      <dgm:prSet phldrT="[Text]" custT="1">
        <dgm:style>
          <a:lnRef idx="1">
            <a:schemeClr val="accent3"/>
          </a:lnRef>
          <a:fillRef idx="3">
            <a:schemeClr val="accent3"/>
          </a:fillRef>
          <a:effectRef idx="2">
            <a:schemeClr val="accent3"/>
          </a:effectRef>
          <a:fontRef idx="minor">
            <a:schemeClr val="lt1"/>
          </a:fontRef>
        </dgm:style>
      </dgm:prSet>
      <dgm:spPr>
        <a:gradFill rotWithShape="0">
          <a:gsLst>
            <a:gs pos="0">
              <a:schemeClr val="accent3">
                <a:shade val="47500"/>
                <a:satMod val="137000"/>
                <a:alpha val="66000"/>
              </a:schemeClr>
            </a:gs>
            <a:gs pos="55000">
              <a:schemeClr val="accent3">
                <a:shade val="69000"/>
                <a:satMod val="137000"/>
              </a:schemeClr>
            </a:gs>
            <a:gs pos="100000">
              <a:schemeClr val="accent3">
                <a:shade val="98000"/>
                <a:satMod val="137000"/>
              </a:schemeClr>
            </a:gs>
          </a:gsLst>
        </a:gradFill>
      </dgm:spPr>
      <dgm:t>
        <a:bodyPr/>
        <a:lstStyle/>
        <a:p>
          <a:pPr algn="l"/>
          <a:r>
            <a:rPr lang="en-US" sz="1000" dirty="0" smtClean="0"/>
            <a:t>Deadline to Post Projected Net Revenue Requirement</a:t>
          </a:r>
          <a:endParaRPr lang="en-US" sz="1000" dirty="0"/>
        </a:p>
      </dgm:t>
    </dgm:pt>
    <dgm:pt modelId="{D07A6525-9DFD-4263-8BA1-23A50BDAA9FD}" type="parTrans" cxnId="{BA6C4EDD-F687-41F1-8035-65E00B847C4A}">
      <dgm:prSet/>
      <dgm:spPr/>
      <dgm:t>
        <a:bodyPr/>
        <a:lstStyle/>
        <a:p>
          <a:endParaRPr lang="en-US"/>
        </a:p>
      </dgm:t>
    </dgm:pt>
    <dgm:pt modelId="{8020FF4A-7A02-4CDA-A7F2-7BB6B31E335B}" type="sibTrans" cxnId="{BA6C4EDD-F687-41F1-8035-65E00B847C4A}">
      <dgm:prSet/>
      <dgm:spPr/>
      <dgm:t>
        <a:bodyPr/>
        <a:lstStyle/>
        <a:p>
          <a:endParaRPr lang="en-US"/>
        </a:p>
      </dgm:t>
    </dgm:pt>
    <dgm:pt modelId="{70FC1ADB-F403-4C8D-9765-CD47B92C50B7}">
      <dgm:prSet phldrT="[Text]" custT="1">
        <dgm:style>
          <a:lnRef idx="1">
            <a:schemeClr val="accent3"/>
          </a:lnRef>
          <a:fillRef idx="3">
            <a:schemeClr val="accent3"/>
          </a:fillRef>
          <a:effectRef idx="2">
            <a:schemeClr val="accent3"/>
          </a:effectRef>
          <a:fontRef idx="minor">
            <a:schemeClr val="lt1"/>
          </a:fontRef>
        </dgm:style>
      </dgm:prSet>
      <dgm:spPr>
        <a:gradFill rotWithShape="0">
          <a:gsLst>
            <a:gs pos="0">
              <a:schemeClr val="accent3">
                <a:shade val="47500"/>
                <a:satMod val="137000"/>
                <a:alpha val="50000"/>
              </a:schemeClr>
            </a:gs>
            <a:gs pos="55000">
              <a:schemeClr val="accent3">
                <a:shade val="69000"/>
                <a:satMod val="137000"/>
              </a:schemeClr>
            </a:gs>
            <a:gs pos="100000">
              <a:schemeClr val="accent3">
                <a:shade val="98000"/>
                <a:satMod val="137000"/>
              </a:schemeClr>
            </a:gs>
          </a:gsLst>
        </a:gradFill>
      </dgm:spPr>
      <dgm:t>
        <a:bodyPr/>
        <a:lstStyle/>
        <a:p>
          <a:pPr algn="ctr"/>
          <a:r>
            <a:rPr lang="en-US" sz="1100" dirty="0" smtClean="0"/>
            <a:t>September 1 – October 1</a:t>
          </a:r>
          <a:endParaRPr lang="en-US" sz="1100" dirty="0"/>
        </a:p>
      </dgm:t>
    </dgm:pt>
    <dgm:pt modelId="{AF5826A2-D9AF-42A1-B720-8C9AE2511BE7}" type="parTrans" cxnId="{65082B81-04CE-4B76-B6CB-24846B054540}">
      <dgm:prSet/>
      <dgm:spPr/>
      <dgm:t>
        <a:bodyPr/>
        <a:lstStyle/>
        <a:p>
          <a:endParaRPr lang="en-US"/>
        </a:p>
      </dgm:t>
    </dgm:pt>
    <dgm:pt modelId="{7E5A4FDA-44F3-4D74-8C6E-10EFF615E7FD}" type="sibTrans" cxnId="{65082B81-04CE-4B76-B6CB-24846B054540}">
      <dgm:prSet/>
      <dgm:spPr/>
      <dgm:t>
        <a:bodyPr/>
        <a:lstStyle/>
        <a:p>
          <a:endParaRPr lang="en-US"/>
        </a:p>
      </dgm:t>
    </dgm:pt>
    <dgm:pt modelId="{995A1454-1744-47A0-9EA0-ADD8F0B949A8}">
      <dgm:prSet phldrT="[Text]" custT="1">
        <dgm:style>
          <a:lnRef idx="1">
            <a:schemeClr val="accent3"/>
          </a:lnRef>
          <a:fillRef idx="3">
            <a:schemeClr val="accent3"/>
          </a:fillRef>
          <a:effectRef idx="2">
            <a:schemeClr val="accent3"/>
          </a:effectRef>
          <a:fontRef idx="minor">
            <a:schemeClr val="lt1"/>
          </a:fontRef>
        </dgm:style>
      </dgm:prSet>
      <dgm:spPr>
        <a:gradFill rotWithShape="0">
          <a:gsLst>
            <a:gs pos="0">
              <a:schemeClr val="accent3">
                <a:shade val="47500"/>
                <a:satMod val="137000"/>
                <a:alpha val="36000"/>
              </a:schemeClr>
            </a:gs>
            <a:gs pos="55000">
              <a:schemeClr val="accent3">
                <a:shade val="69000"/>
                <a:satMod val="137000"/>
              </a:schemeClr>
            </a:gs>
            <a:gs pos="100000">
              <a:schemeClr val="accent3">
                <a:shade val="98000"/>
                <a:satMod val="137000"/>
              </a:schemeClr>
            </a:gs>
          </a:gsLst>
        </a:gradFill>
      </dgm:spPr>
      <dgm:t>
        <a:bodyPr/>
        <a:lstStyle/>
        <a:p>
          <a:pPr algn="ctr"/>
          <a:r>
            <a:rPr lang="en-US" sz="1100" dirty="0" smtClean="0"/>
            <a:t>November 1</a:t>
          </a:r>
          <a:endParaRPr lang="en-US" sz="1100" dirty="0"/>
        </a:p>
      </dgm:t>
    </dgm:pt>
    <dgm:pt modelId="{05E5A0CC-2942-4506-B841-382089CE30C4}" type="parTrans" cxnId="{ACBD6BCB-C5A9-43C2-976D-956B0E2958CF}">
      <dgm:prSet/>
      <dgm:spPr/>
      <dgm:t>
        <a:bodyPr/>
        <a:lstStyle/>
        <a:p>
          <a:endParaRPr lang="en-US"/>
        </a:p>
      </dgm:t>
    </dgm:pt>
    <dgm:pt modelId="{545273A2-D1D0-4ADE-B97D-384AD2E19D22}" type="sibTrans" cxnId="{ACBD6BCB-C5A9-43C2-976D-956B0E2958CF}">
      <dgm:prSet/>
      <dgm:spPr/>
      <dgm:t>
        <a:bodyPr/>
        <a:lstStyle/>
        <a:p>
          <a:endParaRPr lang="en-US"/>
        </a:p>
      </dgm:t>
    </dgm:pt>
    <dgm:pt modelId="{0A5B6C51-D9EE-4E10-8666-D2A1A5D83D07}">
      <dgm:prSet phldrT="[Text]" custT="1">
        <dgm:style>
          <a:lnRef idx="1">
            <a:schemeClr val="accent3"/>
          </a:lnRef>
          <a:fillRef idx="3">
            <a:schemeClr val="accent3"/>
          </a:fillRef>
          <a:effectRef idx="2">
            <a:schemeClr val="accent3"/>
          </a:effectRef>
          <a:fontRef idx="minor">
            <a:schemeClr val="lt1"/>
          </a:fontRef>
        </dgm:style>
      </dgm:prSet>
      <dgm:spPr>
        <a:gradFill rotWithShape="0">
          <a:gsLst>
            <a:gs pos="0">
              <a:schemeClr val="accent3">
                <a:shade val="47500"/>
                <a:satMod val="137000"/>
                <a:alpha val="36000"/>
              </a:schemeClr>
            </a:gs>
            <a:gs pos="55000">
              <a:schemeClr val="accent3">
                <a:shade val="69000"/>
                <a:satMod val="137000"/>
              </a:schemeClr>
            </a:gs>
            <a:gs pos="100000">
              <a:schemeClr val="accent3">
                <a:shade val="98000"/>
                <a:satMod val="137000"/>
              </a:schemeClr>
            </a:gs>
          </a:gsLst>
        </a:gradFill>
      </dgm:spPr>
      <dgm:t>
        <a:bodyPr/>
        <a:lstStyle/>
        <a:p>
          <a:pPr algn="l"/>
          <a:r>
            <a:rPr lang="en-US" sz="1000" dirty="0" smtClean="0"/>
            <a:t>Deadline for  joint meeting on regional cost-shared projects</a:t>
          </a:r>
          <a:endParaRPr lang="en-US" sz="1000" dirty="0"/>
        </a:p>
      </dgm:t>
    </dgm:pt>
    <dgm:pt modelId="{953E341F-793D-4379-8A42-4CCA7905F8ED}" type="parTrans" cxnId="{6149FE97-549A-46BB-88F9-6B8128A05CED}">
      <dgm:prSet/>
      <dgm:spPr/>
      <dgm:t>
        <a:bodyPr/>
        <a:lstStyle/>
        <a:p>
          <a:endParaRPr lang="en-US"/>
        </a:p>
      </dgm:t>
    </dgm:pt>
    <dgm:pt modelId="{D38502BB-5FA8-41B1-BB3F-474EBEBC00D8}" type="sibTrans" cxnId="{6149FE97-549A-46BB-88F9-6B8128A05CED}">
      <dgm:prSet/>
      <dgm:spPr/>
      <dgm:t>
        <a:bodyPr/>
        <a:lstStyle/>
        <a:p>
          <a:endParaRPr lang="en-US"/>
        </a:p>
      </dgm:t>
    </dgm:pt>
    <dgm:pt modelId="{E69AC53B-1AD8-44DD-A55B-9272AA1B734E}">
      <dgm:prSet custT="1">
        <dgm:style>
          <a:lnRef idx="1">
            <a:schemeClr val="accent2"/>
          </a:lnRef>
          <a:fillRef idx="3">
            <a:schemeClr val="accent2"/>
          </a:fillRef>
          <a:effectRef idx="2">
            <a:schemeClr val="accent2"/>
          </a:effectRef>
          <a:fontRef idx="minor">
            <a:schemeClr val="lt1"/>
          </a:fontRef>
        </dgm:style>
      </dgm:prSet>
      <dgm:spPr/>
      <dgm:t>
        <a:bodyPr anchor="t"/>
        <a:lstStyle/>
        <a:p>
          <a:pPr algn="ctr"/>
          <a:r>
            <a:rPr lang="en-US" sz="1100" dirty="0" smtClean="0"/>
            <a:t>January 10</a:t>
          </a:r>
          <a:endParaRPr lang="en-US" sz="1100" dirty="0"/>
        </a:p>
      </dgm:t>
    </dgm:pt>
    <dgm:pt modelId="{C711361A-FC9E-41D5-A0AB-820C3CC6491E}" type="parTrans" cxnId="{16DF332D-E90C-4F9F-A7BC-BEF1B353B224}">
      <dgm:prSet/>
      <dgm:spPr/>
      <dgm:t>
        <a:bodyPr/>
        <a:lstStyle/>
        <a:p>
          <a:endParaRPr lang="en-US"/>
        </a:p>
      </dgm:t>
    </dgm:pt>
    <dgm:pt modelId="{8A94DE92-2EDE-43D0-8518-9AEF41F51711}" type="sibTrans" cxnId="{16DF332D-E90C-4F9F-A7BC-BEF1B353B224}">
      <dgm:prSet/>
      <dgm:spPr/>
      <dgm:t>
        <a:bodyPr/>
        <a:lstStyle/>
        <a:p>
          <a:endParaRPr lang="en-US"/>
        </a:p>
      </dgm:t>
    </dgm:pt>
    <dgm:pt modelId="{62087C52-1E9E-4B30-A2D8-1329F7907218}">
      <dgm:prSet custT="1">
        <dgm:style>
          <a:lnRef idx="1">
            <a:schemeClr val="accent2"/>
          </a:lnRef>
          <a:fillRef idx="3">
            <a:schemeClr val="accent2"/>
          </a:fillRef>
          <a:effectRef idx="2">
            <a:schemeClr val="accent2"/>
          </a:effectRef>
          <a:fontRef idx="minor">
            <a:schemeClr val="lt1"/>
          </a:fontRef>
        </dgm:style>
      </dgm:prSet>
      <dgm:spPr/>
      <dgm:t>
        <a:bodyPr/>
        <a:lstStyle/>
        <a:p>
          <a:pPr algn="l"/>
          <a:r>
            <a:rPr lang="en-US" sz="1000" dirty="0" smtClean="0"/>
            <a:t>Deadline for Transmission Owner to respond to information requests</a:t>
          </a:r>
          <a:endParaRPr lang="en-US" sz="1000" dirty="0"/>
        </a:p>
      </dgm:t>
    </dgm:pt>
    <dgm:pt modelId="{2AB9D2CE-A2D2-498C-86C1-03DD375244C4}" type="parTrans" cxnId="{52C7E5A0-65BA-42D0-84AB-6C00491AA6E6}">
      <dgm:prSet/>
      <dgm:spPr/>
      <dgm:t>
        <a:bodyPr/>
        <a:lstStyle/>
        <a:p>
          <a:endParaRPr lang="en-US"/>
        </a:p>
      </dgm:t>
    </dgm:pt>
    <dgm:pt modelId="{B42C4F7E-1216-4BC6-8832-3C9B141B59A2}" type="sibTrans" cxnId="{52C7E5A0-65BA-42D0-84AB-6C00491AA6E6}">
      <dgm:prSet/>
      <dgm:spPr/>
      <dgm:t>
        <a:bodyPr/>
        <a:lstStyle/>
        <a:p>
          <a:endParaRPr lang="en-US"/>
        </a:p>
      </dgm:t>
    </dgm:pt>
    <dgm:pt modelId="{CB735BA0-4C92-4685-B1BC-249CE3492539}">
      <dgm:prSet custT="1">
        <dgm:style>
          <a:lnRef idx="1">
            <a:schemeClr val="accent2"/>
          </a:lnRef>
          <a:fillRef idx="3">
            <a:schemeClr val="accent2"/>
          </a:fillRef>
          <a:effectRef idx="2">
            <a:schemeClr val="accent2"/>
          </a:effectRef>
          <a:fontRef idx="minor">
            <a:schemeClr val="lt1"/>
          </a:fontRef>
        </dgm:style>
      </dgm:prSet>
      <dgm:spPr>
        <a:gradFill rotWithShape="0">
          <a:gsLst>
            <a:gs pos="0">
              <a:schemeClr val="accent2">
                <a:shade val="47500"/>
                <a:satMod val="137000"/>
                <a:alpha val="80000"/>
              </a:schemeClr>
            </a:gs>
            <a:gs pos="55000">
              <a:schemeClr val="accent2">
                <a:shade val="69000"/>
                <a:satMod val="137000"/>
              </a:schemeClr>
            </a:gs>
            <a:gs pos="100000">
              <a:schemeClr val="accent2">
                <a:shade val="98000"/>
                <a:satMod val="137000"/>
              </a:schemeClr>
            </a:gs>
          </a:gsLst>
        </a:gradFill>
      </dgm:spPr>
      <dgm:t>
        <a:bodyPr anchor="t"/>
        <a:lstStyle/>
        <a:p>
          <a:pPr algn="ctr"/>
          <a:r>
            <a:rPr lang="en-US" sz="1100" dirty="0" smtClean="0"/>
            <a:t>January 31</a:t>
          </a:r>
          <a:endParaRPr lang="en-US" sz="1100" dirty="0"/>
        </a:p>
      </dgm:t>
    </dgm:pt>
    <dgm:pt modelId="{71801334-FFDB-4612-9BC2-D0156D8E7B9C}" type="parTrans" cxnId="{39D4CEC5-D757-4EF2-B429-26725DF8FEDA}">
      <dgm:prSet/>
      <dgm:spPr/>
      <dgm:t>
        <a:bodyPr/>
        <a:lstStyle/>
        <a:p>
          <a:endParaRPr lang="en-US"/>
        </a:p>
      </dgm:t>
    </dgm:pt>
    <dgm:pt modelId="{AE4ECA95-7130-4409-8005-6596F8B23337}" type="sibTrans" cxnId="{39D4CEC5-D757-4EF2-B429-26725DF8FEDA}">
      <dgm:prSet/>
      <dgm:spPr/>
      <dgm:t>
        <a:bodyPr/>
        <a:lstStyle/>
        <a:p>
          <a:endParaRPr lang="en-US"/>
        </a:p>
      </dgm:t>
    </dgm:pt>
    <dgm:pt modelId="{64EE0DD1-50D6-4C69-8749-4B0C46F0DDEF}">
      <dgm:prSet custT="1">
        <dgm:style>
          <a:lnRef idx="1">
            <a:schemeClr val="accent2"/>
          </a:lnRef>
          <a:fillRef idx="3">
            <a:schemeClr val="accent2"/>
          </a:fillRef>
          <a:effectRef idx="2">
            <a:schemeClr val="accent2"/>
          </a:effectRef>
          <a:fontRef idx="minor">
            <a:schemeClr val="lt1"/>
          </a:fontRef>
        </dgm:style>
      </dgm:prSet>
      <dgm:spPr>
        <a:gradFill rotWithShape="0">
          <a:gsLst>
            <a:gs pos="0">
              <a:schemeClr val="accent2">
                <a:shade val="47500"/>
                <a:satMod val="137000"/>
                <a:alpha val="80000"/>
              </a:schemeClr>
            </a:gs>
            <a:gs pos="55000">
              <a:schemeClr val="accent2">
                <a:shade val="69000"/>
                <a:satMod val="137000"/>
              </a:schemeClr>
            </a:gs>
            <a:gs pos="100000">
              <a:schemeClr val="accent2">
                <a:shade val="98000"/>
                <a:satMod val="137000"/>
              </a:schemeClr>
            </a:gs>
          </a:gsLst>
        </a:gradFill>
      </dgm:spPr>
      <dgm:t>
        <a:bodyPr/>
        <a:lstStyle/>
        <a:p>
          <a:pPr algn="l"/>
          <a:r>
            <a:rPr lang="en-US" sz="1000" dirty="0" smtClean="0"/>
            <a:t>Deadline for  Interested Parties to submit Informal Challenges</a:t>
          </a:r>
          <a:endParaRPr lang="en-US" sz="1000" dirty="0"/>
        </a:p>
      </dgm:t>
    </dgm:pt>
    <dgm:pt modelId="{7467E920-9B0F-41D4-8699-C20BA200ECD6}" type="parTrans" cxnId="{3E3E2E57-3823-48C0-A324-A59C55FF7C7C}">
      <dgm:prSet/>
      <dgm:spPr/>
      <dgm:t>
        <a:bodyPr/>
        <a:lstStyle/>
        <a:p>
          <a:endParaRPr lang="en-US"/>
        </a:p>
      </dgm:t>
    </dgm:pt>
    <dgm:pt modelId="{FF6A4C69-A959-4682-B62F-9B4EE8B1F5C5}" type="sibTrans" cxnId="{3E3E2E57-3823-48C0-A324-A59C55FF7C7C}">
      <dgm:prSet/>
      <dgm:spPr/>
      <dgm:t>
        <a:bodyPr/>
        <a:lstStyle/>
        <a:p>
          <a:endParaRPr lang="en-US"/>
        </a:p>
      </dgm:t>
    </dgm:pt>
    <dgm:pt modelId="{07950FE7-EB5D-46DD-BC35-860721E68BBD}">
      <dgm:prSet custT="1">
        <dgm:style>
          <a:lnRef idx="1">
            <a:schemeClr val="accent2"/>
          </a:lnRef>
          <a:fillRef idx="3">
            <a:schemeClr val="accent2"/>
          </a:fillRef>
          <a:effectRef idx="2">
            <a:schemeClr val="accent2"/>
          </a:effectRef>
          <a:fontRef idx="minor">
            <a:schemeClr val="lt1"/>
          </a:fontRef>
        </dgm:style>
      </dgm:prSet>
      <dgm:spPr>
        <a:gradFill rotWithShape="0">
          <a:gsLst>
            <a:gs pos="0">
              <a:schemeClr val="accent2">
                <a:shade val="47500"/>
                <a:satMod val="137000"/>
                <a:alpha val="60000"/>
              </a:schemeClr>
            </a:gs>
            <a:gs pos="55000">
              <a:schemeClr val="accent2">
                <a:shade val="69000"/>
                <a:satMod val="137000"/>
              </a:schemeClr>
            </a:gs>
            <a:gs pos="100000">
              <a:schemeClr val="accent2">
                <a:shade val="98000"/>
                <a:satMod val="137000"/>
              </a:schemeClr>
            </a:gs>
          </a:gsLst>
        </a:gradFill>
      </dgm:spPr>
      <dgm:t>
        <a:bodyPr anchor="t"/>
        <a:lstStyle/>
        <a:p>
          <a:pPr algn="ctr"/>
          <a:r>
            <a:rPr lang="en-US" sz="1100" dirty="0" smtClean="0"/>
            <a:t>February 28</a:t>
          </a:r>
          <a:endParaRPr lang="en-US" sz="1100" dirty="0"/>
        </a:p>
      </dgm:t>
    </dgm:pt>
    <dgm:pt modelId="{BE9E5B83-54DD-4A36-BEDD-D00CBF007787}" type="parTrans" cxnId="{D152E028-411D-49D5-8276-596F9C370DD6}">
      <dgm:prSet/>
      <dgm:spPr/>
      <dgm:t>
        <a:bodyPr/>
        <a:lstStyle/>
        <a:p>
          <a:endParaRPr lang="en-US"/>
        </a:p>
      </dgm:t>
    </dgm:pt>
    <dgm:pt modelId="{9E382927-EEBF-4CBE-9A7C-B1A7F2704F56}" type="sibTrans" cxnId="{D152E028-411D-49D5-8276-596F9C370DD6}">
      <dgm:prSet/>
      <dgm:spPr/>
      <dgm:t>
        <a:bodyPr/>
        <a:lstStyle/>
        <a:p>
          <a:endParaRPr lang="en-US"/>
        </a:p>
      </dgm:t>
    </dgm:pt>
    <dgm:pt modelId="{3FE5FD09-7911-4772-8DCB-54EAA784C2CF}">
      <dgm:prSet custT="1">
        <dgm:style>
          <a:lnRef idx="1">
            <a:schemeClr val="accent2"/>
          </a:lnRef>
          <a:fillRef idx="3">
            <a:schemeClr val="accent2"/>
          </a:fillRef>
          <a:effectRef idx="2">
            <a:schemeClr val="accent2"/>
          </a:effectRef>
          <a:fontRef idx="minor">
            <a:schemeClr val="lt1"/>
          </a:fontRef>
        </dgm:style>
      </dgm:prSet>
      <dgm:spPr>
        <a:gradFill rotWithShape="0">
          <a:gsLst>
            <a:gs pos="0">
              <a:schemeClr val="accent2">
                <a:shade val="47500"/>
                <a:satMod val="137000"/>
                <a:alpha val="40000"/>
              </a:schemeClr>
            </a:gs>
            <a:gs pos="55000">
              <a:schemeClr val="accent2">
                <a:shade val="69000"/>
                <a:satMod val="137000"/>
              </a:schemeClr>
            </a:gs>
            <a:gs pos="100000">
              <a:schemeClr val="accent2">
                <a:shade val="98000"/>
                <a:satMod val="137000"/>
              </a:schemeClr>
            </a:gs>
          </a:gsLst>
        </a:gradFill>
      </dgm:spPr>
      <dgm:t>
        <a:bodyPr anchor="t"/>
        <a:lstStyle/>
        <a:p>
          <a:pPr algn="ctr"/>
          <a:r>
            <a:rPr lang="en-US" sz="1100" dirty="0" smtClean="0"/>
            <a:t>March 15</a:t>
          </a:r>
          <a:endParaRPr lang="en-US" sz="1100" dirty="0"/>
        </a:p>
      </dgm:t>
    </dgm:pt>
    <dgm:pt modelId="{14D5BC56-156F-4E75-ADB1-BD69FDAC1295}" type="parTrans" cxnId="{AB588C42-09AF-417C-B697-17782C3F94DB}">
      <dgm:prSet/>
      <dgm:spPr/>
      <dgm:t>
        <a:bodyPr/>
        <a:lstStyle/>
        <a:p>
          <a:endParaRPr lang="en-US"/>
        </a:p>
      </dgm:t>
    </dgm:pt>
    <dgm:pt modelId="{A3ED608F-BAFA-4D39-B251-DC4CC77622A5}" type="sibTrans" cxnId="{AB588C42-09AF-417C-B697-17782C3F94DB}">
      <dgm:prSet/>
      <dgm:spPr/>
      <dgm:t>
        <a:bodyPr/>
        <a:lstStyle/>
        <a:p>
          <a:endParaRPr lang="en-US"/>
        </a:p>
      </dgm:t>
    </dgm:pt>
    <dgm:pt modelId="{029552D6-AC81-4950-A137-FD72304F867A}">
      <dgm:prSet phldrT="[Text]" custT="1">
        <dgm:style>
          <a:lnRef idx="1">
            <a:schemeClr val="accent3"/>
          </a:lnRef>
          <a:fillRef idx="3">
            <a:schemeClr val="accent3"/>
          </a:fillRef>
          <a:effectRef idx="2">
            <a:schemeClr val="accent3"/>
          </a:effectRef>
          <a:fontRef idx="minor">
            <a:schemeClr val="lt1"/>
          </a:fontRef>
        </dgm:style>
      </dgm:prSet>
      <dgm:spPr>
        <a:gradFill rotWithShape="0">
          <a:gsLst>
            <a:gs pos="0">
              <a:schemeClr val="accent3">
                <a:shade val="47500"/>
                <a:satMod val="137000"/>
                <a:alpha val="83000"/>
              </a:schemeClr>
            </a:gs>
            <a:gs pos="55000">
              <a:schemeClr val="accent3">
                <a:shade val="69000"/>
                <a:satMod val="137000"/>
              </a:schemeClr>
            </a:gs>
            <a:gs pos="100000">
              <a:schemeClr val="accent3">
                <a:shade val="98000"/>
                <a:satMod val="137000"/>
              </a:schemeClr>
            </a:gs>
          </a:gsLst>
        </a:gradFill>
      </dgm:spPr>
      <dgm:t>
        <a:bodyPr/>
        <a:lstStyle/>
        <a:p>
          <a:pPr algn="l"/>
          <a:endParaRPr lang="en-US" sz="1050" dirty="0"/>
        </a:p>
      </dgm:t>
    </dgm:pt>
    <dgm:pt modelId="{BA5FF15A-A9A2-43AB-9B8D-9ED04400EB26}" type="parTrans" cxnId="{40691AC0-093D-4E8A-B705-F57B12A41F6A}">
      <dgm:prSet/>
      <dgm:spPr/>
      <dgm:t>
        <a:bodyPr/>
        <a:lstStyle/>
        <a:p>
          <a:endParaRPr lang="en-US"/>
        </a:p>
      </dgm:t>
    </dgm:pt>
    <dgm:pt modelId="{9099C2BA-0064-41EF-A88C-009A0FA68D8C}" type="sibTrans" cxnId="{40691AC0-093D-4E8A-B705-F57B12A41F6A}">
      <dgm:prSet/>
      <dgm:spPr/>
      <dgm:t>
        <a:bodyPr/>
        <a:lstStyle/>
        <a:p>
          <a:endParaRPr lang="en-US"/>
        </a:p>
      </dgm:t>
    </dgm:pt>
    <dgm:pt modelId="{3C514D07-4E50-42F5-84A6-C5CD49221EA8}">
      <dgm:prSet phldrT="[Text]" custT="1">
        <dgm:style>
          <a:lnRef idx="1">
            <a:schemeClr val="accent3"/>
          </a:lnRef>
          <a:fillRef idx="3">
            <a:schemeClr val="accent3"/>
          </a:fillRef>
          <a:effectRef idx="2">
            <a:schemeClr val="accent3"/>
          </a:effectRef>
          <a:fontRef idx="minor">
            <a:schemeClr val="lt1"/>
          </a:fontRef>
        </dgm:style>
      </dgm:prSet>
      <dgm:spPr/>
      <dgm:t>
        <a:bodyPr/>
        <a:lstStyle/>
        <a:p>
          <a:pPr algn="l"/>
          <a:endParaRPr lang="en-US" sz="1050" dirty="0"/>
        </a:p>
      </dgm:t>
    </dgm:pt>
    <dgm:pt modelId="{D16B636F-BEBD-463A-8D56-DB9A69EBD42E}" type="parTrans" cxnId="{55251E9C-CC1E-406F-AAEE-9F264FA0231A}">
      <dgm:prSet/>
      <dgm:spPr/>
      <dgm:t>
        <a:bodyPr/>
        <a:lstStyle/>
        <a:p>
          <a:endParaRPr lang="en-US"/>
        </a:p>
      </dgm:t>
    </dgm:pt>
    <dgm:pt modelId="{33D2DE2A-EFCA-4691-84E8-3BF41615027E}" type="sibTrans" cxnId="{55251E9C-CC1E-406F-AAEE-9F264FA0231A}">
      <dgm:prSet/>
      <dgm:spPr/>
      <dgm:t>
        <a:bodyPr/>
        <a:lstStyle/>
        <a:p>
          <a:endParaRPr lang="en-US"/>
        </a:p>
      </dgm:t>
    </dgm:pt>
    <dgm:pt modelId="{57D28938-EE14-4EA9-9945-15745EB01382}">
      <dgm:prSet phldrT="[Text]" custT="1">
        <dgm:style>
          <a:lnRef idx="1">
            <a:schemeClr val="accent3"/>
          </a:lnRef>
          <a:fillRef idx="3">
            <a:schemeClr val="accent3"/>
          </a:fillRef>
          <a:effectRef idx="2">
            <a:schemeClr val="accent3"/>
          </a:effectRef>
          <a:fontRef idx="minor">
            <a:schemeClr val="lt1"/>
          </a:fontRef>
        </dgm:style>
      </dgm:prSet>
      <dgm:spPr>
        <a:gradFill rotWithShape="0">
          <a:gsLst>
            <a:gs pos="0">
              <a:schemeClr val="accent3">
                <a:shade val="47500"/>
                <a:satMod val="137000"/>
                <a:alpha val="66000"/>
              </a:schemeClr>
            </a:gs>
            <a:gs pos="55000">
              <a:schemeClr val="accent3">
                <a:shade val="69000"/>
                <a:satMod val="137000"/>
              </a:schemeClr>
            </a:gs>
            <a:gs pos="100000">
              <a:schemeClr val="accent3">
                <a:shade val="98000"/>
                <a:satMod val="137000"/>
              </a:schemeClr>
            </a:gs>
          </a:gsLst>
        </a:gradFill>
      </dgm:spPr>
      <dgm:t>
        <a:bodyPr/>
        <a:lstStyle/>
        <a:p>
          <a:pPr algn="l"/>
          <a:endParaRPr lang="en-US" sz="1050" dirty="0"/>
        </a:p>
      </dgm:t>
    </dgm:pt>
    <dgm:pt modelId="{6103BE65-682B-4FA8-A5DD-A906FAE06230}" type="parTrans" cxnId="{DB97E6D4-50A9-462C-B2C1-F1CDEC5891FC}">
      <dgm:prSet/>
      <dgm:spPr/>
      <dgm:t>
        <a:bodyPr/>
        <a:lstStyle/>
        <a:p>
          <a:endParaRPr lang="en-US"/>
        </a:p>
      </dgm:t>
    </dgm:pt>
    <dgm:pt modelId="{27F99617-8B77-471B-9FD9-AAFC08778A67}" type="sibTrans" cxnId="{DB97E6D4-50A9-462C-B2C1-F1CDEC5891FC}">
      <dgm:prSet/>
      <dgm:spPr/>
      <dgm:t>
        <a:bodyPr/>
        <a:lstStyle/>
        <a:p>
          <a:endParaRPr lang="en-US"/>
        </a:p>
      </dgm:t>
    </dgm:pt>
    <dgm:pt modelId="{D872CC08-9B7D-45A9-BA4A-B2458F1B30B0}">
      <dgm:prSet phldrT="[Text]" custT="1">
        <dgm:style>
          <a:lnRef idx="1">
            <a:schemeClr val="accent3"/>
          </a:lnRef>
          <a:fillRef idx="3">
            <a:schemeClr val="accent3"/>
          </a:fillRef>
          <a:effectRef idx="2">
            <a:schemeClr val="accent3"/>
          </a:effectRef>
          <a:fontRef idx="minor">
            <a:schemeClr val="lt1"/>
          </a:fontRef>
        </dgm:style>
      </dgm:prSet>
      <dgm:spPr>
        <a:gradFill rotWithShape="0">
          <a:gsLst>
            <a:gs pos="0">
              <a:schemeClr val="accent3">
                <a:shade val="47500"/>
                <a:satMod val="137000"/>
                <a:alpha val="50000"/>
              </a:schemeClr>
            </a:gs>
            <a:gs pos="55000">
              <a:schemeClr val="accent3">
                <a:shade val="69000"/>
                <a:satMod val="137000"/>
              </a:schemeClr>
            </a:gs>
            <a:gs pos="100000">
              <a:schemeClr val="accent3">
                <a:shade val="98000"/>
                <a:satMod val="137000"/>
              </a:schemeClr>
            </a:gs>
          </a:gsLst>
        </a:gradFill>
      </dgm:spPr>
      <dgm:t>
        <a:bodyPr/>
        <a:lstStyle/>
        <a:p>
          <a:pPr algn="l"/>
          <a:r>
            <a:rPr lang="en-US" sz="1000" dirty="0" smtClean="0"/>
            <a:t>Deadline for meeting on Projected Net Revenue Requirement</a:t>
          </a:r>
          <a:endParaRPr lang="en-US" sz="1000" dirty="0"/>
        </a:p>
      </dgm:t>
    </dgm:pt>
    <dgm:pt modelId="{21B32E5C-5A1B-4284-8E7E-C40147ABF18B}" type="parTrans" cxnId="{8B52C927-6735-49A2-B31B-1A3ECF91198C}">
      <dgm:prSet/>
      <dgm:spPr/>
      <dgm:t>
        <a:bodyPr/>
        <a:lstStyle/>
        <a:p>
          <a:endParaRPr lang="en-US"/>
        </a:p>
      </dgm:t>
    </dgm:pt>
    <dgm:pt modelId="{F95DAC70-8838-4572-AB05-F7829886656B}" type="sibTrans" cxnId="{8B52C927-6735-49A2-B31B-1A3ECF91198C}">
      <dgm:prSet/>
      <dgm:spPr/>
      <dgm:t>
        <a:bodyPr/>
        <a:lstStyle/>
        <a:p>
          <a:endParaRPr lang="en-US"/>
        </a:p>
      </dgm:t>
    </dgm:pt>
    <dgm:pt modelId="{4247267C-6E62-4503-BAE7-F04FBC12F99E}">
      <dgm:prSet phldrT="[Text]" custT="1">
        <dgm:style>
          <a:lnRef idx="1">
            <a:schemeClr val="accent3"/>
          </a:lnRef>
          <a:fillRef idx="3">
            <a:schemeClr val="accent3"/>
          </a:fillRef>
          <a:effectRef idx="2">
            <a:schemeClr val="accent3"/>
          </a:effectRef>
          <a:fontRef idx="minor">
            <a:schemeClr val="lt1"/>
          </a:fontRef>
        </dgm:style>
      </dgm:prSet>
      <dgm:spPr>
        <a:gradFill rotWithShape="0">
          <a:gsLst>
            <a:gs pos="0">
              <a:schemeClr val="accent3">
                <a:shade val="47500"/>
                <a:satMod val="137000"/>
                <a:alpha val="36000"/>
              </a:schemeClr>
            </a:gs>
            <a:gs pos="55000">
              <a:schemeClr val="accent3">
                <a:shade val="69000"/>
                <a:satMod val="137000"/>
              </a:schemeClr>
            </a:gs>
            <a:gs pos="100000">
              <a:schemeClr val="accent3">
                <a:shade val="98000"/>
                <a:satMod val="137000"/>
              </a:schemeClr>
            </a:gs>
          </a:gsLst>
        </a:gradFill>
      </dgm:spPr>
      <dgm:t>
        <a:bodyPr/>
        <a:lstStyle/>
        <a:p>
          <a:pPr algn="l"/>
          <a:endParaRPr lang="en-US" sz="1050" dirty="0"/>
        </a:p>
      </dgm:t>
    </dgm:pt>
    <dgm:pt modelId="{CA61A35F-64F7-4546-A9A1-EA7A3C994FDE}" type="parTrans" cxnId="{BCBE600B-1483-4E17-ACCA-1290ABFDED92}">
      <dgm:prSet/>
      <dgm:spPr/>
      <dgm:t>
        <a:bodyPr/>
        <a:lstStyle/>
        <a:p>
          <a:endParaRPr lang="en-US"/>
        </a:p>
      </dgm:t>
    </dgm:pt>
    <dgm:pt modelId="{DE55282B-C199-4A8E-98D1-CD0463CC19A2}" type="sibTrans" cxnId="{BCBE600B-1483-4E17-ACCA-1290ABFDED92}">
      <dgm:prSet/>
      <dgm:spPr/>
      <dgm:t>
        <a:bodyPr/>
        <a:lstStyle/>
        <a:p>
          <a:endParaRPr lang="en-US"/>
        </a:p>
      </dgm:t>
    </dgm:pt>
    <dgm:pt modelId="{A6B1FF46-FD33-4948-A04F-EB6558899C4B}">
      <dgm:prSet phldrT="[Text]" custT="1">
        <dgm:style>
          <a:lnRef idx="1">
            <a:schemeClr val="accent3"/>
          </a:lnRef>
          <a:fillRef idx="3">
            <a:schemeClr val="accent3"/>
          </a:fillRef>
          <a:effectRef idx="2">
            <a:schemeClr val="accent3"/>
          </a:effectRef>
          <a:fontRef idx="minor">
            <a:schemeClr val="lt1"/>
          </a:fontRef>
        </dgm:style>
      </dgm:prSet>
      <dgm:spPr>
        <a:gradFill rotWithShape="0">
          <a:gsLst>
            <a:gs pos="0">
              <a:schemeClr val="accent3">
                <a:shade val="47500"/>
                <a:satMod val="137000"/>
                <a:alpha val="36000"/>
              </a:schemeClr>
            </a:gs>
            <a:gs pos="55000">
              <a:schemeClr val="accent3">
                <a:shade val="69000"/>
                <a:satMod val="137000"/>
              </a:schemeClr>
            </a:gs>
            <a:gs pos="100000">
              <a:schemeClr val="accent3">
                <a:shade val="98000"/>
                <a:satMod val="137000"/>
              </a:schemeClr>
            </a:gs>
          </a:gsLst>
        </a:gradFill>
      </dgm:spPr>
      <dgm:t>
        <a:bodyPr/>
        <a:lstStyle/>
        <a:p>
          <a:pPr algn="l"/>
          <a:endParaRPr lang="en-US" sz="1050" dirty="0"/>
        </a:p>
      </dgm:t>
    </dgm:pt>
    <dgm:pt modelId="{033A7D22-A0D9-4451-B4EB-A72CB0366A47}" type="parTrans" cxnId="{6C494BBD-D0BE-4046-93E2-406C93113745}">
      <dgm:prSet/>
      <dgm:spPr/>
      <dgm:t>
        <a:bodyPr/>
        <a:lstStyle/>
        <a:p>
          <a:endParaRPr lang="en-US"/>
        </a:p>
      </dgm:t>
    </dgm:pt>
    <dgm:pt modelId="{2F81ABE1-729A-4D29-A5BA-9C73EC5BA479}" type="sibTrans" cxnId="{6C494BBD-D0BE-4046-93E2-406C93113745}">
      <dgm:prSet/>
      <dgm:spPr/>
      <dgm:t>
        <a:bodyPr/>
        <a:lstStyle/>
        <a:p>
          <a:endParaRPr lang="en-US"/>
        </a:p>
      </dgm:t>
    </dgm:pt>
    <dgm:pt modelId="{7665CAFF-ED03-4CB4-A31F-B90D035035CB}">
      <dgm:prSet phldrT="[Text]" custT="1">
        <dgm:style>
          <a:lnRef idx="1">
            <a:schemeClr val="accent3"/>
          </a:lnRef>
          <a:fillRef idx="3">
            <a:schemeClr val="accent3"/>
          </a:fillRef>
          <a:effectRef idx="2">
            <a:schemeClr val="accent3"/>
          </a:effectRef>
          <a:fontRef idx="minor">
            <a:schemeClr val="lt1"/>
          </a:fontRef>
        </dgm:style>
      </dgm:prSet>
      <dgm:spPr/>
      <dgm:t>
        <a:bodyPr/>
        <a:lstStyle/>
        <a:p>
          <a:pPr algn="l"/>
          <a:endParaRPr lang="en-US" sz="1050" dirty="0"/>
        </a:p>
      </dgm:t>
    </dgm:pt>
    <dgm:pt modelId="{AFC6B4DB-53D4-4795-8280-07EDEDE8CE70}" type="parTrans" cxnId="{2A43AFF5-44B8-45EB-B2E2-948E937C5200}">
      <dgm:prSet/>
      <dgm:spPr/>
      <dgm:t>
        <a:bodyPr/>
        <a:lstStyle/>
        <a:p>
          <a:endParaRPr lang="en-US"/>
        </a:p>
      </dgm:t>
    </dgm:pt>
    <dgm:pt modelId="{8D412511-861A-4910-8FC5-A0E58E636AEC}" type="sibTrans" cxnId="{2A43AFF5-44B8-45EB-B2E2-948E937C5200}">
      <dgm:prSet/>
      <dgm:spPr/>
      <dgm:t>
        <a:bodyPr/>
        <a:lstStyle/>
        <a:p>
          <a:endParaRPr lang="en-US"/>
        </a:p>
      </dgm:t>
    </dgm:pt>
    <dgm:pt modelId="{61738DCA-56BE-4765-A4E8-2BE9CB93E3F9}">
      <dgm:prSet custT="1">
        <dgm:style>
          <a:lnRef idx="1">
            <a:schemeClr val="accent3"/>
          </a:lnRef>
          <a:fillRef idx="3">
            <a:schemeClr val="accent3"/>
          </a:fillRef>
          <a:effectRef idx="2">
            <a:schemeClr val="accent3"/>
          </a:effectRef>
          <a:fontRef idx="minor">
            <a:schemeClr val="lt1"/>
          </a:fontRef>
        </dgm:style>
      </dgm:prSet>
      <dgm:spPr>
        <a:gradFill rotWithShape="0">
          <a:gsLst>
            <a:gs pos="0">
              <a:schemeClr val="accent3">
                <a:shade val="47500"/>
                <a:satMod val="137000"/>
                <a:alpha val="19000"/>
              </a:schemeClr>
            </a:gs>
            <a:gs pos="55000">
              <a:schemeClr val="accent3">
                <a:shade val="69000"/>
                <a:satMod val="137000"/>
              </a:schemeClr>
            </a:gs>
            <a:gs pos="100000">
              <a:schemeClr val="accent3">
                <a:shade val="98000"/>
                <a:satMod val="137000"/>
              </a:schemeClr>
            </a:gs>
          </a:gsLst>
        </a:gradFill>
      </dgm:spPr>
      <dgm:t>
        <a:bodyPr anchor="t"/>
        <a:lstStyle/>
        <a:p>
          <a:pPr algn="ctr"/>
          <a:r>
            <a:rPr lang="en-US" sz="1100" dirty="0" smtClean="0"/>
            <a:t>December 1</a:t>
          </a:r>
          <a:endParaRPr lang="en-US" sz="1100" dirty="0"/>
        </a:p>
      </dgm:t>
    </dgm:pt>
    <dgm:pt modelId="{B33C7ED4-DD7B-436F-A591-34F438A032CB}" type="parTrans" cxnId="{DBF894B1-EAB0-4054-B42B-68DF0579793C}">
      <dgm:prSet/>
      <dgm:spPr/>
      <dgm:t>
        <a:bodyPr/>
        <a:lstStyle/>
        <a:p>
          <a:endParaRPr lang="en-US"/>
        </a:p>
      </dgm:t>
    </dgm:pt>
    <dgm:pt modelId="{D15B0C1A-720D-4D11-A870-574F0C21AF7C}" type="sibTrans" cxnId="{DBF894B1-EAB0-4054-B42B-68DF0579793C}">
      <dgm:prSet/>
      <dgm:spPr/>
      <dgm:t>
        <a:bodyPr/>
        <a:lstStyle/>
        <a:p>
          <a:endParaRPr lang="en-US"/>
        </a:p>
      </dgm:t>
    </dgm:pt>
    <dgm:pt modelId="{A4DF4D9E-37F2-4E21-B3EE-E12D4DF79BF2}">
      <dgm:prSet phldrT="[Text]" custT="1">
        <dgm:style>
          <a:lnRef idx="1">
            <a:schemeClr val="accent3"/>
          </a:lnRef>
          <a:fillRef idx="3">
            <a:schemeClr val="accent3"/>
          </a:fillRef>
          <a:effectRef idx="2">
            <a:schemeClr val="accent3"/>
          </a:effectRef>
          <a:fontRef idx="minor">
            <a:schemeClr val="lt1"/>
          </a:fontRef>
        </dgm:style>
      </dgm:prSet>
      <dgm:spPr>
        <a:gradFill rotWithShape="0">
          <a:gsLst>
            <a:gs pos="0">
              <a:schemeClr val="accent3">
                <a:shade val="47500"/>
                <a:satMod val="137000"/>
                <a:alpha val="50000"/>
              </a:schemeClr>
            </a:gs>
            <a:gs pos="55000">
              <a:schemeClr val="accent3">
                <a:shade val="69000"/>
                <a:satMod val="137000"/>
              </a:schemeClr>
            </a:gs>
            <a:gs pos="100000">
              <a:schemeClr val="accent3">
                <a:shade val="98000"/>
                <a:satMod val="137000"/>
              </a:schemeClr>
            </a:gs>
          </a:gsLst>
        </a:gradFill>
      </dgm:spPr>
      <dgm:t>
        <a:bodyPr/>
        <a:lstStyle/>
        <a:p>
          <a:pPr algn="l"/>
          <a:endParaRPr lang="en-US" sz="1050" dirty="0"/>
        </a:p>
      </dgm:t>
    </dgm:pt>
    <dgm:pt modelId="{709802AF-AB80-4CA1-84D1-8D94E6E23A7C}" type="parTrans" cxnId="{63733E4A-C472-498B-970D-F883A276E5A3}">
      <dgm:prSet/>
      <dgm:spPr/>
      <dgm:t>
        <a:bodyPr/>
        <a:lstStyle/>
        <a:p>
          <a:endParaRPr lang="en-US"/>
        </a:p>
      </dgm:t>
    </dgm:pt>
    <dgm:pt modelId="{AF39BF69-B6B1-402A-B533-F61A3C1C4619}" type="sibTrans" cxnId="{63733E4A-C472-498B-970D-F883A276E5A3}">
      <dgm:prSet/>
      <dgm:spPr/>
      <dgm:t>
        <a:bodyPr/>
        <a:lstStyle/>
        <a:p>
          <a:endParaRPr lang="en-US"/>
        </a:p>
      </dgm:t>
    </dgm:pt>
    <dgm:pt modelId="{11A317B8-3095-4F99-9765-DDDEF4701EF0}">
      <dgm:prSet custT="1">
        <dgm:style>
          <a:lnRef idx="1">
            <a:schemeClr val="accent3"/>
          </a:lnRef>
          <a:fillRef idx="3">
            <a:schemeClr val="accent3"/>
          </a:fillRef>
          <a:effectRef idx="2">
            <a:schemeClr val="accent3"/>
          </a:effectRef>
          <a:fontRef idx="minor">
            <a:schemeClr val="lt1"/>
          </a:fontRef>
        </dgm:style>
      </dgm:prSet>
      <dgm:spPr>
        <a:gradFill rotWithShape="0">
          <a:gsLst>
            <a:gs pos="0">
              <a:schemeClr val="accent3">
                <a:shade val="47500"/>
                <a:satMod val="137000"/>
                <a:alpha val="19000"/>
              </a:schemeClr>
            </a:gs>
            <a:gs pos="55000">
              <a:schemeClr val="accent3">
                <a:shade val="69000"/>
                <a:satMod val="137000"/>
              </a:schemeClr>
            </a:gs>
            <a:gs pos="100000">
              <a:schemeClr val="accent3">
                <a:shade val="98000"/>
                <a:satMod val="137000"/>
              </a:schemeClr>
            </a:gs>
          </a:gsLst>
        </a:gradFill>
      </dgm:spPr>
      <dgm:t>
        <a:bodyPr/>
        <a:lstStyle/>
        <a:p>
          <a:pPr algn="l"/>
          <a:r>
            <a:rPr lang="en-US" sz="1000" dirty="0" smtClean="0"/>
            <a:t>Deadline for Interested Parties to submit information requests</a:t>
          </a:r>
          <a:endParaRPr lang="en-US" sz="1000" dirty="0"/>
        </a:p>
      </dgm:t>
    </dgm:pt>
    <dgm:pt modelId="{AFD58F75-549E-4796-A907-31B6B80A874D}" type="parTrans" cxnId="{AAE13F67-2802-4DA3-A9A9-469EFA40BD1B}">
      <dgm:prSet/>
      <dgm:spPr/>
      <dgm:t>
        <a:bodyPr/>
        <a:lstStyle/>
        <a:p>
          <a:endParaRPr lang="en-US"/>
        </a:p>
      </dgm:t>
    </dgm:pt>
    <dgm:pt modelId="{4F4E649C-BA29-4239-AA0C-BBD8B26D21F6}" type="sibTrans" cxnId="{AAE13F67-2802-4DA3-A9A9-469EFA40BD1B}">
      <dgm:prSet/>
      <dgm:spPr/>
      <dgm:t>
        <a:bodyPr/>
        <a:lstStyle/>
        <a:p>
          <a:endParaRPr lang="en-US"/>
        </a:p>
      </dgm:t>
    </dgm:pt>
    <dgm:pt modelId="{8E907159-C1D9-43B8-BB19-F1F21D522365}">
      <dgm:prSet custT="1">
        <dgm:style>
          <a:lnRef idx="1">
            <a:schemeClr val="accent3"/>
          </a:lnRef>
          <a:fillRef idx="3">
            <a:schemeClr val="accent3"/>
          </a:fillRef>
          <a:effectRef idx="2">
            <a:schemeClr val="accent3"/>
          </a:effectRef>
          <a:fontRef idx="minor">
            <a:schemeClr val="lt1"/>
          </a:fontRef>
        </dgm:style>
      </dgm:prSet>
      <dgm:spPr>
        <a:gradFill rotWithShape="0">
          <a:gsLst>
            <a:gs pos="0">
              <a:schemeClr val="accent3">
                <a:shade val="47500"/>
                <a:satMod val="137000"/>
                <a:alpha val="19000"/>
              </a:schemeClr>
            </a:gs>
            <a:gs pos="55000">
              <a:schemeClr val="accent3">
                <a:shade val="69000"/>
                <a:satMod val="137000"/>
              </a:schemeClr>
            </a:gs>
            <a:gs pos="100000">
              <a:schemeClr val="accent3">
                <a:shade val="98000"/>
                <a:satMod val="137000"/>
              </a:schemeClr>
            </a:gs>
          </a:gsLst>
        </a:gradFill>
      </dgm:spPr>
      <dgm:t>
        <a:bodyPr/>
        <a:lstStyle/>
        <a:p>
          <a:pPr algn="l"/>
          <a:endParaRPr lang="en-US" sz="1050" dirty="0"/>
        </a:p>
      </dgm:t>
    </dgm:pt>
    <dgm:pt modelId="{8904A2EF-775E-4ED4-9102-4D2A7D8D89D0}" type="parTrans" cxnId="{D3D59FD6-AF31-459B-B434-CA462A1C1E0B}">
      <dgm:prSet/>
      <dgm:spPr/>
      <dgm:t>
        <a:bodyPr/>
        <a:lstStyle/>
        <a:p>
          <a:endParaRPr lang="en-US"/>
        </a:p>
      </dgm:t>
    </dgm:pt>
    <dgm:pt modelId="{23B6D683-087E-4B9D-825D-C2884568160A}" type="sibTrans" cxnId="{D3D59FD6-AF31-459B-B434-CA462A1C1E0B}">
      <dgm:prSet/>
      <dgm:spPr/>
      <dgm:t>
        <a:bodyPr/>
        <a:lstStyle/>
        <a:p>
          <a:endParaRPr lang="en-US"/>
        </a:p>
      </dgm:t>
    </dgm:pt>
    <dgm:pt modelId="{BAD30140-341F-47A5-B1FF-F90D74CA6C9A}">
      <dgm:prSet custT="1">
        <dgm:style>
          <a:lnRef idx="1">
            <a:schemeClr val="accent3"/>
          </a:lnRef>
          <a:fillRef idx="3">
            <a:schemeClr val="accent3"/>
          </a:fillRef>
          <a:effectRef idx="2">
            <a:schemeClr val="accent3"/>
          </a:effectRef>
          <a:fontRef idx="minor">
            <a:schemeClr val="lt1"/>
          </a:fontRef>
        </dgm:style>
      </dgm:prSet>
      <dgm:spPr>
        <a:gradFill rotWithShape="0">
          <a:gsLst>
            <a:gs pos="0">
              <a:schemeClr val="accent3">
                <a:shade val="47500"/>
                <a:satMod val="137000"/>
                <a:alpha val="19000"/>
              </a:schemeClr>
            </a:gs>
            <a:gs pos="55000">
              <a:schemeClr val="accent3">
                <a:shade val="69000"/>
                <a:satMod val="137000"/>
              </a:schemeClr>
            </a:gs>
            <a:gs pos="100000">
              <a:schemeClr val="accent3">
                <a:shade val="98000"/>
                <a:satMod val="137000"/>
              </a:schemeClr>
            </a:gs>
          </a:gsLst>
        </a:gradFill>
      </dgm:spPr>
      <dgm:t>
        <a:bodyPr/>
        <a:lstStyle/>
        <a:p>
          <a:pPr algn="l"/>
          <a:endParaRPr lang="en-US" sz="1050" dirty="0"/>
        </a:p>
      </dgm:t>
    </dgm:pt>
    <dgm:pt modelId="{95AE74D8-1D49-497F-AC20-02EEDF87578C}" type="parTrans" cxnId="{6D89D534-4370-4CA3-BDE8-61F74C8F2B5D}">
      <dgm:prSet/>
      <dgm:spPr/>
      <dgm:t>
        <a:bodyPr/>
        <a:lstStyle/>
        <a:p>
          <a:endParaRPr lang="en-US"/>
        </a:p>
      </dgm:t>
    </dgm:pt>
    <dgm:pt modelId="{9D71985C-ED48-4847-936C-5D7478CA3836}" type="sibTrans" cxnId="{6D89D534-4370-4CA3-BDE8-61F74C8F2B5D}">
      <dgm:prSet/>
      <dgm:spPr/>
      <dgm:t>
        <a:bodyPr/>
        <a:lstStyle/>
        <a:p>
          <a:endParaRPr lang="en-US"/>
        </a:p>
      </dgm:t>
    </dgm:pt>
    <dgm:pt modelId="{339CEA6E-2205-41FA-8713-BB1CC4842AA2}">
      <dgm:prSet custT="1">
        <dgm:style>
          <a:lnRef idx="1">
            <a:schemeClr val="accent2"/>
          </a:lnRef>
          <a:fillRef idx="3">
            <a:schemeClr val="accent2"/>
          </a:fillRef>
          <a:effectRef idx="2">
            <a:schemeClr val="accent2"/>
          </a:effectRef>
          <a:fontRef idx="minor">
            <a:schemeClr val="lt1"/>
          </a:fontRef>
        </dgm:style>
      </dgm:prSet>
      <dgm:spPr/>
      <dgm:t>
        <a:bodyPr/>
        <a:lstStyle/>
        <a:p>
          <a:pPr algn="l"/>
          <a:endParaRPr lang="en-US" sz="1050" dirty="0"/>
        </a:p>
      </dgm:t>
    </dgm:pt>
    <dgm:pt modelId="{2A62CC6E-9273-4357-A1F6-5D4BA50C2C85}" type="parTrans" cxnId="{22C7DC34-72AE-4E29-8494-A568356D2CDC}">
      <dgm:prSet/>
      <dgm:spPr/>
      <dgm:t>
        <a:bodyPr/>
        <a:lstStyle/>
        <a:p>
          <a:endParaRPr lang="en-US"/>
        </a:p>
      </dgm:t>
    </dgm:pt>
    <dgm:pt modelId="{E2560879-80E7-4436-8515-79D26585EB75}" type="sibTrans" cxnId="{22C7DC34-72AE-4E29-8494-A568356D2CDC}">
      <dgm:prSet/>
      <dgm:spPr/>
      <dgm:t>
        <a:bodyPr/>
        <a:lstStyle/>
        <a:p>
          <a:endParaRPr lang="en-US"/>
        </a:p>
      </dgm:t>
    </dgm:pt>
    <dgm:pt modelId="{A275F9D1-4918-4D13-81EE-8644B60B9F85}">
      <dgm:prSet custT="1">
        <dgm:style>
          <a:lnRef idx="1">
            <a:schemeClr val="accent2"/>
          </a:lnRef>
          <a:fillRef idx="3">
            <a:schemeClr val="accent2"/>
          </a:fillRef>
          <a:effectRef idx="2">
            <a:schemeClr val="accent2"/>
          </a:effectRef>
          <a:fontRef idx="minor">
            <a:schemeClr val="lt1"/>
          </a:fontRef>
        </dgm:style>
      </dgm:prSet>
      <dgm:spPr/>
      <dgm:t>
        <a:bodyPr/>
        <a:lstStyle/>
        <a:p>
          <a:pPr algn="l"/>
          <a:endParaRPr lang="en-US" sz="1050" dirty="0"/>
        </a:p>
      </dgm:t>
    </dgm:pt>
    <dgm:pt modelId="{ACA1A3E4-1924-4573-AF59-DA6251A963C3}" type="parTrans" cxnId="{BED721BB-E101-423A-BBFE-912D7EEB068B}">
      <dgm:prSet/>
      <dgm:spPr/>
      <dgm:t>
        <a:bodyPr/>
        <a:lstStyle/>
        <a:p>
          <a:endParaRPr lang="en-US"/>
        </a:p>
      </dgm:t>
    </dgm:pt>
    <dgm:pt modelId="{B927A2BE-17F3-4876-B4B1-18328B3E152F}" type="sibTrans" cxnId="{BED721BB-E101-423A-BBFE-912D7EEB068B}">
      <dgm:prSet/>
      <dgm:spPr/>
      <dgm:t>
        <a:bodyPr/>
        <a:lstStyle/>
        <a:p>
          <a:endParaRPr lang="en-US"/>
        </a:p>
      </dgm:t>
    </dgm:pt>
    <dgm:pt modelId="{8C3F5AA6-F2A2-486C-AB18-01F17247F71C}">
      <dgm:prSet custT="1">
        <dgm:style>
          <a:lnRef idx="1">
            <a:schemeClr val="accent2"/>
          </a:lnRef>
          <a:fillRef idx="3">
            <a:schemeClr val="accent2"/>
          </a:fillRef>
          <a:effectRef idx="2">
            <a:schemeClr val="accent2"/>
          </a:effectRef>
          <a:fontRef idx="minor">
            <a:schemeClr val="lt1"/>
          </a:fontRef>
        </dgm:style>
      </dgm:prSet>
      <dgm:spPr>
        <a:gradFill rotWithShape="0">
          <a:gsLst>
            <a:gs pos="0">
              <a:schemeClr val="accent2">
                <a:shade val="47500"/>
                <a:satMod val="137000"/>
                <a:alpha val="80000"/>
              </a:schemeClr>
            </a:gs>
            <a:gs pos="55000">
              <a:schemeClr val="accent2">
                <a:shade val="69000"/>
                <a:satMod val="137000"/>
              </a:schemeClr>
            </a:gs>
            <a:gs pos="100000">
              <a:schemeClr val="accent2">
                <a:shade val="98000"/>
                <a:satMod val="137000"/>
              </a:schemeClr>
            </a:gs>
          </a:gsLst>
        </a:gradFill>
      </dgm:spPr>
      <dgm:t>
        <a:bodyPr/>
        <a:lstStyle/>
        <a:p>
          <a:pPr algn="l"/>
          <a:endParaRPr lang="en-US" sz="1050" dirty="0"/>
        </a:p>
      </dgm:t>
    </dgm:pt>
    <dgm:pt modelId="{8BA8AFD4-6FB0-4037-95E2-4DE752EEB05D}" type="parTrans" cxnId="{85BE7CE8-CDB6-4C7E-8877-8FF51EC3F5E4}">
      <dgm:prSet/>
      <dgm:spPr/>
      <dgm:t>
        <a:bodyPr/>
        <a:lstStyle/>
        <a:p>
          <a:endParaRPr lang="en-US"/>
        </a:p>
      </dgm:t>
    </dgm:pt>
    <dgm:pt modelId="{69985B22-A921-498B-BF39-AB2FBEF5AA07}" type="sibTrans" cxnId="{85BE7CE8-CDB6-4C7E-8877-8FF51EC3F5E4}">
      <dgm:prSet/>
      <dgm:spPr/>
      <dgm:t>
        <a:bodyPr/>
        <a:lstStyle/>
        <a:p>
          <a:endParaRPr lang="en-US"/>
        </a:p>
      </dgm:t>
    </dgm:pt>
    <dgm:pt modelId="{D6A3B9AF-7D64-42BD-9BB6-DA0179C6DA5E}">
      <dgm:prSet custT="1">
        <dgm:style>
          <a:lnRef idx="1">
            <a:schemeClr val="accent2"/>
          </a:lnRef>
          <a:fillRef idx="3">
            <a:schemeClr val="accent2"/>
          </a:fillRef>
          <a:effectRef idx="2">
            <a:schemeClr val="accent2"/>
          </a:effectRef>
          <a:fontRef idx="minor">
            <a:schemeClr val="lt1"/>
          </a:fontRef>
        </dgm:style>
      </dgm:prSet>
      <dgm:spPr>
        <a:gradFill rotWithShape="0">
          <a:gsLst>
            <a:gs pos="0">
              <a:schemeClr val="accent2">
                <a:shade val="47500"/>
                <a:satMod val="137000"/>
                <a:alpha val="80000"/>
              </a:schemeClr>
            </a:gs>
            <a:gs pos="55000">
              <a:schemeClr val="accent2">
                <a:shade val="69000"/>
                <a:satMod val="137000"/>
              </a:schemeClr>
            </a:gs>
            <a:gs pos="100000">
              <a:schemeClr val="accent2">
                <a:shade val="98000"/>
                <a:satMod val="137000"/>
              </a:schemeClr>
            </a:gs>
          </a:gsLst>
        </a:gradFill>
      </dgm:spPr>
      <dgm:t>
        <a:bodyPr/>
        <a:lstStyle/>
        <a:p>
          <a:pPr algn="l"/>
          <a:endParaRPr lang="en-US" sz="1050" dirty="0"/>
        </a:p>
      </dgm:t>
    </dgm:pt>
    <dgm:pt modelId="{AB1A4E25-2E6D-487C-B452-2D3CC354A0AF}" type="parTrans" cxnId="{68E6C14D-E480-41C2-BBF3-B3302F2912F6}">
      <dgm:prSet/>
      <dgm:spPr/>
      <dgm:t>
        <a:bodyPr/>
        <a:lstStyle/>
        <a:p>
          <a:endParaRPr lang="en-US"/>
        </a:p>
      </dgm:t>
    </dgm:pt>
    <dgm:pt modelId="{B46F8038-2DBA-4A86-ABB1-9104C482DA86}" type="sibTrans" cxnId="{68E6C14D-E480-41C2-BBF3-B3302F2912F6}">
      <dgm:prSet/>
      <dgm:spPr/>
      <dgm:t>
        <a:bodyPr/>
        <a:lstStyle/>
        <a:p>
          <a:endParaRPr lang="en-US"/>
        </a:p>
      </dgm:t>
    </dgm:pt>
    <dgm:pt modelId="{002CB28C-D09E-4D96-8DC2-4855DC5A06BD}">
      <dgm:prSet custT="1">
        <dgm:style>
          <a:lnRef idx="1">
            <a:schemeClr val="accent2"/>
          </a:lnRef>
          <a:fillRef idx="3">
            <a:schemeClr val="accent2"/>
          </a:fillRef>
          <a:effectRef idx="2">
            <a:schemeClr val="accent2"/>
          </a:effectRef>
          <a:fontRef idx="minor">
            <a:schemeClr val="lt1"/>
          </a:fontRef>
        </dgm:style>
      </dgm:prSet>
      <dgm:spPr>
        <a:gradFill rotWithShape="0">
          <a:gsLst>
            <a:gs pos="0">
              <a:schemeClr val="accent2">
                <a:shade val="47500"/>
                <a:satMod val="137000"/>
                <a:alpha val="60000"/>
              </a:schemeClr>
            </a:gs>
            <a:gs pos="55000">
              <a:schemeClr val="accent2">
                <a:shade val="69000"/>
                <a:satMod val="137000"/>
              </a:schemeClr>
            </a:gs>
            <a:gs pos="100000">
              <a:schemeClr val="accent2">
                <a:shade val="98000"/>
                <a:satMod val="137000"/>
              </a:schemeClr>
            </a:gs>
          </a:gsLst>
        </a:gradFill>
      </dgm:spPr>
      <dgm:t>
        <a:bodyPr/>
        <a:lstStyle/>
        <a:p>
          <a:pPr algn="l"/>
          <a:r>
            <a:rPr lang="en-US" sz="1000" dirty="0" smtClean="0"/>
            <a:t>Deadline for transmission owner to respond to Informal Challenges</a:t>
          </a:r>
          <a:endParaRPr lang="en-US" sz="1000" dirty="0"/>
        </a:p>
      </dgm:t>
    </dgm:pt>
    <dgm:pt modelId="{89A35F40-F1D3-4C86-B7D6-E8ADB5431A0B}" type="parTrans" cxnId="{B22CD5A7-6628-426D-A003-95E9DB493616}">
      <dgm:prSet/>
      <dgm:spPr/>
      <dgm:t>
        <a:bodyPr/>
        <a:lstStyle/>
        <a:p>
          <a:endParaRPr lang="en-US"/>
        </a:p>
      </dgm:t>
    </dgm:pt>
    <dgm:pt modelId="{8868FDA0-E338-4D3A-BB11-5601157D6D87}" type="sibTrans" cxnId="{B22CD5A7-6628-426D-A003-95E9DB493616}">
      <dgm:prSet/>
      <dgm:spPr/>
      <dgm:t>
        <a:bodyPr/>
        <a:lstStyle/>
        <a:p>
          <a:endParaRPr lang="en-US"/>
        </a:p>
      </dgm:t>
    </dgm:pt>
    <dgm:pt modelId="{950837CE-3A4D-47F9-8E2F-2E5D3E5A89D3}">
      <dgm:prSet custT="1">
        <dgm:style>
          <a:lnRef idx="1">
            <a:schemeClr val="accent2"/>
          </a:lnRef>
          <a:fillRef idx="3">
            <a:schemeClr val="accent2"/>
          </a:fillRef>
          <a:effectRef idx="2">
            <a:schemeClr val="accent2"/>
          </a:effectRef>
          <a:fontRef idx="minor">
            <a:schemeClr val="lt1"/>
          </a:fontRef>
        </dgm:style>
      </dgm:prSet>
      <dgm:spPr>
        <a:gradFill rotWithShape="0">
          <a:gsLst>
            <a:gs pos="0">
              <a:schemeClr val="accent2">
                <a:shade val="47500"/>
                <a:satMod val="137000"/>
                <a:alpha val="60000"/>
              </a:schemeClr>
            </a:gs>
            <a:gs pos="55000">
              <a:schemeClr val="accent2">
                <a:shade val="69000"/>
                <a:satMod val="137000"/>
              </a:schemeClr>
            </a:gs>
            <a:gs pos="100000">
              <a:schemeClr val="accent2">
                <a:shade val="98000"/>
                <a:satMod val="137000"/>
              </a:schemeClr>
            </a:gs>
          </a:gsLst>
        </a:gradFill>
      </dgm:spPr>
      <dgm:t>
        <a:bodyPr/>
        <a:lstStyle/>
        <a:p>
          <a:pPr algn="l"/>
          <a:endParaRPr lang="en-US" sz="1050" dirty="0"/>
        </a:p>
      </dgm:t>
    </dgm:pt>
    <dgm:pt modelId="{5FE9BDB8-41DA-4268-9BF4-415232471B44}" type="parTrans" cxnId="{C65B1F47-C0A0-4BAF-AF70-84F1C9988BC9}">
      <dgm:prSet/>
      <dgm:spPr/>
      <dgm:t>
        <a:bodyPr/>
        <a:lstStyle/>
        <a:p>
          <a:endParaRPr lang="en-US"/>
        </a:p>
      </dgm:t>
    </dgm:pt>
    <dgm:pt modelId="{5A0956C6-73AD-43AB-B89E-346E5CE6B2AC}" type="sibTrans" cxnId="{C65B1F47-C0A0-4BAF-AF70-84F1C9988BC9}">
      <dgm:prSet/>
      <dgm:spPr/>
      <dgm:t>
        <a:bodyPr/>
        <a:lstStyle/>
        <a:p>
          <a:endParaRPr lang="en-US"/>
        </a:p>
      </dgm:t>
    </dgm:pt>
    <dgm:pt modelId="{FFC58247-52D5-4989-9FEB-5CA16F8CE666}">
      <dgm:prSet custT="1">
        <dgm:style>
          <a:lnRef idx="1">
            <a:schemeClr val="accent2"/>
          </a:lnRef>
          <a:fillRef idx="3">
            <a:schemeClr val="accent2"/>
          </a:fillRef>
          <a:effectRef idx="2">
            <a:schemeClr val="accent2"/>
          </a:effectRef>
          <a:fontRef idx="minor">
            <a:schemeClr val="lt1"/>
          </a:fontRef>
        </dgm:style>
      </dgm:prSet>
      <dgm:spPr>
        <a:gradFill rotWithShape="0">
          <a:gsLst>
            <a:gs pos="0">
              <a:schemeClr val="accent2">
                <a:shade val="47500"/>
                <a:satMod val="137000"/>
                <a:alpha val="60000"/>
              </a:schemeClr>
            </a:gs>
            <a:gs pos="55000">
              <a:schemeClr val="accent2">
                <a:shade val="69000"/>
                <a:satMod val="137000"/>
              </a:schemeClr>
            </a:gs>
            <a:gs pos="100000">
              <a:schemeClr val="accent2">
                <a:shade val="98000"/>
                <a:satMod val="137000"/>
              </a:schemeClr>
            </a:gs>
          </a:gsLst>
        </a:gradFill>
      </dgm:spPr>
      <dgm:t>
        <a:bodyPr/>
        <a:lstStyle/>
        <a:p>
          <a:pPr algn="l"/>
          <a:endParaRPr lang="en-US" sz="1050" dirty="0"/>
        </a:p>
      </dgm:t>
    </dgm:pt>
    <dgm:pt modelId="{AE5CE6F7-DED1-4442-9077-304A896D1ABC}" type="parTrans" cxnId="{7867E7CD-EEDC-40EB-A850-94EB20EE67ED}">
      <dgm:prSet/>
      <dgm:spPr/>
      <dgm:t>
        <a:bodyPr/>
        <a:lstStyle/>
        <a:p>
          <a:endParaRPr lang="en-US"/>
        </a:p>
      </dgm:t>
    </dgm:pt>
    <dgm:pt modelId="{65C39FBF-4866-4B62-BD13-20CAA7EF42B3}" type="sibTrans" cxnId="{7867E7CD-EEDC-40EB-A850-94EB20EE67ED}">
      <dgm:prSet/>
      <dgm:spPr/>
      <dgm:t>
        <a:bodyPr/>
        <a:lstStyle/>
        <a:p>
          <a:endParaRPr lang="en-US"/>
        </a:p>
      </dgm:t>
    </dgm:pt>
    <dgm:pt modelId="{15C5BA08-A5FC-42AB-8CD6-18E68B40B5CE}">
      <dgm:prSet custT="1">
        <dgm:style>
          <a:lnRef idx="1">
            <a:schemeClr val="accent2"/>
          </a:lnRef>
          <a:fillRef idx="3">
            <a:schemeClr val="accent2"/>
          </a:fillRef>
          <a:effectRef idx="2">
            <a:schemeClr val="accent2"/>
          </a:effectRef>
          <a:fontRef idx="minor">
            <a:schemeClr val="lt1"/>
          </a:fontRef>
        </dgm:style>
      </dgm:prSet>
      <dgm:spPr>
        <a:gradFill rotWithShape="0">
          <a:gsLst>
            <a:gs pos="0">
              <a:schemeClr val="accent2">
                <a:shade val="47500"/>
                <a:satMod val="137000"/>
                <a:alpha val="40000"/>
              </a:schemeClr>
            </a:gs>
            <a:gs pos="55000">
              <a:schemeClr val="accent2">
                <a:shade val="69000"/>
                <a:satMod val="137000"/>
              </a:schemeClr>
            </a:gs>
            <a:gs pos="100000">
              <a:schemeClr val="accent2">
                <a:shade val="98000"/>
                <a:satMod val="137000"/>
              </a:schemeClr>
            </a:gs>
          </a:gsLst>
        </a:gradFill>
      </dgm:spPr>
      <dgm:t>
        <a:bodyPr anchor="t"/>
        <a:lstStyle/>
        <a:p>
          <a:pPr algn="l"/>
          <a:r>
            <a:rPr lang="en-US" sz="1000" dirty="0" smtClean="0"/>
            <a:t>Deadline to submit Informational Filing to the Commission</a:t>
          </a:r>
          <a:endParaRPr lang="en-US" sz="1000" dirty="0"/>
        </a:p>
      </dgm:t>
    </dgm:pt>
    <dgm:pt modelId="{F2B94A0F-9955-4158-946E-A729C6057FF3}" type="parTrans" cxnId="{27D9CC16-F2F7-4E66-9753-442D8CCE4352}">
      <dgm:prSet/>
      <dgm:spPr/>
      <dgm:t>
        <a:bodyPr/>
        <a:lstStyle/>
        <a:p>
          <a:endParaRPr lang="en-US"/>
        </a:p>
      </dgm:t>
    </dgm:pt>
    <dgm:pt modelId="{FAD44DA3-5F02-41FC-A819-868DF8B8A9AD}" type="sibTrans" cxnId="{27D9CC16-F2F7-4E66-9753-442D8CCE4352}">
      <dgm:prSet/>
      <dgm:spPr/>
      <dgm:t>
        <a:bodyPr/>
        <a:lstStyle/>
        <a:p>
          <a:endParaRPr lang="en-US"/>
        </a:p>
      </dgm:t>
    </dgm:pt>
    <dgm:pt modelId="{F342AB1D-CCE1-4459-B69C-BCB05DD2C06C}">
      <dgm:prSet custT="1">
        <dgm:style>
          <a:lnRef idx="1">
            <a:schemeClr val="accent2"/>
          </a:lnRef>
          <a:fillRef idx="3">
            <a:schemeClr val="accent2"/>
          </a:fillRef>
          <a:effectRef idx="2">
            <a:schemeClr val="accent2"/>
          </a:effectRef>
          <a:fontRef idx="minor">
            <a:schemeClr val="lt1"/>
          </a:fontRef>
        </dgm:style>
      </dgm:prSet>
      <dgm:spPr>
        <a:gradFill rotWithShape="0">
          <a:gsLst>
            <a:gs pos="0">
              <a:schemeClr val="accent2">
                <a:shade val="47500"/>
                <a:satMod val="137000"/>
                <a:alpha val="40000"/>
              </a:schemeClr>
            </a:gs>
            <a:gs pos="55000">
              <a:schemeClr val="accent2">
                <a:shade val="69000"/>
                <a:satMod val="137000"/>
              </a:schemeClr>
            </a:gs>
            <a:gs pos="100000">
              <a:schemeClr val="accent2">
                <a:shade val="98000"/>
                <a:satMod val="137000"/>
              </a:schemeClr>
            </a:gs>
          </a:gsLst>
        </a:gradFill>
      </dgm:spPr>
      <dgm:t>
        <a:bodyPr anchor="t"/>
        <a:lstStyle/>
        <a:p>
          <a:pPr algn="l"/>
          <a:endParaRPr lang="en-US" sz="1050" dirty="0"/>
        </a:p>
      </dgm:t>
    </dgm:pt>
    <dgm:pt modelId="{0D97BDE3-1FCE-4177-B9F8-9CAA145481A3}" type="parTrans" cxnId="{F77A2704-151D-4DCD-8FA2-A58E4F9064BB}">
      <dgm:prSet/>
      <dgm:spPr/>
      <dgm:t>
        <a:bodyPr/>
        <a:lstStyle/>
        <a:p>
          <a:endParaRPr lang="en-US"/>
        </a:p>
      </dgm:t>
    </dgm:pt>
    <dgm:pt modelId="{44BC1013-8F91-422D-BEE3-C9CD00E85952}" type="sibTrans" cxnId="{F77A2704-151D-4DCD-8FA2-A58E4F9064BB}">
      <dgm:prSet/>
      <dgm:spPr/>
      <dgm:t>
        <a:bodyPr/>
        <a:lstStyle/>
        <a:p>
          <a:endParaRPr lang="en-US"/>
        </a:p>
      </dgm:t>
    </dgm:pt>
    <dgm:pt modelId="{D9854211-326C-496E-A781-2640960C41A6}">
      <dgm:prSet custT="1">
        <dgm:style>
          <a:lnRef idx="1">
            <a:schemeClr val="accent2"/>
          </a:lnRef>
          <a:fillRef idx="3">
            <a:schemeClr val="accent2"/>
          </a:fillRef>
          <a:effectRef idx="2">
            <a:schemeClr val="accent2"/>
          </a:effectRef>
          <a:fontRef idx="minor">
            <a:schemeClr val="lt1"/>
          </a:fontRef>
        </dgm:style>
      </dgm:prSet>
      <dgm:spPr>
        <a:gradFill rotWithShape="0">
          <a:gsLst>
            <a:gs pos="0">
              <a:schemeClr val="accent2">
                <a:shade val="47500"/>
                <a:satMod val="137000"/>
                <a:alpha val="40000"/>
              </a:schemeClr>
            </a:gs>
            <a:gs pos="55000">
              <a:schemeClr val="accent2">
                <a:shade val="69000"/>
                <a:satMod val="137000"/>
              </a:schemeClr>
            </a:gs>
            <a:gs pos="100000">
              <a:schemeClr val="accent2">
                <a:shade val="98000"/>
                <a:satMod val="137000"/>
              </a:schemeClr>
            </a:gs>
          </a:gsLst>
        </a:gradFill>
      </dgm:spPr>
      <dgm:t>
        <a:bodyPr anchor="t"/>
        <a:lstStyle/>
        <a:p>
          <a:pPr algn="l"/>
          <a:endParaRPr lang="en-US" sz="1050" dirty="0"/>
        </a:p>
      </dgm:t>
    </dgm:pt>
    <dgm:pt modelId="{2280637A-CCDE-4A9B-9255-275B92CF2170}" type="parTrans" cxnId="{43C7D1A9-B5FA-4FDF-A64A-7F5752B3820C}">
      <dgm:prSet/>
      <dgm:spPr/>
      <dgm:t>
        <a:bodyPr/>
        <a:lstStyle/>
        <a:p>
          <a:endParaRPr lang="en-US"/>
        </a:p>
      </dgm:t>
    </dgm:pt>
    <dgm:pt modelId="{3146D0E5-5EE2-4295-9891-E7654B3A6A30}" type="sibTrans" cxnId="{43C7D1A9-B5FA-4FDF-A64A-7F5752B3820C}">
      <dgm:prSet/>
      <dgm:spPr/>
      <dgm:t>
        <a:bodyPr/>
        <a:lstStyle/>
        <a:p>
          <a:endParaRPr lang="en-US"/>
        </a:p>
      </dgm:t>
    </dgm:pt>
    <dgm:pt modelId="{EB37DE4B-318D-418E-BBC8-4C30FF78A76A}">
      <dgm:prSet custT="1">
        <dgm:style>
          <a:lnRef idx="1">
            <a:schemeClr val="accent2"/>
          </a:lnRef>
          <a:fillRef idx="3">
            <a:schemeClr val="accent2"/>
          </a:fillRef>
          <a:effectRef idx="2">
            <a:schemeClr val="accent2"/>
          </a:effectRef>
          <a:fontRef idx="minor">
            <a:schemeClr val="lt1"/>
          </a:fontRef>
        </dgm:style>
      </dgm:prSet>
      <dgm:spPr>
        <a:gradFill rotWithShape="0">
          <a:gsLst>
            <a:gs pos="0">
              <a:schemeClr val="accent2">
                <a:shade val="47500"/>
                <a:satMod val="137000"/>
                <a:alpha val="20000"/>
              </a:schemeClr>
            </a:gs>
            <a:gs pos="55000">
              <a:schemeClr val="accent2">
                <a:shade val="69000"/>
                <a:satMod val="137000"/>
              </a:schemeClr>
            </a:gs>
            <a:gs pos="100000">
              <a:schemeClr val="accent2">
                <a:shade val="98000"/>
                <a:satMod val="137000"/>
              </a:schemeClr>
            </a:gs>
          </a:gsLst>
        </a:gradFill>
      </dgm:spPr>
      <dgm:t>
        <a:bodyPr anchor="t"/>
        <a:lstStyle/>
        <a:p>
          <a:pPr algn="ctr"/>
          <a:r>
            <a:rPr lang="en-US" sz="1100" dirty="0" smtClean="0"/>
            <a:t>March 31</a:t>
          </a:r>
          <a:endParaRPr lang="en-US" sz="1100" dirty="0"/>
        </a:p>
      </dgm:t>
    </dgm:pt>
    <dgm:pt modelId="{50A30796-2FE3-436C-9A12-FEA3EF4B4013}" type="parTrans" cxnId="{AA3CA894-11F0-4B1F-BCE2-38527F998149}">
      <dgm:prSet/>
      <dgm:spPr/>
      <dgm:t>
        <a:bodyPr/>
        <a:lstStyle/>
        <a:p>
          <a:endParaRPr lang="en-US"/>
        </a:p>
      </dgm:t>
    </dgm:pt>
    <dgm:pt modelId="{C09CC074-AACF-4715-A670-738070BA7D7F}" type="sibTrans" cxnId="{AA3CA894-11F0-4B1F-BCE2-38527F998149}">
      <dgm:prSet/>
      <dgm:spPr/>
      <dgm:t>
        <a:bodyPr/>
        <a:lstStyle/>
        <a:p>
          <a:endParaRPr lang="en-US"/>
        </a:p>
      </dgm:t>
    </dgm:pt>
    <dgm:pt modelId="{05CF4361-6BCA-4FA9-9D43-19674629C8FE}">
      <dgm:prSet custT="1">
        <dgm:style>
          <a:lnRef idx="1">
            <a:schemeClr val="accent2"/>
          </a:lnRef>
          <a:fillRef idx="3">
            <a:schemeClr val="accent2"/>
          </a:fillRef>
          <a:effectRef idx="2">
            <a:schemeClr val="accent2"/>
          </a:effectRef>
          <a:fontRef idx="minor">
            <a:schemeClr val="lt1"/>
          </a:fontRef>
        </dgm:style>
      </dgm:prSet>
      <dgm:spPr>
        <a:gradFill rotWithShape="0">
          <a:gsLst>
            <a:gs pos="0">
              <a:schemeClr val="accent2">
                <a:shade val="47500"/>
                <a:satMod val="137000"/>
                <a:alpha val="20000"/>
              </a:schemeClr>
            </a:gs>
            <a:gs pos="55000">
              <a:schemeClr val="accent2">
                <a:shade val="69000"/>
                <a:satMod val="137000"/>
              </a:schemeClr>
            </a:gs>
            <a:gs pos="100000">
              <a:schemeClr val="accent2">
                <a:shade val="98000"/>
                <a:satMod val="137000"/>
              </a:schemeClr>
            </a:gs>
          </a:gsLst>
        </a:gradFill>
      </dgm:spPr>
      <dgm:t>
        <a:bodyPr anchor="t"/>
        <a:lstStyle/>
        <a:p>
          <a:pPr algn="l"/>
          <a:r>
            <a:rPr lang="en-US" sz="1000" dirty="0" smtClean="0"/>
            <a:t>Deadline for Interested Parties to file Formal Challenge at the Commission</a:t>
          </a:r>
          <a:endParaRPr lang="en-US" sz="1000" dirty="0"/>
        </a:p>
      </dgm:t>
    </dgm:pt>
    <dgm:pt modelId="{9C281C88-D420-4F5A-8EAD-EA196FFDB76D}" type="parTrans" cxnId="{DFA3EE5C-19BE-4438-A3D8-B26689CED4AA}">
      <dgm:prSet/>
      <dgm:spPr/>
      <dgm:t>
        <a:bodyPr/>
        <a:lstStyle/>
        <a:p>
          <a:endParaRPr lang="en-US"/>
        </a:p>
      </dgm:t>
    </dgm:pt>
    <dgm:pt modelId="{5A7AAD66-F324-407E-810F-BE1C92301C4D}" type="sibTrans" cxnId="{DFA3EE5C-19BE-4438-A3D8-B26689CED4AA}">
      <dgm:prSet/>
      <dgm:spPr/>
      <dgm:t>
        <a:bodyPr/>
        <a:lstStyle/>
        <a:p>
          <a:endParaRPr lang="en-US"/>
        </a:p>
      </dgm:t>
    </dgm:pt>
    <dgm:pt modelId="{368328CB-2E2A-4732-BCFE-D4E6850AE24C}">
      <dgm:prSet custT="1">
        <dgm:style>
          <a:lnRef idx="1">
            <a:schemeClr val="accent2"/>
          </a:lnRef>
          <a:fillRef idx="3">
            <a:schemeClr val="accent2"/>
          </a:fillRef>
          <a:effectRef idx="2">
            <a:schemeClr val="accent2"/>
          </a:effectRef>
          <a:fontRef idx="minor">
            <a:schemeClr val="lt1"/>
          </a:fontRef>
        </dgm:style>
      </dgm:prSet>
      <dgm:spPr>
        <a:gradFill rotWithShape="0">
          <a:gsLst>
            <a:gs pos="0">
              <a:schemeClr val="accent2">
                <a:shade val="47500"/>
                <a:satMod val="137000"/>
                <a:alpha val="20000"/>
              </a:schemeClr>
            </a:gs>
            <a:gs pos="55000">
              <a:schemeClr val="accent2">
                <a:shade val="69000"/>
                <a:satMod val="137000"/>
              </a:schemeClr>
            </a:gs>
            <a:gs pos="100000">
              <a:schemeClr val="accent2">
                <a:shade val="98000"/>
                <a:satMod val="137000"/>
              </a:schemeClr>
            </a:gs>
          </a:gsLst>
        </a:gradFill>
      </dgm:spPr>
      <dgm:t>
        <a:bodyPr anchor="t"/>
        <a:lstStyle/>
        <a:p>
          <a:pPr algn="l"/>
          <a:endParaRPr lang="en-US" sz="1050" dirty="0"/>
        </a:p>
      </dgm:t>
    </dgm:pt>
    <dgm:pt modelId="{86AF4543-4292-4472-AE85-A629E69E78A3}" type="parTrans" cxnId="{E20463B5-367B-44AC-A1D1-9091E7E6B582}">
      <dgm:prSet/>
      <dgm:spPr/>
      <dgm:t>
        <a:bodyPr/>
        <a:lstStyle/>
        <a:p>
          <a:endParaRPr lang="en-US"/>
        </a:p>
      </dgm:t>
    </dgm:pt>
    <dgm:pt modelId="{E331D729-3391-440D-AB18-8A3D440ED5DF}" type="sibTrans" cxnId="{E20463B5-367B-44AC-A1D1-9091E7E6B582}">
      <dgm:prSet/>
      <dgm:spPr/>
      <dgm:t>
        <a:bodyPr/>
        <a:lstStyle/>
        <a:p>
          <a:endParaRPr lang="en-US"/>
        </a:p>
      </dgm:t>
    </dgm:pt>
    <dgm:pt modelId="{DD4EBC6C-9A93-46E3-BAA8-63AE72523D6D}">
      <dgm:prSet custT="1">
        <dgm:style>
          <a:lnRef idx="1">
            <a:schemeClr val="accent2"/>
          </a:lnRef>
          <a:fillRef idx="3">
            <a:schemeClr val="accent2"/>
          </a:fillRef>
          <a:effectRef idx="2">
            <a:schemeClr val="accent2"/>
          </a:effectRef>
          <a:fontRef idx="minor">
            <a:schemeClr val="lt1"/>
          </a:fontRef>
        </dgm:style>
      </dgm:prSet>
      <dgm:spPr>
        <a:gradFill rotWithShape="0">
          <a:gsLst>
            <a:gs pos="0">
              <a:schemeClr val="accent2">
                <a:shade val="47500"/>
                <a:satMod val="137000"/>
                <a:alpha val="20000"/>
              </a:schemeClr>
            </a:gs>
            <a:gs pos="55000">
              <a:schemeClr val="accent2">
                <a:shade val="69000"/>
                <a:satMod val="137000"/>
              </a:schemeClr>
            </a:gs>
            <a:gs pos="100000">
              <a:schemeClr val="accent2">
                <a:shade val="98000"/>
                <a:satMod val="137000"/>
              </a:schemeClr>
            </a:gs>
          </a:gsLst>
        </a:gradFill>
      </dgm:spPr>
      <dgm:t>
        <a:bodyPr anchor="t"/>
        <a:lstStyle/>
        <a:p>
          <a:pPr algn="l"/>
          <a:endParaRPr lang="en-US" sz="1050" dirty="0"/>
        </a:p>
      </dgm:t>
    </dgm:pt>
    <dgm:pt modelId="{5A7E0375-E375-4B07-B932-E161481CBF4C}" type="parTrans" cxnId="{458F2EB5-F64E-4EA4-A4DA-F13DA1E92F47}">
      <dgm:prSet/>
      <dgm:spPr/>
      <dgm:t>
        <a:bodyPr/>
        <a:lstStyle/>
        <a:p>
          <a:endParaRPr lang="en-US"/>
        </a:p>
      </dgm:t>
    </dgm:pt>
    <dgm:pt modelId="{3EADEC91-5504-4AD6-AF93-8EC0F78F20D4}" type="sibTrans" cxnId="{458F2EB5-F64E-4EA4-A4DA-F13DA1E92F47}">
      <dgm:prSet/>
      <dgm:spPr/>
      <dgm:t>
        <a:bodyPr/>
        <a:lstStyle/>
        <a:p>
          <a:endParaRPr lang="en-US"/>
        </a:p>
      </dgm:t>
    </dgm:pt>
    <dgm:pt modelId="{0769F984-8792-4803-BBD7-B091BAF98481}">
      <dgm:prSet phldrT="[Text]" custT="1">
        <dgm:style>
          <a:lnRef idx="1">
            <a:schemeClr val="accent3"/>
          </a:lnRef>
          <a:fillRef idx="3">
            <a:schemeClr val="accent3"/>
          </a:fillRef>
          <a:effectRef idx="2">
            <a:schemeClr val="accent3"/>
          </a:effectRef>
          <a:fontRef idx="minor">
            <a:schemeClr val="lt1"/>
          </a:fontRef>
        </dgm:style>
      </dgm:prSet>
      <dgm:spPr/>
      <dgm:t>
        <a:bodyPr/>
        <a:lstStyle/>
        <a:p>
          <a:pPr algn="l"/>
          <a:r>
            <a:rPr lang="en-US" sz="1000" dirty="0" smtClean="0"/>
            <a:t>Info Exchange Period and Review Period begin</a:t>
          </a:r>
          <a:endParaRPr lang="en-US" sz="1000" dirty="0"/>
        </a:p>
      </dgm:t>
    </dgm:pt>
    <dgm:pt modelId="{87FABDA9-29F8-4726-8AB9-CCC84A7EEB2D}" type="parTrans" cxnId="{79F309B4-0344-47FC-80C7-C31E37980EA4}">
      <dgm:prSet/>
      <dgm:spPr/>
      <dgm:t>
        <a:bodyPr/>
        <a:lstStyle/>
        <a:p>
          <a:endParaRPr lang="en-US"/>
        </a:p>
      </dgm:t>
    </dgm:pt>
    <dgm:pt modelId="{C72C3681-EC6E-43C4-8806-7BCB18761E0E}" type="sibTrans" cxnId="{79F309B4-0344-47FC-80C7-C31E37980EA4}">
      <dgm:prSet/>
      <dgm:spPr/>
      <dgm:t>
        <a:bodyPr/>
        <a:lstStyle/>
        <a:p>
          <a:endParaRPr lang="en-US"/>
        </a:p>
      </dgm:t>
    </dgm:pt>
    <dgm:pt modelId="{5290DF58-3F0B-477E-88AB-1DC064ED6728}">
      <dgm:prSet phldrT="[Text]" custT="1">
        <dgm:style>
          <a:lnRef idx="1">
            <a:schemeClr val="accent3"/>
          </a:lnRef>
          <a:fillRef idx="3">
            <a:schemeClr val="accent3"/>
          </a:fillRef>
          <a:effectRef idx="2">
            <a:schemeClr val="accent3"/>
          </a:effectRef>
          <a:fontRef idx="minor">
            <a:schemeClr val="lt1"/>
          </a:fontRef>
        </dgm:style>
      </dgm:prSet>
      <dgm:spPr/>
      <dgm:t>
        <a:bodyPr/>
        <a:lstStyle/>
        <a:p>
          <a:pPr algn="l"/>
          <a:endParaRPr lang="en-US" sz="1050" dirty="0"/>
        </a:p>
      </dgm:t>
    </dgm:pt>
    <dgm:pt modelId="{3948FA8D-7604-45A2-812E-33D60816F2E4}" type="parTrans" cxnId="{715F7718-72D7-452C-9B7D-345669C55EF4}">
      <dgm:prSet/>
      <dgm:spPr/>
      <dgm:t>
        <a:bodyPr/>
        <a:lstStyle/>
        <a:p>
          <a:endParaRPr lang="en-US"/>
        </a:p>
      </dgm:t>
    </dgm:pt>
    <dgm:pt modelId="{ED5031D4-33F0-43E9-A9C6-41BFE3B1B432}" type="sibTrans" cxnId="{715F7718-72D7-452C-9B7D-345669C55EF4}">
      <dgm:prSet/>
      <dgm:spPr/>
      <dgm:t>
        <a:bodyPr/>
        <a:lstStyle/>
        <a:p>
          <a:endParaRPr lang="en-US"/>
        </a:p>
      </dgm:t>
    </dgm:pt>
    <dgm:pt modelId="{870D985B-F0DB-49AF-9FB4-4B86FDCBCB0C}" type="pres">
      <dgm:prSet presAssocID="{A82EBBEB-02CA-450A-ADF0-7E1C99D8D2D1}" presName="CompostProcess" presStyleCnt="0">
        <dgm:presLayoutVars>
          <dgm:dir/>
          <dgm:resizeHandles val="exact"/>
        </dgm:presLayoutVars>
      </dgm:prSet>
      <dgm:spPr/>
      <dgm:t>
        <a:bodyPr/>
        <a:lstStyle/>
        <a:p>
          <a:endParaRPr lang="en-US"/>
        </a:p>
      </dgm:t>
    </dgm:pt>
    <dgm:pt modelId="{888FE1B5-6494-4AD7-B840-D13559262CCE}" type="pres">
      <dgm:prSet presAssocID="{A82EBBEB-02CA-450A-ADF0-7E1C99D8D2D1}" presName="arrow" presStyleLbl="bgShp" presStyleIdx="0" presStyleCnt="1" custScaleX="103612" custLinFactNeighborX="1793" custLinFactNeighborY="-764"/>
      <dgm:spPr/>
    </dgm:pt>
    <dgm:pt modelId="{4EB4CE0B-2812-4C4E-AF76-3997ED8D68E9}" type="pres">
      <dgm:prSet presAssocID="{A82EBBEB-02CA-450A-ADF0-7E1C99D8D2D1}" presName="linearProcess" presStyleCnt="0"/>
      <dgm:spPr/>
    </dgm:pt>
    <dgm:pt modelId="{931CCB12-4787-49AA-BD07-B534E40F94A0}" type="pres">
      <dgm:prSet presAssocID="{11AE9903-8A7D-40BB-AF2D-0827DA2C4880}" presName="textNode" presStyleLbl="node1" presStyleIdx="0" presStyleCnt="11" custScaleX="190287" custLinFactNeighborX="-65562">
        <dgm:presLayoutVars>
          <dgm:bulletEnabled val="1"/>
        </dgm:presLayoutVars>
      </dgm:prSet>
      <dgm:spPr/>
      <dgm:t>
        <a:bodyPr/>
        <a:lstStyle/>
        <a:p>
          <a:endParaRPr lang="en-US"/>
        </a:p>
      </dgm:t>
    </dgm:pt>
    <dgm:pt modelId="{57D3BFD9-DEF1-473C-A73F-5D3D2BBADA9D}" type="pres">
      <dgm:prSet presAssocID="{D399CA55-417C-43BC-A648-1F4C0D1A7548}" presName="sibTrans" presStyleCnt="0"/>
      <dgm:spPr/>
    </dgm:pt>
    <dgm:pt modelId="{C5F5AB6C-F7A2-48B4-B2A1-1838E739B035}" type="pres">
      <dgm:prSet presAssocID="{1C0E0690-0D28-498A-9713-AAA00D9F988C}" presName="textNode" presStyleLbl="node1" presStyleIdx="1" presStyleCnt="11" custScaleX="212204">
        <dgm:presLayoutVars>
          <dgm:bulletEnabled val="1"/>
        </dgm:presLayoutVars>
      </dgm:prSet>
      <dgm:spPr/>
      <dgm:t>
        <a:bodyPr/>
        <a:lstStyle/>
        <a:p>
          <a:endParaRPr lang="en-US"/>
        </a:p>
      </dgm:t>
    </dgm:pt>
    <dgm:pt modelId="{D7B4829C-9651-453E-A78B-9E513397015A}" type="pres">
      <dgm:prSet presAssocID="{15990F3A-020E-4F6E-8FAA-5A892B027742}" presName="sibTrans" presStyleCnt="0"/>
      <dgm:spPr/>
    </dgm:pt>
    <dgm:pt modelId="{2C179923-C01C-4C20-BF9C-40F49356A66D}" type="pres">
      <dgm:prSet presAssocID="{30E7E69C-CFDD-4141-8033-E02187194337}" presName="textNode" presStyleLbl="node1" presStyleIdx="2" presStyleCnt="11" custScaleX="228467">
        <dgm:presLayoutVars>
          <dgm:bulletEnabled val="1"/>
        </dgm:presLayoutVars>
      </dgm:prSet>
      <dgm:spPr/>
      <dgm:t>
        <a:bodyPr/>
        <a:lstStyle/>
        <a:p>
          <a:endParaRPr lang="en-US"/>
        </a:p>
      </dgm:t>
    </dgm:pt>
    <dgm:pt modelId="{F430F021-FE13-49CC-A123-5CB21DE14482}" type="pres">
      <dgm:prSet presAssocID="{0B3221A2-15F9-4128-8E4D-76E36777D374}" presName="sibTrans" presStyleCnt="0"/>
      <dgm:spPr/>
    </dgm:pt>
    <dgm:pt modelId="{3BE437CF-1C31-4AAD-B97C-90E17AB9A0E0}" type="pres">
      <dgm:prSet presAssocID="{70FC1ADB-F403-4C8D-9765-CD47B92C50B7}" presName="textNode" presStyleLbl="node1" presStyleIdx="3" presStyleCnt="11" custScaleX="244999" custLinFactNeighborX="46029">
        <dgm:presLayoutVars>
          <dgm:bulletEnabled val="1"/>
        </dgm:presLayoutVars>
      </dgm:prSet>
      <dgm:spPr/>
      <dgm:t>
        <a:bodyPr/>
        <a:lstStyle/>
        <a:p>
          <a:endParaRPr lang="en-US"/>
        </a:p>
      </dgm:t>
    </dgm:pt>
    <dgm:pt modelId="{ECA28EA8-9B0D-4000-8F79-8B4C5E14A6F6}" type="pres">
      <dgm:prSet presAssocID="{7E5A4FDA-44F3-4D74-8C6E-10EFF615E7FD}" presName="sibTrans" presStyleCnt="0"/>
      <dgm:spPr/>
    </dgm:pt>
    <dgm:pt modelId="{BAE4C159-B20D-44F0-AE61-310171BF2831}" type="pres">
      <dgm:prSet presAssocID="{995A1454-1744-47A0-9EA0-ADD8F0B949A8}" presName="textNode" presStyleLbl="node1" presStyleIdx="4" presStyleCnt="11" custScaleX="205219">
        <dgm:presLayoutVars>
          <dgm:bulletEnabled val="1"/>
        </dgm:presLayoutVars>
      </dgm:prSet>
      <dgm:spPr/>
      <dgm:t>
        <a:bodyPr/>
        <a:lstStyle/>
        <a:p>
          <a:endParaRPr lang="en-US"/>
        </a:p>
      </dgm:t>
    </dgm:pt>
    <dgm:pt modelId="{9E5D8353-082B-4849-9299-A8FBD8E52C6D}" type="pres">
      <dgm:prSet presAssocID="{545273A2-D1D0-4ADE-B97D-384AD2E19D22}" presName="sibTrans" presStyleCnt="0"/>
      <dgm:spPr/>
    </dgm:pt>
    <dgm:pt modelId="{A430F216-423F-437E-B31D-096F3230EAA2}" type="pres">
      <dgm:prSet presAssocID="{61738DCA-56BE-4765-A4E8-2BE9CB93E3F9}" presName="textNode" presStyleLbl="node1" presStyleIdx="5" presStyleCnt="11" custScaleX="217360">
        <dgm:presLayoutVars>
          <dgm:bulletEnabled val="1"/>
        </dgm:presLayoutVars>
      </dgm:prSet>
      <dgm:spPr/>
      <dgm:t>
        <a:bodyPr/>
        <a:lstStyle/>
        <a:p>
          <a:endParaRPr lang="en-US"/>
        </a:p>
      </dgm:t>
    </dgm:pt>
    <dgm:pt modelId="{E878A0E5-7999-4115-941F-1365046AF678}" type="pres">
      <dgm:prSet presAssocID="{D15B0C1A-720D-4D11-A870-574F0C21AF7C}" presName="sibTrans" presStyleCnt="0"/>
      <dgm:spPr/>
    </dgm:pt>
    <dgm:pt modelId="{35908B59-E073-463A-B193-7C4260CFA6C1}" type="pres">
      <dgm:prSet presAssocID="{E69AC53B-1AD8-44DD-A55B-9272AA1B734E}" presName="textNode" presStyleLbl="node1" presStyleIdx="6" presStyleCnt="11" custScaleX="248461">
        <dgm:presLayoutVars>
          <dgm:bulletEnabled val="1"/>
        </dgm:presLayoutVars>
      </dgm:prSet>
      <dgm:spPr/>
      <dgm:t>
        <a:bodyPr/>
        <a:lstStyle/>
        <a:p>
          <a:endParaRPr lang="en-US"/>
        </a:p>
      </dgm:t>
    </dgm:pt>
    <dgm:pt modelId="{3265C6C5-E05C-49F7-9BC5-3D94BE0100D8}" type="pres">
      <dgm:prSet presAssocID="{8A94DE92-2EDE-43D0-8518-9AEF41F51711}" presName="sibTrans" presStyleCnt="0"/>
      <dgm:spPr/>
    </dgm:pt>
    <dgm:pt modelId="{E80E3346-7CF2-4744-9347-9F0328B53E4B}" type="pres">
      <dgm:prSet presAssocID="{CB735BA0-4C92-4685-B1BC-249CE3492539}" presName="textNode" presStyleLbl="node1" presStyleIdx="7" presStyleCnt="11" custScaleX="207621">
        <dgm:presLayoutVars>
          <dgm:bulletEnabled val="1"/>
        </dgm:presLayoutVars>
      </dgm:prSet>
      <dgm:spPr/>
      <dgm:t>
        <a:bodyPr/>
        <a:lstStyle/>
        <a:p>
          <a:endParaRPr lang="en-US"/>
        </a:p>
      </dgm:t>
    </dgm:pt>
    <dgm:pt modelId="{0F47129A-ACA3-4C59-8007-E16A7FF480A5}" type="pres">
      <dgm:prSet presAssocID="{AE4ECA95-7130-4409-8005-6596F8B23337}" presName="sibTrans" presStyleCnt="0"/>
      <dgm:spPr/>
    </dgm:pt>
    <dgm:pt modelId="{D7B4C85C-0504-4E1E-821E-35DE6FB0DDCC}" type="pres">
      <dgm:prSet presAssocID="{07950FE7-EB5D-46DD-BC35-860721E68BBD}" presName="textNode" presStyleLbl="node1" presStyleIdx="8" presStyleCnt="11" custScaleX="217158">
        <dgm:presLayoutVars>
          <dgm:bulletEnabled val="1"/>
        </dgm:presLayoutVars>
      </dgm:prSet>
      <dgm:spPr/>
      <dgm:t>
        <a:bodyPr/>
        <a:lstStyle/>
        <a:p>
          <a:endParaRPr lang="en-US"/>
        </a:p>
      </dgm:t>
    </dgm:pt>
    <dgm:pt modelId="{46ECF7E1-0D13-4D9D-BAF6-C9BEDB8F6ED9}" type="pres">
      <dgm:prSet presAssocID="{9E382927-EEBF-4CBE-9A7C-B1A7F2704F56}" presName="sibTrans" presStyleCnt="0"/>
      <dgm:spPr/>
    </dgm:pt>
    <dgm:pt modelId="{B49E49DB-EB38-41ED-A44F-B2050EDEA8DF}" type="pres">
      <dgm:prSet presAssocID="{3FE5FD09-7911-4772-8DCB-54EAA784C2CF}" presName="textNode" presStyleLbl="node1" presStyleIdx="9" presStyleCnt="11" custScaleX="237080">
        <dgm:presLayoutVars>
          <dgm:bulletEnabled val="1"/>
        </dgm:presLayoutVars>
      </dgm:prSet>
      <dgm:spPr/>
      <dgm:t>
        <a:bodyPr/>
        <a:lstStyle/>
        <a:p>
          <a:endParaRPr lang="en-US"/>
        </a:p>
      </dgm:t>
    </dgm:pt>
    <dgm:pt modelId="{EA06B12E-755F-421C-B825-26AC5450AEC6}" type="pres">
      <dgm:prSet presAssocID="{A3ED608F-BAFA-4D39-B251-DC4CC77622A5}" presName="sibTrans" presStyleCnt="0"/>
      <dgm:spPr/>
    </dgm:pt>
    <dgm:pt modelId="{8C87E959-EA57-474D-B344-86E0E648C834}" type="pres">
      <dgm:prSet presAssocID="{EB37DE4B-318D-418E-BBC8-4C30FF78A76A}" presName="textNode" presStyleLbl="node1" presStyleIdx="10" presStyleCnt="11" custScaleX="223093">
        <dgm:presLayoutVars>
          <dgm:bulletEnabled val="1"/>
        </dgm:presLayoutVars>
      </dgm:prSet>
      <dgm:spPr/>
      <dgm:t>
        <a:bodyPr/>
        <a:lstStyle/>
        <a:p>
          <a:endParaRPr lang="en-US"/>
        </a:p>
      </dgm:t>
    </dgm:pt>
  </dgm:ptLst>
  <dgm:cxnLst>
    <dgm:cxn modelId="{9A7F7932-3EA4-496F-98E6-F0399B1F99D5}" type="presOf" srcId="{E69AC53B-1AD8-44DD-A55B-9272AA1B734E}" destId="{35908B59-E073-463A-B193-7C4260CFA6C1}" srcOrd="0" destOrd="0" presId="urn:microsoft.com/office/officeart/2005/8/layout/hProcess9"/>
    <dgm:cxn modelId="{458F2EB5-F64E-4EA4-A4DA-F13DA1E92F47}" srcId="{EB37DE4B-318D-418E-BBC8-4C30FF78A76A}" destId="{DD4EBC6C-9A93-46E3-BAA8-63AE72523D6D}" srcOrd="1" destOrd="0" parTransId="{5A7E0375-E375-4B07-B932-E161481CBF4C}" sibTransId="{3EADEC91-5504-4AD6-AF93-8EC0F78F20D4}"/>
    <dgm:cxn modelId="{203CD75C-AD37-4FF6-9E21-DFA688C1AB01}" type="presOf" srcId="{70FC1ADB-F403-4C8D-9765-CD47B92C50B7}" destId="{3BE437CF-1C31-4AAD-B97C-90E17AB9A0E0}" srcOrd="0" destOrd="0" presId="urn:microsoft.com/office/officeart/2005/8/layout/hProcess9"/>
    <dgm:cxn modelId="{F77A2704-151D-4DCD-8FA2-A58E4F9064BB}" srcId="{3FE5FD09-7911-4772-8DCB-54EAA784C2CF}" destId="{F342AB1D-CCE1-4459-B69C-BCB05DD2C06C}" srcOrd="0" destOrd="0" parTransId="{0D97BDE3-1FCE-4177-B9F8-9CAA145481A3}" sibTransId="{44BC1013-8F91-422D-BEE3-C9CD00E85952}"/>
    <dgm:cxn modelId="{7867E7CD-EEDC-40EB-A850-94EB20EE67ED}" srcId="{07950FE7-EB5D-46DD-BC35-860721E68BBD}" destId="{FFC58247-52D5-4989-9FEB-5CA16F8CE666}" srcOrd="1" destOrd="0" parTransId="{AE5CE6F7-DED1-4442-9077-304A896D1ABC}" sibTransId="{65C39FBF-4866-4B62-BD13-20CAA7EF42B3}"/>
    <dgm:cxn modelId="{39D4CEC5-D757-4EF2-B429-26725DF8FEDA}" srcId="{A82EBBEB-02CA-450A-ADF0-7E1C99D8D2D1}" destId="{CB735BA0-4C92-4685-B1BC-249CE3492539}" srcOrd="7" destOrd="0" parTransId="{71801334-FFDB-4612-9BC2-D0156D8E7B9C}" sibTransId="{AE4ECA95-7130-4409-8005-6596F8B23337}"/>
    <dgm:cxn modelId="{986B94E3-352B-4CB1-8562-C383188E02D7}" srcId="{1C0E0690-0D28-498A-9713-AAA00D9F988C}" destId="{814FBD6B-E8B9-4A8A-99A6-3C744024F994}" srcOrd="1" destOrd="0" parTransId="{AE47D0DD-79C5-4DC7-8A18-862C95366DE5}" sibTransId="{ABC08D6C-03A8-45C5-9D67-9A046D3CA252}"/>
    <dgm:cxn modelId="{ACBD6BCB-C5A9-43C2-976D-956B0E2958CF}" srcId="{A82EBBEB-02CA-450A-ADF0-7E1C99D8D2D1}" destId="{995A1454-1744-47A0-9EA0-ADD8F0B949A8}" srcOrd="4" destOrd="0" parTransId="{05E5A0CC-2942-4506-B841-382089CE30C4}" sibTransId="{545273A2-D1D0-4ADE-B97D-384AD2E19D22}"/>
    <dgm:cxn modelId="{B2209541-E58A-45B6-9F24-55A84B7F2800}" type="presOf" srcId="{30E7E69C-CFDD-4141-8033-E02187194337}" destId="{2C179923-C01C-4C20-BF9C-40F49356A66D}" srcOrd="0" destOrd="0" presId="urn:microsoft.com/office/officeart/2005/8/layout/hProcess9"/>
    <dgm:cxn modelId="{BA6C4EDD-F687-41F1-8035-65E00B847C4A}" srcId="{30E7E69C-CFDD-4141-8033-E02187194337}" destId="{58E0917B-7C9B-4987-80F4-1B70ACE949A4}" srcOrd="1" destOrd="0" parTransId="{D07A6525-9DFD-4263-8BA1-23A50BDAA9FD}" sibTransId="{8020FF4A-7A02-4CDA-A7F2-7BB6B31E335B}"/>
    <dgm:cxn modelId="{13754B84-DA63-4B79-92D3-5545467E8F13}" srcId="{11AE9903-8A7D-40BB-AF2D-0827DA2C4880}" destId="{C2FA0BAB-FDC3-4AE0-86F6-722946E72E0B}" srcOrd="2" destOrd="0" parTransId="{454D0620-CEC4-4301-B58F-41BB41515ADA}" sibTransId="{92746BDE-2C78-41A4-B63E-702BC0013A17}"/>
    <dgm:cxn modelId="{03A63371-4BAE-4CD8-80AD-0FF0007EBC50}" type="presOf" srcId="{61738DCA-56BE-4765-A4E8-2BE9CB93E3F9}" destId="{A430F216-423F-437E-B31D-096F3230EAA2}" srcOrd="0" destOrd="0" presId="urn:microsoft.com/office/officeart/2005/8/layout/hProcess9"/>
    <dgm:cxn modelId="{43C7D1A9-B5FA-4FDF-A64A-7F5752B3820C}" srcId="{3FE5FD09-7911-4772-8DCB-54EAA784C2CF}" destId="{D9854211-326C-496E-A781-2640960C41A6}" srcOrd="1" destOrd="0" parTransId="{2280637A-CCDE-4A9B-9255-275B92CF2170}" sibTransId="{3146D0E5-5EE2-4295-9891-E7654B3A6A30}"/>
    <dgm:cxn modelId="{7FBDE3CC-FA78-439F-9C29-544232D010E0}" type="presOf" srcId="{FFC58247-52D5-4989-9FEB-5CA16F8CE666}" destId="{D7B4C85C-0504-4E1E-821E-35DE6FB0DDCC}" srcOrd="0" destOrd="2" presId="urn:microsoft.com/office/officeart/2005/8/layout/hProcess9"/>
    <dgm:cxn modelId="{7A2F105C-73F4-4667-B384-A6432CED81FB}" type="presOf" srcId="{0A5B6C51-D9EE-4E10-8666-D2A1A5D83D07}" destId="{BAE4C159-B20D-44F0-AE61-310171BF2831}" srcOrd="0" destOrd="3" presId="urn:microsoft.com/office/officeart/2005/8/layout/hProcess9"/>
    <dgm:cxn modelId="{85BE7CE8-CDB6-4C7E-8877-8FF51EC3F5E4}" srcId="{CB735BA0-4C92-4685-B1BC-249CE3492539}" destId="{8C3F5AA6-F2A2-486C-AB18-01F17247F71C}" srcOrd="0" destOrd="0" parTransId="{8BA8AFD4-6FB0-4037-95E2-4DE752EEB05D}" sibTransId="{69985B22-A921-498B-BF39-AB2FBEF5AA07}"/>
    <dgm:cxn modelId="{018D55A6-4F02-48DF-8C3F-33ADA0BB8C1A}" type="presOf" srcId="{4247267C-6E62-4503-BAE7-F04FBC12F99E}" destId="{BAE4C159-B20D-44F0-AE61-310171BF2831}" srcOrd="0" destOrd="1" presId="urn:microsoft.com/office/officeart/2005/8/layout/hProcess9"/>
    <dgm:cxn modelId="{36FF9F9D-945B-452F-A4DA-C74361FF7002}" type="presOf" srcId="{002CB28C-D09E-4D96-8DC2-4855DC5A06BD}" destId="{D7B4C85C-0504-4E1E-821E-35DE6FB0DDCC}" srcOrd="0" destOrd="3" presId="urn:microsoft.com/office/officeart/2005/8/layout/hProcess9"/>
    <dgm:cxn modelId="{715F7718-72D7-452C-9B7D-345669C55EF4}" srcId="{11AE9903-8A7D-40BB-AF2D-0827DA2C4880}" destId="{5290DF58-3F0B-477E-88AB-1DC064ED6728}" srcOrd="3" destOrd="0" parTransId="{3948FA8D-7604-45A2-812E-33D60816F2E4}" sibTransId="{ED5031D4-33F0-43E9-A9C6-41BFE3B1B432}"/>
    <dgm:cxn modelId="{7F1FB8A5-84D3-4644-B9EA-FE63D433482E}" type="presOf" srcId="{57D28938-EE14-4EA9-9945-15745EB01382}" destId="{2C179923-C01C-4C20-BF9C-40F49356A66D}" srcOrd="0" destOrd="1" presId="urn:microsoft.com/office/officeart/2005/8/layout/hProcess9"/>
    <dgm:cxn modelId="{EDB18B3F-E7D9-4B83-B7F5-951359A51026}" srcId="{A82EBBEB-02CA-450A-ADF0-7E1C99D8D2D1}" destId="{1C0E0690-0D28-498A-9713-AAA00D9F988C}" srcOrd="1" destOrd="0" parTransId="{20FDDFC3-5A94-4CF6-810E-1E90F9A3B358}" sibTransId="{15990F3A-020E-4F6E-8FAA-5A892B027742}"/>
    <dgm:cxn modelId="{D3D59FD6-AF31-459B-B434-CA462A1C1E0B}" srcId="{61738DCA-56BE-4765-A4E8-2BE9CB93E3F9}" destId="{8E907159-C1D9-43B8-BB19-F1F21D522365}" srcOrd="0" destOrd="0" parTransId="{8904A2EF-775E-4ED4-9102-4D2A7D8D89D0}" sibTransId="{23B6D683-087E-4B9D-825D-C2884568160A}"/>
    <dgm:cxn modelId="{3A9BF2EC-6FCC-45DB-8BEC-7ACEE8C290DC}" type="presOf" srcId="{814FBD6B-E8B9-4A8A-99A6-3C744024F994}" destId="{C5F5AB6C-F7A2-48B4-B2A1-1838E739B035}" srcOrd="0" destOrd="2" presId="urn:microsoft.com/office/officeart/2005/8/layout/hProcess9"/>
    <dgm:cxn modelId="{92F24E15-6EF4-48F9-AEC9-C5E24118D487}" type="presOf" srcId="{339CEA6E-2205-41FA-8713-BB1CC4842AA2}" destId="{35908B59-E073-463A-B193-7C4260CFA6C1}" srcOrd="0" destOrd="1" presId="urn:microsoft.com/office/officeart/2005/8/layout/hProcess9"/>
    <dgm:cxn modelId="{F77E42D2-CB8B-453E-BA21-08C3E015E752}" type="presOf" srcId="{3C514D07-4E50-42F5-84A6-C5CD49221EA8}" destId="{931CCB12-4787-49AA-BD07-B534E40F94A0}" srcOrd="0" destOrd="1" presId="urn:microsoft.com/office/officeart/2005/8/layout/hProcess9"/>
    <dgm:cxn modelId="{55251E9C-CC1E-406F-AAEE-9F264FA0231A}" srcId="{11AE9903-8A7D-40BB-AF2D-0827DA2C4880}" destId="{3C514D07-4E50-42F5-84A6-C5CD49221EA8}" srcOrd="0" destOrd="0" parTransId="{D16B636F-BEBD-463A-8D56-DB9A69EBD42E}" sibTransId="{33D2DE2A-EFCA-4691-84E8-3BF41615027E}"/>
    <dgm:cxn modelId="{B4092CF3-442A-4403-8ED0-9D261AA71ACF}" type="presOf" srcId="{7665CAFF-ED03-4CB4-A31F-B90D035035CB}" destId="{931CCB12-4787-49AA-BD07-B534E40F94A0}" srcOrd="0" destOrd="2" presId="urn:microsoft.com/office/officeart/2005/8/layout/hProcess9"/>
    <dgm:cxn modelId="{40691AC0-093D-4E8A-B705-F57B12A41F6A}" srcId="{1C0E0690-0D28-498A-9713-AAA00D9F988C}" destId="{029552D6-AC81-4950-A137-FD72304F867A}" srcOrd="0" destOrd="0" parTransId="{BA5FF15A-A9A2-43AB-9B8D-9ED04400EB26}" sibTransId="{9099C2BA-0064-41EF-A88C-009A0FA68D8C}"/>
    <dgm:cxn modelId="{3E3E2E57-3823-48C0-A324-A59C55FF7C7C}" srcId="{CB735BA0-4C92-4685-B1BC-249CE3492539}" destId="{64EE0DD1-50D6-4C69-8749-4B0C46F0DDEF}" srcOrd="2" destOrd="0" parTransId="{7467E920-9B0F-41D4-8699-C20BA200ECD6}" sibTransId="{FF6A4C69-A959-4682-B62F-9B4EE8B1F5C5}"/>
    <dgm:cxn modelId="{AB588C42-09AF-417C-B697-17782C3F94DB}" srcId="{A82EBBEB-02CA-450A-ADF0-7E1C99D8D2D1}" destId="{3FE5FD09-7911-4772-8DCB-54EAA784C2CF}" srcOrd="9" destOrd="0" parTransId="{14D5BC56-156F-4E75-ADB1-BD69FDAC1295}" sibTransId="{A3ED608F-BAFA-4D39-B251-DC4CC77622A5}"/>
    <dgm:cxn modelId="{B22CD5A7-6628-426D-A003-95E9DB493616}" srcId="{07950FE7-EB5D-46DD-BC35-860721E68BBD}" destId="{002CB28C-D09E-4D96-8DC2-4855DC5A06BD}" srcOrd="2" destOrd="0" parTransId="{89A35F40-F1D3-4C86-B7D6-E8ADB5431A0B}" sibTransId="{8868FDA0-E338-4D3A-BB11-5601157D6D87}"/>
    <dgm:cxn modelId="{4961989C-B8C3-45EF-93AF-E20A5C24D9C1}" srcId="{A82EBBEB-02CA-450A-ADF0-7E1C99D8D2D1}" destId="{30E7E69C-CFDD-4141-8033-E02187194337}" srcOrd="2" destOrd="0" parTransId="{497FA2C5-344C-4358-A83D-19A6BA41A8C9}" sibTransId="{0B3221A2-15F9-4128-8E4D-76E36777D374}"/>
    <dgm:cxn modelId="{60647818-EB4B-4CFC-AB5B-2F0B41B1B9D5}" type="presOf" srcId="{A82EBBEB-02CA-450A-ADF0-7E1C99D8D2D1}" destId="{870D985B-F0DB-49AF-9FB4-4B86FDCBCB0C}" srcOrd="0" destOrd="0" presId="urn:microsoft.com/office/officeart/2005/8/layout/hProcess9"/>
    <dgm:cxn modelId="{FCC96AB3-815C-4CAB-80D5-D9BC048E41D9}" type="presOf" srcId="{5290DF58-3F0B-477E-88AB-1DC064ED6728}" destId="{931CCB12-4787-49AA-BD07-B534E40F94A0}" srcOrd="0" destOrd="4" presId="urn:microsoft.com/office/officeart/2005/8/layout/hProcess9"/>
    <dgm:cxn modelId="{22C7DC34-72AE-4E29-8494-A568356D2CDC}" srcId="{E69AC53B-1AD8-44DD-A55B-9272AA1B734E}" destId="{339CEA6E-2205-41FA-8713-BB1CC4842AA2}" srcOrd="0" destOrd="0" parTransId="{2A62CC6E-9273-4357-A1F6-5D4BA50C2C85}" sibTransId="{E2560879-80E7-4436-8515-79D26585EB75}"/>
    <dgm:cxn modelId="{52C7E5A0-65BA-42D0-84AB-6C00491AA6E6}" srcId="{E69AC53B-1AD8-44DD-A55B-9272AA1B734E}" destId="{62087C52-1E9E-4B30-A2D8-1329F7907218}" srcOrd="2" destOrd="0" parTransId="{2AB9D2CE-A2D2-498C-86C1-03DD375244C4}" sibTransId="{B42C4F7E-1216-4BC6-8832-3C9B141B59A2}"/>
    <dgm:cxn modelId="{5826063B-323A-4D4C-A3CE-EA5482980DA0}" type="presOf" srcId="{15C5BA08-A5FC-42AB-8CD6-18E68B40B5CE}" destId="{B49E49DB-EB38-41ED-A44F-B2050EDEA8DF}" srcOrd="0" destOrd="3" presId="urn:microsoft.com/office/officeart/2005/8/layout/hProcess9"/>
    <dgm:cxn modelId="{65082B81-04CE-4B76-B6CB-24846B054540}" srcId="{A82EBBEB-02CA-450A-ADF0-7E1C99D8D2D1}" destId="{70FC1ADB-F403-4C8D-9765-CD47B92C50B7}" srcOrd="3" destOrd="0" parTransId="{AF5826A2-D9AF-42A1-B720-8C9AE2511BE7}" sibTransId="{7E5A4FDA-44F3-4D74-8C6E-10EFF615E7FD}"/>
    <dgm:cxn modelId="{DBF894B1-EAB0-4054-B42B-68DF0579793C}" srcId="{A82EBBEB-02CA-450A-ADF0-7E1C99D8D2D1}" destId="{61738DCA-56BE-4765-A4E8-2BE9CB93E3F9}" srcOrd="5" destOrd="0" parTransId="{B33C7ED4-DD7B-436F-A591-34F438A032CB}" sibTransId="{D15B0C1A-720D-4D11-A870-574F0C21AF7C}"/>
    <dgm:cxn modelId="{E20463B5-367B-44AC-A1D1-9091E7E6B582}" srcId="{EB37DE4B-318D-418E-BBC8-4C30FF78A76A}" destId="{368328CB-2E2A-4732-BCFE-D4E6850AE24C}" srcOrd="0" destOrd="0" parTransId="{86AF4543-4292-4472-AE85-A629E69E78A3}" sibTransId="{E331D729-3391-440D-AB18-8A3D440ED5DF}"/>
    <dgm:cxn modelId="{C65B1F47-C0A0-4BAF-AF70-84F1C9988BC9}" srcId="{07950FE7-EB5D-46DD-BC35-860721E68BBD}" destId="{950837CE-3A4D-47F9-8E2F-2E5D3E5A89D3}" srcOrd="0" destOrd="0" parTransId="{5FE9BDB8-41DA-4268-9BF4-415232471B44}" sibTransId="{5A0956C6-73AD-43AB-B89E-346E5CE6B2AC}"/>
    <dgm:cxn modelId="{CB5D5A23-3F2C-48DA-A52D-3009280FED49}" type="presOf" srcId="{0769F984-8792-4803-BBD7-B091BAF98481}" destId="{931CCB12-4787-49AA-BD07-B534E40F94A0}" srcOrd="0" destOrd="5" presId="urn:microsoft.com/office/officeart/2005/8/layout/hProcess9"/>
    <dgm:cxn modelId="{AA3CA894-11F0-4B1F-BCE2-38527F998149}" srcId="{A82EBBEB-02CA-450A-ADF0-7E1C99D8D2D1}" destId="{EB37DE4B-318D-418E-BBC8-4C30FF78A76A}" srcOrd="10" destOrd="0" parTransId="{50A30796-2FE3-436C-9A12-FEA3EF4B4013}" sibTransId="{C09CC074-AACF-4715-A670-738070BA7D7F}"/>
    <dgm:cxn modelId="{63733E4A-C472-498B-970D-F883A276E5A3}" srcId="{70FC1ADB-F403-4C8D-9765-CD47B92C50B7}" destId="{A4DF4D9E-37F2-4E21-B3EE-E12D4DF79BF2}" srcOrd="0" destOrd="0" parTransId="{709802AF-AB80-4CA1-84D1-8D94E6E23A7C}" sibTransId="{AF39BF69-B6B1-402A-B533-F61A3C1C4619}"/>
    <dgm:cxn modelId="{BCBE600B-1483-4E17-ACCA-1290ABFDED92}" srcId="{995A1454-1744-47A0-9EA0-ADD8F0B949A8}" destId="{4247267C-6E62-4503-BAE7-F04FBC12F99E}" srcOrd="0" destOrd="0" parTransId="{CA61A35F-64F7-4546-A9A1-EA7A3C994FDE}" sibTransId="{DE55282B-C199-4A8E-98D1-CD0463CC19A2}"/>
    <dgm:cxn modelId="{2A43AFF5-44B8-45EB-B2E2-948E937C5200}" srcId="{11AE9903-8A7D-40BB-AF2D-0827DA2C4880}" destId="{7665CAFF-ED03-4CB4-A31F-B90D035035CB}" srcOrd="1" destOrd="0" parTransId="{AFC6B4DB-53D4-4795-8280-07EDEDE8CE70}" sibTransId="{8D412511-861A-4910-8FC5-A0E58E636AEC}"/>
    <dgm:cxn modelId="{68E6C14D-E480-41C2-BBF3-B3302F2912F6}" srcId="{CB735BA0-4C92-4685-B1BC-249CE3492539}" destId="{D6A3B9AF-7D64-42BD-9BB6-DA0179C6DA5E}" srcOrd="1" destOrd="0" parTransId="{AB1A4E25-2E6D-487C-B452-2D3CC354A0AF}" sibTransId="{B46F8038-2DBA-4A86-ABB1-9104C482DA86}"/>
    <dgm:cxn modelId="{AE52D448-773F-4E1A-882C-9E4551B42C48}" type="presOf" srcId="{F342AB1D-CCE1-4459-B69C-BCB05DD2C06C}" destId="{B49E49DB-EB38-41ED-A44F-B2050EDEA8DF}" srcOrd="0" destOrd="1" presId="urn:microsoft.com/office/officeart/2005/8/layout/hProcess9"/>
    <dgm:cxn modelId="{456C7CDF-AD2E-4560-B3E3-CA2EC302E8B9}" type="presOf" srcId="{950837CE-3A4D-47F9-8E2F-2E5D3E5A89D3}" destId="{D7B4C85C-0504-4E1E-821E-35DE6FB0DDCC}" srcOrd="0" destOrd="1" presId="urn:microsoft.com/office/officeart/2005/8/layout/hProcess9"/>
    <dgm:cxn modelId="{805AD51B-8943-400E-8A7D-CF8EFCB98C4B}" type="presOf" srcId="{995A1454-1744-47A0-9EA0-ADD8F0B949A8}" destId="{BAE4C159-B20D-44F0-AE61-310171BF2831}" srcOrd="0" destOrd="0" presId="urn:microsoft.com/office/officeart/2005/8/layout/hProcess9"/>
    <dgm:cxn modelId="{7EABB0B3-C3C9-4244-80B5-F65914F5A129}" type="presOf" srcId="{D6A3B9AF-7D64-42BD-9BB6-DA0179C6DA5E}" destId="{E80E3346-7CF2-4744-9347-9F0328B53E4B}" srcOrd="0" destOrd="2" presId="urn:microsoft.com/office/officeart/2005/8/layout/hProcess9"/>
    <dgm:cxn modelId="{790898A0-C990-42CD-98C5-A1229DCF1FE3}" type="presOf" srcId="{C2FA0BAB-FDC3-4AE0-86F6-722946E72E0B}" destId="{931CCB12-4787-49AA-BD07-B534E40F94A0}" srcOrd="0" destOrd="3" presId="urn:microsoft.com/office/officeart/2005/8/layout/hProcess9"/>
    <dgm:cxn modelId="{16DF332D-E90C-4F9F-A7BC-BEF1B353B224}" srcId="{A82EBBEB-02CA-450A-ADF0-7E1C99D8D2D1}" destId="{E69AC53B-1AD8-44DD-A55B-9272AA1B734E}" srcOrd="6" destOrd="0" parTransId="{C711361A-FC9E-41D5-A0AB-820C3CC6491E}" sibTransId="{8A94DE92-2EDE-43D0-8518-9AEF41F51711}"/>
    <dgm:cxn modelId="{92FB0F1F-B1EE-472B-B8A1-B2B8EE0C02CB}" type="presOf" srcId="{1C0E0690-0D28-498A-9713-AAA00D9F988C}" destId="{C5F5AB6C-F7A2-48B4-B2A1-1838E739B035}" srcOrd="0" destOrd="0" presId="urn:microsoft.com/office/officeart/2005/8/layout/hProcess9"/>
    <dgm:cxn modelId="{D152E028-411D-49D5-8276-596F9C370DD6}" srcId="{A82EBBEB-02CA-450A-ADF0-7E1C99D8D2D1}" destId="{07950FE7-EB5D-46DD-BC35-860721E68BBD}" srcOrd="8" destOrd="0" parTransId="{BE9E5B83-54DD-4A36-BEDD-D00CBF007787}" sibTransId="{9E382927-EEBF-4CBE-9A7C-B1A7F2704F56}"/>
    <dgm:cxn modelId="{AAE13F67-2802-4DA3-A9A9-469EFA40BD1B}" srcId="{61738DCA-56BE-4765-A4E8-2BE9CB93E3F9}" destId="{11A317B8-3095-4F99-9765-DDDEF4701EF0}" srcOrd="2" destOrd="0" parTransId="{AFD58F75-549E-4796-A907-31B6B80A874D}" sibTransId="{4F4E649C-BA29-4239-AA0C-BBD8B26D21F6}"/>
    <dgm:cxn modelId="{6149FE97-549A-46BB-88F9-6B8128A05CED}" srcId="{995A1454-1744-47A0-9EA0-ADD8F0B949A8}" destId="{0A5B6C51-D9EE-4E10-8666-D2A1A5D83D07}" srcOrd="2" destOrd="0" parTransId="{953E341F-793D-4379-8A42-4CCA7905F8ED}" sibTransId="{D38502BB-5FA8-41B1-BB3F-474EBEBC00D8}"/>
    <dgm:cxn modelId="{1AD6BD20-7D7D-4C9F-987A-458E4BAF3204}" type="presOf" srcId="{07950FE7-EB5D-46DD-BC35-860721E68BBD}" destId="{D7B4C85C-0504-4E1E-821E-35DE6FB0DDCC}" srcOrd="0" destOrd="0" presId="urn:microsoft.com/office/officeart/2005/8/layout/hProcess9"/>
    <dgm:cxn modelId="{C3EC84E8-DF5C-4763-BE0B-77A992E1BBC6}" type="presOf" srcId="{368328CB-2E2A-4732-BCFE-D4E6850AE24C}" destId="{8C87E959-EA57-474D-B344-86E0E648C834}" srcOrd="0" destOrd="1" presId="urn:microsoft.com/office/officeart/2005/8/layout/hProcess9"/>
    <dgm:cxn modelId="{DFA3EE5C-19BE-4438-A3D8-B26689CED4AA}" srcId="{EB37DE4B-318D-418E-BBC8-4C30FF78A76A}" destId="{05CF4361-6BCA-4FA9-9D43-19674629C8FE}" srcOrd="2" destOrd="0" parTransId="{9C281C88-D420-4F5A-8EAD-EA196FFDB76D}" sibTransId="{5A7AAD66-F324-407E-810F-BE1C92301C4D}"/>
    <dgm:cxn modelId="{5CD2F239-BE44-4B60-A3C9-4F89A0E7DAD8}" type="presOf" srcId="{62087C52-1E9E-4B30-A2D8-1329F7907218}" destId="{35908B59-E073-463A-B193-7C4260CFA6C1}" srcOrd="0" destOrd="3" presId="urn:microsoft.com/office/officeart/2005/8/layout/hProcess9"/>
    <dgm:cxn modelId="{F0AB0B00-2A20-41F8-A12D-A39487CFB8F9}" type="presOf" srcId="{D872CC08-9B7D-45A9-BA4A-B2458F1B30B0}" destId="{3BE437CF-1C31-4AAD-B97C-90E17AB9A0E0}" srcOrd="0" destOrd="2" presId="urn:microsoft.com/office/officeart/2005/8/layout/hProcess9"/>
    <dgm:cxn modelId="{040B7B91-68A6-40D3-BEEC-086C3609372F}" srcId="{A82EBBEB-02CA-450A-ADF0-7E1C99D8D2D1}" destId="{11AE9903-8A7D-40BB-AF2D-0827DA2C4880}" srcOrd="0" destOrd="0" parTransId="{92C6F6EE-E440-4C94-A517-2DE87BF86B82}" sibTransId="{D399CA55-417C-43BC-A648-1F4C0D1A7548}"/>
    <dgm:cxn modelId="{27D9CC16-F2F7-4E66-9753-442D8CCE4352}" srcId="{3FE5FD09-7911-4772-8DCB-54EAA784C2CF}" destId="{15C5BA08-A5FC-42AB-8CD6-18E68B40B5CE}" srcOrd="2" destOrd="0" parTransId="{F2B94A0F-9955-4158-946E-A729C6057FF3}" sibTransId="{FAD44DA3-5F02-41FC-A819-868DF8B8A9AD}"/>
    <dgm:cxn modelId="{DC84F762-16C4-4BDD-96C1-BD9330AD2800}" type="presOf" srcId="{3FE5FD09-7911-4772-8DCB-54EAA784C2CF}" destId="{B49E49DB-EB38-41ED-A44F-B2050EDEA8DF}" srcOrd="0" destOrd="0" presId="urn:microsoft.com/office/officeart/2005/8/layout/hProcess9"/>
    <dgm:cxn modelId="{BA276A8C-E9FE-42B5-841F-8AE0725F2F5B}" type="presOf" srcId="{8E907159-C1D9-43B8-BB19-F1F21D522365}" destId="{A430F216-423F-437E-B31D-096F3230EAA2}" srcOrd="0" destOrd="1" presId="urn:microsoft.com/office/officeart/2005/8/layout/hProcess9"/>
    <dgm:cxn modelId="{51E00837-06C4-4F2D-A9DF-D96964DF5392}" type="presOf" srcId="{BAD30140-341F-47A5-B1FF-F90D74CA6C9A}" destId="{A430F216-423F-437E-B31D-096F3230EAA2}" srcOrd="0" destOrd="2" presId="urn:microsoft.com/office/officeart/2005/8/layout/hProcess9"/>
    <dgm:cxn modelId="{2728788F-A503-4926-BF79-845175ECE4B5}" type="presOf" srcId="{64EE0DD1-50D6-4C69-8749-4B0C46F0DDEF}" destId="{E80E3346-7CF2-4744-9347-9F0328B53E4B}" srcOrd="0" destOrd="3" presId="urn:microsoft.com/office/officeart/2005/8/layout/hProcess9"/>
    <dgm:cxn modelId="{BED721BB-E101-423A-BBFE-912D7EEB068B}" srcId="{E69AC53B-1AD8-44DD-A55B-9272AA1B734E}" destId="{A275F9D1-4918-4D13-81EE-8644B60B9F85}" srcOrd="1" destOrd="0" parTransId="{ACA1A3E4-1924-4573-AF59-DA6251A963C3}" sibTransId="{B927A2BE-17F3-4876-B4B1-18328B3E152F}"/>
    <dgm:cxn modelId="{5DB84384-377E-4A9A-8567-B43FBCC765EC}" type="presOf" srcId="{A275F9D1-4918-4D13-81EE-8644B60B9F85}" destId="{35908B59-E073-463A-B193-7C4260CFA6C1}" srcOrd="0" destOrd="2" presId="urn:microsoft.com/office/officeart/2005/8/layout/hProcess9"/>
    <dgm:cxn modelId="{76BEA7D9-7CA6-4457-832A-9D3A1D2CFB26}" type="presOf" srcId="{58E0917B-7C9B-4987-80F4-1B70ACE949A4}" destId="{2C179923-C01C-4C20-BF9C-40F49356A66D}" srcOrd="0" destOrd="2" presId="urn:microsoft.com/office/officeart/2005/8/layout/hProcess9"/>
    <dgm:cxn modelId="{6C494BBD-D0BE-4046-93E2-406C93113745}" srcId="{995A1454-1744-47A0-9EA0-ADD8F0B949A8}" destId="{A6B1FF46-FD33-4948-A04F-EB6558899C4B}" srcOrd="1" destOrd="0" parTransId="{033A7D22-A0D9-4451-B4EB-A72CB0366A47}" sibTransId="{2F81ABE1-729A-4D29-A5BA-9C73EC5BA479}"/>
    <dgm:cxn modelId="{8B52C927-6735-49A2-B31B-1A3ECF91198C}" srcId="{70FC1ADB-F403-4C8D-9765-CD47B92C50B7}" destId="{D872CC08-9B7D-45A9-BA4A-B2458F1B30B0}" srcOrd="1" destOrd="0" parTransId="{21B32E5C-5A1B-4284-8E7E-C40147ABF18B}" sibTransId="{F95DAC70-8838-4572-AB05-F7829886656B}"/>
    <dgm:cxn modelId="{CD8A24FD-0204-4389-9823-19A6A0EBBFE0}" type="presOf" srcId="{11AE9903-8A7D-40BB-AF2D-0827DA2C4880}" destId="{931CCB12-4787-49AA-BD07-B534E40F94A0}" srcOrd="0" destOrd="0" presId="urn:microsoft.com/office/officeart/2005/8/layout/hProcess9"/>
    <dgm:cxn modelId="{79F309B4-0344-47FC-80C7-C31E37980EA4}" srcId="{11AE9903-8A7D-40BB-AF2D-0827DA2C4880}" destId="{0769F984-8792-4803-BBD7-B091BAF98481}" srcOrd="4" destOrd="0" parTransId="{87FABDA9-29F8-4726-8AB9-CCC84A7EEB2D}" sibTransId="{C72C3681-EC6E-43C4-8806-7BCB18761E0E}"/>
    <dgm:cxn modelId="{723058DF-BDC6-400F-846C-DC2A433C284D}" type="presOf" srcId="{DD4EBC6C-9A93-46E3-BAA8-63AE72523D6D}" destId="{8C87E959-EA57-474D-B344-86E0E648C834}" srcOrd="0" destOrd="2" presId="urn:microsoft.com/office/officeart/2005/8/layout/hProcess9"/>
    <dgm:cxn modelId="{DB97E6D4-50A9-462C-B2C1-F1CDEC5891FC}" srcId="{30E7E69C-CFDD-4141-8033-E02187194337}" destId="{57D28938-EE14-4EA9-9945-15745EB01382}" srcOrd="0" destOrd="0" parTransId="{6103BE65-682B-4FA8-A5DD-A906FAE06230}" sibTransId="{27F99617-8B77-471B-9FD9-AAFC08778A67}"/>
    <dgm:cxn modelId="{26BFC331-481A-4EE4-B960-CB1860F2858C}" type="presOf" srcId="{029552D6-AC81-4950-A137-FD72304F867A}" destId="{C5F5AB6C-F7A2-48B4-B2A1-1838E739B035}" srcOrd="0" destOrd="1" presId="urn:microsoft.com/office/officeart/2005/8/layout/hProcess9"/>
    <dgm:cxn modelId="{449FA8FB-BE44-4A0D-B9FA-9ED13BDE295A}" type="presOf" srcId="{A4DF4D9E-37F2-4E21-B3EE-E12D4DF79BF2}" destId="{3BE437CF-1C31-4AAD-B97C-90E17AB9A0E0}" srcOrd="0" destOrd="1" presId="urn:microsoft.com/office/officeart/2005/8/layout/hProcess9"/>
    <dgm:cxn modelId="{D177398D-15D8-4D88-A7E7-7C7C1C830FD7}" type="presOf" srcId="{A6B1FF46-FD33-4948-A04F-EB6558899C4B}" destId="{BAE4C159-B20D-44F0-AE61-310171BF2831}" srcOrd="0" destOrd="2" presId="urn:microsoft.com/office/officeart/2005/8/layout/hProcess9"/>
    <dgm:cxn modelId="{C94EA49E-D8B8-442E-81D0-506FF063BF47}" type="presOf" srcId="{CB735BA0-4C92-4685-B1BC-249CE3492539}" destId="{E80E3346-7CF2-4744-9347-9F0328B53E4B}" srcOrd="0" destOrd="0" presId="urn:microsoft.com/office/officeart/2005/8/layout/hProcess9"/>
    <dgm:cxn modelId="{6D89D534-4370-4CA3-BDE8-61F74C8F2B5D}" srcId="{61738DCA-56BE-4765-A4E8-2BE9CB93E3F9}" destId="{BAD30140-341F-47A5-B1FF-F90D74CA6C9A}" srcOrd="1" destOrd="0" parTransId="{95AE74D8-1D49-497F-AC20-02EEDF87578C}" sibTransId="{9D71985C-ED48-4847-936C-5D7478CA3836}"/>
    <dgm:cxn modelId="{4600D811-42F3-4324-935F-56ABEDF35527}" type="presOf" srcId="{8C3F5AA6-F2A2-486C-AB18-01F17247F71C}" destId="{E80E3346-7CF2-4744-9347-9F0328B53E4B}" srcOrd="0" destOrd="1" presId="urn:microsoft.com/office/officeart/2005/8/layout/hProcess9"/>
    <dgm:cxn modelId="{4ED8E0D8-BB37-4115-9750-4308632DCEFE}" type="presOf" srcId="{EB37DE4B-318D-418E-BBC8-4C30FF78A76A}" destId="{8C87E959-EA57-474D-B344-86E0E648C834}" srcOrd="0" destOrd="0" presId="urn:microsoft.com/office/officeart/2005/8/layout/hProcess9"/>
    <dgm:cxn modelId="{B0340A8B-C7E8-4ACD-8AC7-33E9A0649108}" type="presOf" srcId="{D9854211-326C-496E-A781-2640960C41A6}" destId="{B49E49DB-EB38-41ED-A44F-B2050EDEA8DF}" srcOrd="0" destOrd="2" presId="urn:microsoft.com/office/officeart/2005/8/layout/hProcess9"/>
    <dgm:cxn modelId="{A8CF6722-2ED2-400B-995F-BC7F83FF7C45}" type="presOf" srcId="{05CF4361-6BCA-4FA9-9D43-19674629C8FE}" destId="{8C87E959-EA57-474D-B344-86E0E648C834}" srcOrd="0" destOrd="3" presId="urn:microsoft.com/office/officeart/2005/8/layout/hProcess9"/>
    <dgm:cxn modelId="{675CA403-26BD-4FF5-B1F6-DB1E10E7DC6E}" type="presOf" srcId="{11A317B8-3095-4F99-9765-DDDEF4701EF0}" destId="{A430F216-423F-437E-B31D-096F3230EAA2}" srcOrd="0" destOrd="3" presId="urn:microsoft.com/office/officeart/2005/8/layout/hProcess9"/>
    <dgm:cxn modelId="{C2774EAB-666E-4CA4-928A-E901910A808D}" type="presParOf" srcId="{870D985B-F0DB-49AF-9FB4-4B86FDCBCB0C}" destId="{888FE1B5-6494-4AD7-B840-D13559262CCE}" srcOrd="0" destOrd="0" presId="urn:microsoft.com/office/officeart/2005/8/layout/hProcess9"/>
    <dgm:cxn modelId="{55E9CEE5-286D-4556-94DC-94A52D521444}" type="presParOf" srcId="{870D985B-F0DB-49AF-9FB4-4B86FDCBCB0C}" destId="{4EB4CE0B-2812-4C4E-AF76-3997ED8D68E9}" srcOrd="1" destOrd="0" presId="urn:microsoft.com/office/officeart/2005/8/layout/hProcess9"/>
    <dgm:cxn modelId="{F54CE12A-A97A-4F32-995C-0EBEA5020B66}" type="presParOf" srcId="{4EB4CE0B-2812-4C4E-AF76-3997ED8D68E9}" destId="{931CCB12-4787-49AA-BD07-B534E40F94A0}" srcOrd="0" destOrd="0" presId="urn:microsoft.com/office/officeart/2005/8/layout/hProcess9"/>
    <dgm:cxn modelId="{2F8F7F0B-CF7E-4F2E-97AA-086FC5CB31B5}" type="presParOf" srcId="{4EB4CE0B-2812-4C4E-AF76-3997ED8D68E9}" destId="{57D3BFD9-DEF1-473C-A73F-5D3D2BBADA9D}" srcOrd="1" destOrd="0" presId="urn:microsoft.com/office/officeart/2005/8/layout/hProcess9"/>
    <dgm:cxn modelId="{65A5C6E4-C76E-48B5-B5A5-0665B2144039}" type="presParOf" srcId="{4EB4CE0B-2812-4C4E-AF76-3997ED8D68E9}" destId="{C5F5AB6C-F7A2-48B4-B2A1-1838E739B035}" srcOrd="2" destOrd="0" presId="urn:microsoft.com/office/officeart/2005/8/layout/hProcess9"/>
    <dgm:cxn modelId="{DF3BC234-9B4D-4061-8BAA-C5B898E9FB12}" type="presParOf" srcId="{4EB4CE0B-2812-4C4E-AF76-3997ED8D68E9}" destId="{D7B4829C-9651-453E-A78B-9E513397015A}" srcOrd="3" destOrd="0" presId="urn:microsoft.com/office/officeart/2005/8/layout/hProcess9"/>
    <dgm:cxn modelId="{BA413AC5-6DB3-4CEE-9D92-195AA6254436}" type="presParOf" srcId="{4EB4CE0B-2812-4C4E-AF76-3997ED8D68E9}" destId="{2C179923-C01C-4C20-BF9C-40F49356A66D}" srcOrd="4" destOrd="0" presId="urn:microsoft.com/office/officeart/2005/8/layout/hProcess9"/>
    <dgm:cxn modelId="{7F831417-A3C0-43AC-91C7-3C72AF9C9046}" type="presParOf" srcId="{4EB4CE0B-2812-4C4E-AF76-3997ED8D68E9}" destId="{F430F021-FE13-49CC-A123-5CB21DE14482}" srcOrd="5" destOrd="0" presId="urn:microsoft.com/office/officeart/2005/8/layout/hProcess9"/>
    <dgm:cxn modelId="{0C4C3156-6D9D-453C-9B9B-252C3AC7631B}" type="presParOf" srcId="{4EB4CE0B-2812-4C4E-AF76-3997ED8D68E9}" destId="{3BE437CF-1C31-4AAD-B97C-90E17AB9A0E0}" srcOrd="6" destOrd="0" presId="urn:microsoft.com/office/officeart/2005/8/layout/hProcess9"/>
    <dgm:cxn modelId="{BABE9A3D-4EAF-48B4-9493-9B1738F77B25}" type="presParOf" srcId="{4EB4CE0B-2812-4C4E-AF76-3997ED8D68E9}" destId="{ECA28EA8-9B0D-4000-8F79-8B4C5E14A6F6}" srcOrd="7" destOrd="0" presId="urn:microsoft.com/office/officeart/2005/8/layout/hProcess9"/>
    <dgm:cxn modelId="{54022829-34AF-4491-AFEA-83F9DCA42341}" type="presParOf" srcId="{4EB4CE0B-2812-4C4E-AF76-3997ED8D68E9}" destId="{BAE4C159-B20D-44F0-AE61-310171BF2831}" srcOrd="8" destOrd="0" presId="urn:microsoft.com/office/officeart/2005/8/layout/hProcess9"/>
    <dgm:cxn modelId="{C9D5EA7E-8017-4BE4-AED1-B4A86D3EA8AE}" type="presParOf" srcId="{4EB4CE0B-2812-4C4E-AF76-3997ED8D68E9}" destId="{9E5D8353-082B-4849-9299-A8FBD8E52C6D}" srcOrd="9" destOrd="0" presId="urn:microsoft.com/office/officeart/2005/8/layout/hProcess9"/>
    <dgm:cxn modelId="{B5850F38-F0FA-4529-AF45-35F017F5284B}" type="presParOf" srcId="{4EB4CE0B-2812-4C4E-AF76-3997ED8D68E9}" destId="{A430F216-423F-437E-B31D-096F3230EAA2}" srcOrd="10" destOrd="0" presId="urn:microsoft.com/office/officeart/2005/8/layout/hProcess9"/>
    <dgm:cxn modelId="{6ACB28FC-F9B3-4B11-9432-C424E48715BE}" type="presParOf" srcId="{4EB4CE0B-2812-4C4E-AF76-3997ED8D68E9}" destId="{E878A0E5-7999-4115-941F-1365046AF678}" srcOrd="11" destOrd="0" presId="urn:microsoft.com/office/officeart/2005/8/layout/hProcess9"/>
    <dgm:cxn modelId="{C22E63C4-4A8B-4D5B-ADFC-B238ACB6DE69}" type="presParOf" srcId="{4EB4CE0B-2812-4C4E-AF76-3997ED8D68E9}" destId="{35908B59-E073-463A-B193-7C4260CFA6C1}" srcOrd="12" destOrd="0" presId="urn:microsoft.com/office/officeart/2005/8/layout/hProcess9"/>
    <dgm:cxn modelId="{A8535C27-A82B-4BAE-96BB-80D72C99B3A7}" type="presParOf" srcId="{4EB4CE0B-2812-4C4E-AF76-3997ED8D68E9}" destId="{3265C6C5-E05C-49F7-9BC5-3D94BE0100D8}" srcOrd="13" destOrd="0" presId="urn:microsoft.com/office/officeart/2005/8/layout/hProcess9"/>
    <dgm:cxn modelId="{26580440-6687-4C89-B19D-5F1FC9D3BFCF}" type="presParOf" srcId="{4EB4CE0B-2812-4C4E-AF76-3997ED8D68E9}" destId="{E80E3346-7CF2-4744-9347-9F0328B53E4B}" srcOrd="14" destOrd="0" presId="urn:microsoft.com/office/officeart/2005/8/layout/hProcess9"/>
    <dgm:cxn modelId="{C92B6D08-E406-47C4-A050-E5A0F1A92DAC}" type="presParOf" srcId="{4EB4CE0B-2812-4C4E-AF76-3997ED8D68E9}" destId="{0F47129A-ACA3-4C59-8007-E16A7FF480A5}" srcOrd="15" destOrd="0" presId="urn:microsoft.com/office/officeart/2005/8/layout/hProcess9"/>
    <dgm:cxn modelId="{93CFAE19-A552-4966-9B29-414085DB9693}" type="presParOf" srcId="{4EB4CE0B-2812-4C4E-AF76-3997ED8D68E9}" destId="{D7B4C85C-0504-4E1E-821E-35DE6FB0DDCC}" srcOrd="16" destOrd="0" presId="urn:microsoft.com/office/officeart/2005/8/layout/hProcess9"/>
    <dgm:cxn modelId="{261567EA-9437-4253-B243-3DC3D6766DF1}" type="presParOf" srcId="{4EB4CE0B-2812-4C4E-AF76-3997ED8D68E9}" destId="{46ECF7E1-0D13-4D9D-BAF6-C9BEDB8F6ED9}" srcOrd="17" destOrd="0" presId="urn:microsoft.com/office/officeart/2005/8/layout/hProcess9"/>
    <dgm:cxn modelId="{7C3D4905-52CD-43FF-8CE1-FC911DB5706D}" type="presParOf" srcId="{4EB4CE0B-2812-4C4E-AF76-3997ED8D68E9}" destId="{B49E49DB-EB38-41ED-A44F-B2050EDEA8DF}" srcOrd="18" destOrd="0" presId="urn:microsoft.com/office/officeart/2005/8/layout/hProcess9"/>
    <dgm:cxn modelId="{2EEC308F-DD84-4FEB-99F5-7866AC504AFA}" type="presParOf" srcId="{4EB4CE0B-2812-4C4E-AF76-3997ED8D68E9}" destId="{EA06B12E-755F-421C-B825-26AC5450AEC6}" srcOrd="19" destOrd="0" presId="urn:microsoft.com/office/officeart/2005/8/layout/hProcess9"/>
    <dgm:cxn modelId="{59E6ECB2-9BD6-4C94-87E3-D014CBC67210}" type="presParOf" srcId="{4EB4CE0B-2812-4C4E-AF76-3997ED8D68E9}" destId="{8C87E959-EA57-474D-B344-86E0E648C834}" srcOrd="20"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88FE1B5-6494-4AD7-B840-D13559262CCE}">
      <dsp:nvSpPr>
        <dsp:cNvPr id="0" name=""/>
        <dsp:cNvSpPr/>
      </dsp:nvSpPr>
      <dsp:spPr>
        <a:xfrm>
          <a:off x="877864" y="0"/>
          <a:ext cx="10323708" cy="5931243"/>
        </a:xfrm>
        <a:prstGeom prst="rightArrow">
          <a:avLst/>
        </a:prstGeom>
        <a:solidFill>
          <a:schemeClr val="accent4">
            <a:tint val="40000"/>
            <a:hueOff val="0"/>
            <a:satOff val="0"/>
            <a:lumOff val="0"/>
            <a:alphaOff val="0"/>
          </a:schemeClr>
        </a:solidFill>
        <a:ln>
          <a:noFill/>
        </a:ln>
        <a:effectLst>
          <a:outerShdw blurRad="39000" dist="25400" dir="5400000" rotWithShape="0">
            <a:srgbClr val="000000">
              <a:alpha val="38000"/>
            </a:srgbClr>
          </a:outerShdw>
        </a:effectLst>
      </dsp:spPr>
      <dsp:style>
        <a:lnRef idx="0">
          <a:scrgbClr r="0" g="0" b="0"/>
        </a:lnRef>
        <a:fillRef idx="1">
          <a:scrgbClr r="0" g="0" b="0"/>
        </a:fillRef>
        <a:effectRef idx="2">
          <a:scrgbClr r="0" g="0" b="0"/>
        </a:effectRef>
        <a:fontRef idx="minor"/>
      </dsp:style>
    </dsp:sp>
    <dsp:sp modelId="{931CCB12-4787-49AA-BD07-B534E40F94A0}">
      <dsp:nvSpPr>
        <dsp:cNvPr id="0" name=""/>
        <dsp:cNvSpPr/>
      </dsp:nvSpPr>
      <dsp:spPr>
        <a:xfrm>
          <a:off x="0" y="1779372"/>
          <a:ext cx="857702" cy="2372497"/>
        </a:xfrm>
        <a:prstGeom prst="roundRect">
          <a:avLst/>
        </a:prstGeom>
        <a:gradFill rotWithShape="1">
          <a:gsLst>
            <a:gs pos="0">
              <a:schemeClr val="accent3">
                <a:shade val="47500"/>
                <a:satMod val="137000"/>
              </a:schemeClr>
            </a:gs>
            <a:gs pos="55000">
              <a:schemeClr val="accent3">
                <a:shade val="69000"/>
                <a:satMod val="137000"/>
              </a:schemeClr>
            </a:gs>
            <a:gs pos="100000">
              <a:schemeClr val="accent3">
                <a:shade val="98000"/>
                <a:satMod val="137000"/>
              </a:schemeClr>
            </a:gs>
          </a:gsLst>
          <a:lin ang="16200000" scaled="0"/>
        </a:gradFill>
        <a:ln w="6350" cap="rnd" cmpd="sng" algn="ctr">
          <a:solidFill>
            <a:schemeClr val="accent3">
              <a:shade val="95000"/>
              <a:satMod val="105000"/>
            </a:schemeClr>
          </a:solidFill>
          <a:prstDash val="solid"/>
        </a:ln>
        <a:effectLst>
          <a:outerShdw blurRad="39000" dist="25400" dir="5400000" rotWithShape="0">
            <a:srgbClr val="000000">
              <a:alpha val="38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41910" tIns="41910" rIns="41910" bIns="41910" numCol="1" spcCol="1270" anchor="t" anchorCtr="0">
          <a:noAutofit/>
        </a:bodyPr>
        <a:lstStyle/>
        <a:p>
          <a:pPr lvl="0" algn="ctr" defTabSz="488950">
            <a:lnSpc>
              <a:spcPct val="90000"/>
            </a:lnSpc>
            <a:spcBef>
              <a:spcPct val="0"/>
            </a:spcBef>
            <a:spcAft>
              <a:spcPct val="35000"/>
            </a:spcAft>
          </a:pPr>
          <a:r>
            <a:rPr lang="en-US" sz="1100" kern="1200" dirty="0" smtClean="0"/>
            <a:t>June 1</a:t>
          </a:r>
          <a:endParaRPr lang="en-US" sz="1100" kern="1200" dirty="0"/>
        </a:p>
        <a:p>
          <a:pPr marL="57150" lvl="1" indent="-57150" algn="l" defTabSz="466725">
            <a:lnSpc>
              <a:spcPct val="90000"/>
            </a:lnSpc>
            <a:spcBef>
              <a:spcPct val="0"/>
            </a:spcBef>
            <a:spcAft>
              <a:spcPct val="15000"/>
            </a:spcAft>
            <a:buChar char="••"/>
          </a:pPr>
          <a:endParaRPr lang="en-US" sz="1050" kern="1200" dirty="0"/>
        </a:p>
        <a:p>
          <a:pPr marL="57150" lvl="1" indent="-57150" algn="l" defTabSz="466725">
            <a:lnSpc>
              <a:spcPct val="90000"/>
            </a:lnSpc>
            <a:spcBef>
              <a:spcPct val="0"/>
            </a:spcBef>
            <a:spcAft>
              <a:spcPct val="15000"/>
            </a:spcAft>
            <a:buChar char="••"/>
          </a:pPr>
          <a:endParaRPr lang="en-US" sz="1050" kern="1200" dirty="0"/>
        </a:p>
        <a:p>
          <a:pPr marL="57150" lvl="1" indent="-57150" algn="l" defTabSz="444500">
            <a:lnSpc>
              <a:spcPct val="90000"/>
            </a:lnSpc>
            <a:spcBef>
              <a:spcPct val="0"/>
            </a:spcBef>
            <a:spcAft>
              <a:spcPct val="15000"/>
            </a:spcAft>
            <a:buChar char="••"/>
          </a:pPr>
          <a:r>
            <a:rPr lang="en-US" sz="1000" kern="1200" dirty="0" smtClean="0"/>
            <a:t>Deadline for Annual True-Up</a:t>
          </a:r>
          <a:endParaRPr lang="en-US" sz="1000" kern="1200" dirty="0"/>
        </a:p>
        <a:p>
          <a:pPr marL="57150" lvl="1" indent="-57150" algn="l" defTabSz="466725">
            <a:lnSpc>
              <a:spcPct val="90000"/>
            </a:lnSpc>
            <a:spcBef>
              <a:spcPct val="0"/>
            </a:spcBef>
            <a:spcAft>
              <a:spcPct val="15000"/>
            </a:spcAft>
            <a:buChar char="••"/>
          </a:pPr>
          <a:endParaRPr lang="en-US" sz="1050" kern="1200" dirty="0"/>
        </a:p>
        <a:p>
          <a:pPr marL="57150" lvl="1" indent="-57150" algn="l" defTabSz="444500">
            <a:lnSpc>
              <a:spcPct val="90000"/>
            </a:lnSpc>
            <a:spcBef>
              <a:spcPct val="0"/>
            </a:spcBef>
            <a:spcAft>
              <a:spcPct val="15000"/>
            </a:spcAft>
            <a:buChar char="••"/>
          </a:pPr>
          <a:r>
            <a:rPr lang="en-US" sz="1000" kern="1200" dirty="0" smtClean="0"/>
            <a:t>Info Exchange Period and Review Period begin</a:t>
          </a:r>
          <a:endParaRPr lang="en-US" sz="1000" kern="1200" dirty="0"/>
        </a:p>
      </dsp:txBody>
      <dsp:txXfrm>
        <a:off x="0" y="1779372"/>
        <a:ext cx="857702" cy="2372497"/>
      </dsp:txXfrm>
    </dsp:sp>
    <dsp:sp modelId="{C5F5AB6C-F7A2-48B4-B2A1-1838E739B035}">
      <dsp:nvSpPr>
        <dsp:cNvPr id="0" name=""/>
        <dsp:cNvSpPr/>
      </dsp:nvSpPr>
      <dsp:spPr>
        <a:xfrm>
          <a:off x="937376" y="1779372"/>
          <a:ext cx="956491" cy="2372497"/>
        </a:xfrm>
        <a:prstGeom prst="roundRect">
          <a:avLst/>
        </a:prstGeom>
        <a:gradFill rotWithShape="0">
          <a:gsLst>
            <a:gs pos="0">
              <a:schemeClr val="accent3">
                <a:shade val="47500"/>
                <a:satMod val="137000"/>
                <a:alpha val="83000"/>
              </a:schemeClr>
            </a:gs>
            <a:gs pos="55000">
              <a:schemeClr val="accent3">
                <a:shade val="69000"/>
                <a:satMod val="137000"/>
              </a:schemeClr>
            </a:gs>
            <a:gs pos="100000">
              <a:schemeClr val="accent3">
                <a:shade val="98000"/>
                <a:satMod val="137000"/>
              </a:schemeClr>
            </a:gs>
          </a:gsLst>
          <a:lin ang="16200000" scaled="0"/>
        </a:gradFill>
        <a:ln w="6350" cap="rnd" cmpd="sng" algn="ctr">
          <a:solidFill>
            <a:schemeClr val="accent3">
              <a:shade val="95000"/>
              <a:satMod val="105000"/>
            </a:schemeClr>
          </a:solidFill>
          <a:prstDash val="solid"/>
        </a:ln>
        <a:effectLst>
          <a:outerShdw blurRad="39000" dist="25400" dir="5400000" rotWithShape="0">
            <a:srgbClr val="000000">
              <a:alpha val="38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41910" tIns="41910" rIns="41910" bIns="41910" numCol="1" spcCol="1270" anchor="t" anchorCtr="0">
          <a:noAutofit/>
        </a:bodyPr>
        <a:lstStyle/>
        <a:p>
          <a:pPr lvl="0" algn="ctr" defTabSz="488950">
            <a:lnSpc>
              <a:spcPct val="90000"/>
            </a:lnSpc>
            <a:spcBef>
              <a:spcPct val="0"/>
            </a:spcBef>
            <a:spcAft>
              <a:spcPct val="35000"/>
            </a:spcAft>
          </a:pPr>
          <a:r>
            <a:rPr lang="en-US" sz="1100" kern="1200" dirty="0" smtClean="0"/>
            <a:t>June 1 – September 1</a:t>
          </a:r>
          <a:endParaRPr lang="en-US" sz="1100" kern="1200" dirty="0"/>
        </a:p>
        <a:p>
          <a:pPr marL="57150" lvl="1" indent="-57150" algn="l" defTabSz="466725">
            <a:lnSpc>
              <a:spcPct val="90000"/>
            </a:lnSpc>
            <a:spcBef>
              <a:spcPct val="0"/>
            </a:spcBef>
            <a:spcAft>
              <a:spcPct val="15000"/>
            </a:spcAft>
            <a:buChar char="••"/>
          </a:pPr>
          <a:endParaRPr lang="en-US" sz="1050" kern="1200" dirty="0"/>
        </a:p>
        <a:p>
          <a:pPr marL="57150" lvl="1" indent="-57150" algn="l" defTabSz="444500">
            <a:lnSpc>
              <a:spcPct val="90000"/>
            </a:lnSpc>
            <a:spcBef>
              <a:spcPct val="0"/>
            </a:spcBef>
            <a:spcAft>
              <a:spcPct val="15000"/>
            </a:spcAft>
            <a:buChar char="••"/>
          </a:pPr>
          <a:r>
            <a:rPr lang="en-US" sz="1000" kern="1200" dirty="0" smtClean="0"/>
            <a:t>Deadline For Annual True-Up  Meeting</a:t>
          </a:r>
          <a:endParaRPr lang="en-US" sz="1000" kern="1200" dirty="0"/>
        </a:p>
      </dsp:txBody>
      <dsp:txXfrm>
        <a:off x="937376" y="1779372"/>
        <a:ext cx="956491" cy="2372497"/>
      </dsp:txXfrm>
    </dsp:sp>
    <dsp:sp modelId="{2C179923-C01C-4C20-BF9C-40F49356A66D}">
      <dsp:nvSpPr>
        <dsp:cNvPr id="0" name=""/>
        <dsp:cNvSpPr/>
      </dsp:nvSpPr>
      <dsp:spPr>
        <a:xfrm>
          <a:off x="1968991" y="1779372"/>
          <a:ext cx="1029795" cy="2372497"/>
        </a:xfrm>
        <a:prstGeom prst="roundRect">
          <a:avLst/>
        </a:prstGeom>
        <a:gradFill rotWithShape="0">
          <a:gsLst>
            <a:gs pos="0">
              <a:schemeClr val="accent3">
                <a:shade val="47500"/>
                <a:satMod val="137000"/>
                <a:alpha val="66000"/>
              </a:schemeClr>
            </a:gs>
            <a:gs pos="55000">
              <a:schemeClr val="accent3">
                <a:shade val="69000"/>
                <a:satMod val="137000"/>
              </a:schemeClr>
            </a:gs>
            <a:gs pos="100000">
              <a:schemeClr val="accent3">
                <a:shade val="98000"/>
                <a:satMod val="137000"/>
              </a:schemeClr>
            </a:gs>
          </a:gsLst>
          <a:lin ang="16200000" scaled="0"/>
        </a:gradFill>
        <a:ln w="6350" cap="rnd" cmpd="sng" algn="ctr">
          <a:solidFill>
            <a:schemeClr val="accent3">
              <a:shade val="95000"/>
              <a:satMod val="105000"/>
            </a:schemeClr>
          </a:solidFill>
          <a:prstDash val="solid"/>
        </a:ln>
        <a:effectLst>
          <a:outerShdw blurRad="39000" dist="25400" dir="5400000" rotWithShape="0">
            <a:srgbClr val="000000">
              <a:alpha val="38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41910" tIns="41910" rIns="41910" bIns="41910" numCol="1" spcCol="1270" anchor="t" anchorCtr="0">
          <a:noAutofit/>
        </a:bodyPr>
        <a:lstStyle/>
        <a:p>
          <a:pPr lvl="0" algn="ctr" defTabSz="488950">
            <a:lnSpc>
              <a:spcPct val="90000"/>
            </a:lnSpc>
            <a:spcBef>
              <a:spcPct val="0"/>
            </a:spcBef>
            <a:spcAft>
              <a:spcPct val="35000"/>
            </a:spcAft>
          </a:pPr>
          <a:r>
            <a:rPr lang="en-US" sz="1100" kern="1200" dirty="0" smtClean="0"/>
            <a:t>September 1 – October 1</a:t>
          </a:r>
          <a:endParaRPr lang="en-US" sz="1100" kern="1200" dirty="0"/>
        </a:p>
        <a:p>
          <a:pPr marL="57150" lvl="1" indent="-57150" algn="l" defTabSz="466725">
            <a:lnSpc>
              <a:spcPct val="90000"/>
            </a:lnSpc>
            <a:spcBef>
              <a:spcPct val="0"/>
            </a:spcBef>
            <a:spcAft>
              <a:spcPct val="15000"/>
            </a:spcAft>
            <a:buChar char="••"/>
          </a:pPr>
          <a:endParaRPr lang="en-US" sz="1050" kern="1200" dirty="0"/>
        </a:p>
        <a:p>
          <a:pPr marL="57150" lvl="1" indent="-57150" algn="l" defTabSz="444500">
            <a:lnSpc>
              <a:spcPct val="90000"/>
            </a:lnSpc>
            <a:spcBef>
              <a:spcPct val="0"/>
            </a:spcBef>
            <a:spcAft>
              <a:spcPct val="15000"/>
            </a:spcAft>
            <a:buChar char="••"/>
          </a:pPr>
          <a:r>
            <a:rPr lang="en-US" sz="1000" kern="1200" dirty="0" smtClean="0"/>
            <a:t>Deadline to Post Projected Net Revenue Requirement</a:t>
          </a:r>
          <a:endParaRPr lang="en-US" sz="1000" kern="1200" dirty="0"/>
        </a:p>
      </dsp:txBody>
      <dsp:txXfrm>
        <a:off x="1968991" y="1779372"/>
        <a:ext cx="1029795" cy="2372497"/>
      </dsp:txXfrm>
    </dsp:sp>
    <dsp:sp modelId="{3BE437CF-1C31-4AAD-B97C-90E17AB9A0E0}">
      <dsp:nvSpPr>
        <dsp:cNvPr id="0" name=""/>
        <dsp:cNvSpPr/>
      </dsp:nvSpPr>
      <dsp:spPr>
        <a:xfrm>
          <a:off x="3108488" y="1779372"/>
          <a:ext cx="1104311" cy="2372497"/>
        </a:xfrm>
        <a:prstGeom prst="roundRect">
          <a:avLst/>
        </a:prstGeom>
        <a:gradFill rotWithShape="0">
          <a:gsLst>
            <a:gs pos="0">
              <a:schemeClr val="accent3">
                <a:shade val="47500"/>
                <a:satMod val="137000"/>
                <a:alpha val="50000"/>
              </a:schemeClr>
            </a:gs>
            <a:gs pos="55000">
              <a:schemeClr val="accent3">
                <a:shade val="69000"/>
                <a:satMod val="137000"/>
              </a:schemeClr>
            </a:gs>
            <a:gs pos="100000">
              <a:schemeClr val="accent3">
                <a:shade val="98000"/>
                <a:satMod val="137000"/>
              </a:schemeClr>
            </a:gs>
          </a:gsLst>
          <a:lin ang="16200000" scaled="0"/>
        </a:gradFill>
        <a:ln w="6350" cap="rnd" cmpd="sng" algn="ctr">
          <a:solidFill>
            <a:schemeClr val="accent3">
              <a:shade val="95000"/>
              <a:satMod val="105000"/>
            </a:schemeClr>
          </a:solidFill>
          <a:prstDash val="solid"/>
        </a:ln>
        <a:effectLst>
          <a:outerShdw blurRad="39000" dist="25400" dir="5400000" rotWithShape="0">
            <a:srgbClr val="000000">
              <a:alpha val="38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41910" tIns="41910" rIns="41910" bIns="41910" numCol="1" spcCol="1270" anchor="t" anchorCtr="0">
          <a:noAutofit/>
        </a:bodyPr>
        <a:lstStyle/>
        <a:p>
          <a:pPr lvl="0" algn="ctr" defTabSz="488950">
            <a:lnSpc>
              <a:spcPct val="90000"/>
            </a:lnSpc>
            <a:spcBef>
              <a:spcPct val="0"/>
            </a:spcBef>
            <a:spcAft>
              <a:spcPct val="35000"/>
            </a:spcAft>
          </a:pPr>
          <a:r>
            <a:rPr lang="en-US" sz="1100" kern="1200" dirty="0" smtClean="0"/>
            <a:t>September 1 – October 1</a:t>
          </a:r>
          <a:endParaRPr lang="en-US" sz="1100" kern="1200" dirty="0"/>
        </a:p>
        <a:p>
          <a:pPr marL="57150" lvl="1" indent="-57150" algn="l" defTabSz="466725">
            <a:lnSpc>
              <a:spcPct val="90000"/>
            </a:lnSpc>
            <a:spcBef>
              <a:spcPct val="0"/>
            </a:spcBef>
            <a:spcAft>
              <a:spcPct val="15000"/>
            </a:spcAft>
            <a:buChar char="••"/>
          </a:pPr>
          <a:endParaRPr lang="en-US" sz="1050" kern="1200" dirty="0"/>
        </a:p>
        <a:p>
          <a:pPr marL="57150" lvl="1" indent="-57150" algn="l" defTabSz="444500">
            <a:lnSpc>
              <a:spcPct val="90000"/>
            </a:lnSpc>
            <a:spcBef>
              <a:spcPct val="0"/>
            </a:spcBef>
            <a:spcAft>
              <a:spcPct val="15000"/>
            </a:spcAft>
            <a:buChar char="••"/>
          </a:pPr>
          <a:r>
            <a:rPr lang="en-US" sz="1000" kern="1200" dirty="0" smtClean="0"/>
            <a:t>Deadline for meeting on Projected Net Revenue Requirement</a:t>
          </a:r>
          <a:endParaRPr lang="en-US" sz="1000" kern="1200" dirty="0"/>
        </a:p>
      </dsp:txBody>
      <dsp:txXfrm>
        <a:off x="3108488" y="1779372"/>
        <a:ext cx="1104311" cy="2372497"/>
      </dsp:txXfrm>
    </dsp:sp>
    <dsp:sp modelId="{BAE4C159-B20D-44F0-AE61-310171BF2831}">
      <dsp:nvSpPr>
        <dsp:cNvPr id="0" name=""/>
        <dsp:cNvSpPr/>
      </dsp:nvSpPr>
      <dsp:spPr>
        <a:xfrm>
          <a:off x="4253345" y="1779372"/>
          <a:ext cx="925006" cy="2372497"/>
        </a:xfrm>
        <a:prstGeom prst="roundRect">
          <a:avLst/>
        </a:prstGeom>
        <a:gradFill rotWithShape="0">
          <a:gsLst>
            <a:gs pos="0">
              <a:schemeClr val="accent3">
                <a:shade val="47500"/>
                <a:satMod val="137000"/>
                <a:alpha val="36000"/>
              </a:schemeClr>
            </a:gs>
            <a:gs pos="55000">
              <a:schemeClr val="accent3">
                <a:shade val="69000"/>
                <a:satMod val="137000"/>
              </a:schemeClr>
            </a:gs>
            <a:gs pos="100000">
              <a:schemeClr val="accent3">
                <a:shade val="98000"/>
                <a:satMod val="137000"/>
              </a:schemeClr>
            </a:gs>
          </a:gsLst>
          <a:lin ang="16200000" scaled="0"/>
        </a:gradFill>
        <a:ln w="6350" cap="rnd" cmpd="sng" algn="ctr">
          <a:solidFill>
            <a:schemeClr val="accent3">
              <a:shade val="95000"/>
              <a:satMod val="105000"/>
            </a:schemeClr>
          </a:solidFill>
          <a:prstDash val="solid"/>
        </a:ln>
        <a:effectLst>
          <a:outerShdw blurRad="39000" dist="25400" dir="5400000" rotWithShape="0">
            <a:srgbClr val="000000">
              <a:alpha val="38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41910" tIns="41910" rIns="41910" bIns="41910" numCol="1" spcCol="1270" anchor="t" anchorCtr="0">
          <a:noAutofit/>
        </a:bodyPr>
        <a:lstStyle/>
        <a:p>
          <a:pPr lvl="0" algn="ctr" defTabSz="488950">
            <a:lnSpc>
              <a:spcPct val="90000"/>
            </a:lnSpc>
            <a:spcBef>
              <a:spcPct val="0"/>
            </a:spcBef>
            <a:spcAft>
              <a:spcPct val="35000"/>
            </a:spcAft>
          </a:pPr>
          <a:r>
            <a:rPr lang="en-US" sz="1100" kern="1200" dirty="0" smtClean="0"/>
            <a:t>November 1</a:t>
          </a:r>
          <a:endParaRPr lang="en-US" sz="1100" kern="1200" dirty="0"/>
        </a:p>
        <a:p>
          <a:pPr marL="57150" lvl="1" indent="-57150" algn="l" defTabSz="466725">
            <a:lnSpc>
              <a:spcPct val="90000"/>
            </a:lnSpc>
            <a:spcBef>
              <a:spcPct val="0"/>
            </a:spcBef>
            <a:spcAft>
              <a:spcPct val="15000"/>
            </a:spcAft>
            <a:buChar char="••"/>
          </a:pPr>
          <a:endParaRPr lang="en-US" sz="1050" kern="1200" dirty="0"/>
        </a:p>
        <a:p>
          <a:pPr marL="57150" lvl="1" indent="-57150" algn="l" defTabSz="466725">
            <a:lnSpc>
              <a:spcPct val="90000"/>
            </a:lnSpc>
            <a:spcBef>
              <a:spcPct val="0"/>
            </a:spcBef>
            <a:spcAft>
              <a:spcPct val="15000"/>
            </a:spcAft>
            <a:buChar char="••"/>
          </a:pPr>
          <a:endParaRPr lang="en-US" sz="1050" kern="1200" dirty="0"/>
        </a:p>
        <a:p>
          <a:pPr marL="57150" lvl="1" indent="-57150" algn="l" defTabSz="444500">
            <a:lnSpc>
              <a:spcPct val="90000"/>
            </a:lnSpc>
            <a:spcBef>
              <a:spcPct val="0"/>
            </a:spcBef>
            <a:spcAft>
              <a:spcPct val="15000"/>
            </a:spcAft>
            <a:buChar char="••"/>
          </a:pPr>
          <a:r>
            <a:rPr lang="en-US" sz="1000" kern="1200" dirty="0" smtClean="0"/>
            <a:t>Deadline for  joint meeting on regional cost-shared projects</a:t>
          </a:r>
          <a:endParaRPr lang="en-US" sz="1000" kern="1200" dirty="0"/>
        </a:p>
      </dsp:txBody>
      <dsp:txXfrm>
        <a:off x="4253345" y="1779372"/>
        <a:ext cx="925006" cy="2372497"/>
      </dsp:txXfrm>
    </dsp:sp>
    <dsp:sp modelId="{A430F216-423F-437E-B31D-096F3230EAA2}">
      <dsp:nvSpPr>
        <dsp:cNvPr id="0" name=""/>
        <dsp:cNvSpPr/>
      </dsp:nvSpPr>
      <dsp:spPr>
        <a:xfrm>
          <a:off x="5253475" y="1779372"/>
          <a:ext cx="979731" cy="2372497"/>
        </a:xfrm>
        <a:prstGeom prst="roundRect">
          <a:avLst/>
        </a:prstGeom>
        <a:gradFill rotWithShape="0">
          <a:gsLst>
            <a:gs pos="0">
              <a:schemeClr val="accent3">
                <a:shade val="47500"/>
                <a:satMod val="137000"/>
                <a:alpha val="19000"/>
              </a:schemeClr>
            </a:gs>
            <a:gs pos="55000">
              <a:schemeClr val="accent3">
                <a:shade val="69000"/>
                <a:satMod val="137000"/>
              </a:schemeClr>
            </a:gs>
            <a:gs pos="100000">
              <a:schemeClr val="accent3">
                <a:shade val="98000"/>
                <a:satMod val="137000"/>
              </a:schemeClr>
            </a:gs>
          </a:gsLst>
          <a:lin ang="16200000" scaled="0"/>
        </a:gradFill>
        <a:ln w="6350" cap="rnd" cmpd="sng" algn="ctr">
          <a:solidFill>
            <a:schemeClr val="accent3">
              <a:shade val="95000"/>
              <a:satMod val="105000"/>
            </a:schemeClr>
          </a:solidFill>
          <a:prstDash val="solid"/>
        </a:ln>
        <a:effectLst>
          <a:outerShdw blurRad="39000" dist="25400" dir="5400000" rotWithShape="0">
            <a:srgbClr val="000000">
              <a:alpha val="38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41910" tIns="41910" rIns="41910" bIns="41910" numCol="1" spcCol="1270" anchor="t" anchorCtr="0">
          <a:noAutofit/>
        </a:bodyPr>
        <a:lstStyle/>
        <a:p>
          <a:pPr lvl="0" algn="ctr" defTabSz="488950">
            <a:lnSpc>
              <a:spcPct val="90000"/>
            </a:lnSpc>
            <a:spcBef>
              <a:spcPct val="0"/>
            </a:spcBef>
            <a:spcAft>
              <a:spcPct val="35000"/>
            </a:spcAft>
          </a:pPr>
          <a:r>
            <a:rPr lang="en-US" sz="1100" kern="1200" dirty="0" smtClean="0"/>
            <a:t>December 1</a:t>
          </a:r>
          <a:endParaRPr lang="en-US" sz="1100" kern="1200" dirty="0"/>
        </a:p>
        <a:p>
          <a:pPr marL="57150" lvl="1" indent="-57150" algn="l" defTabSz="466725">
            <a:lnSpc>
              <a:spcPct val="90000"/>
            </a:lnSpc>
            <a:spcBef>
              <a:spcPct val="0"/>
            </a:spcBef>
            <a:spcAft>
              <a:spcPct val="15000"/>
            </a:spcAft>
            <a:buChar char="••"/>
          </a:pPr>
          <a:endParaRPr lang="en-US" sz="1050" kern="1200" dirty="0"/>
        </a:p>
        <a:p>
          <a:pPr marL="57150" lvl="1" indent="-57150" algn="l" defTabSz="466725">
            <a:lnSpc>
              <a:spcPct val="90000"/>
            </a:lnSpc>
            <a:spcBef>
              <a:spcPct val="0"/>
            </a:spcBef>
            <a:spcAft>
              <a:spcPct val="15000"/>
            </a:spcAft>
            <a:buChar char="••"/>
          </a:pPr>
          <a:endParaRPr lang="en-US" sz="1050" kern="1200" dirty="0"/>
        </a:p>
        <a:p>
          <a:pPr marL="57150" lvl="1" indent="-57150" algn="l" defTabSz="444500">
            <a:lnSpc>
              <a:spcPct val="90000"/>
            </a:lnSpc>
            <a:spcBef>
              <a:spcPct val="0"/>
            </a:spcBef>
            <a:spcAft>
              <a:spcPct val="15000"/>
            </a:spcAft>
            <a:buChar char="••"/>
          </a:pPr>
          <a:r>
            <a:rPr lang="en-US" sz="1000" kern="1200" dirty="0" smtClean="0"/>
            <a:t>Deadline for Interested Parties to submit information requests</a:t>
          </a:r>
          <a:endParaRPr lang="en-US" sz="1000" kern="1200" dirty="0"/>
        </a:p>
      </dsp:txBody>
      <dsp:txXfrm>
        <a:off x="5253475" y="1779372"/>
        <a:ext cx="979731" cy="2372497"/>
      </dsp:txXfrm>
    </dsp:sp>
    <dsp:sp modelId="{35908B59-E073-463A-B193-7C4260CFA6C1}">
      <dsp:nvSpPr>
        <dsp:cNvPr id="0" name=""/>
        <dsp:cNvSpPr/>
      </dsp:nvSpPr>
      <dsp:spPr>
        <a:xfrm>
          <a:off x="6308330" y="1779372"/>
          <a:ext cx="1119916" cy="2372497"/>
        </a:xfrm>
        <a:prstGeom prst="roundRect">
          <a:avLst/>
        </a:prstGeom>
        <a:gradFill rotWithShape="1">
          <a:gsLst>
            <a:gs pos="0">
              <a:schemeClr val="accent2">
                <a:shade val="47500"/>
                <a:satMod val="137000"/>
              </a:schemeClr>
            </a:gs>
            <a:gs pos="55000">
              <a:schemeClr val="accent2">
                <a:shade val="69000"/>
                <a:satMod val="137000"/>
              </a:schemeClr>
            </a:gs>
            <a:gs pos="100000">
              <a:schemeClr val="accent2">
                <a:shade val="98000"/>
                <a:satMod val="137000"/>
              </a:schemeClr>
            </a:gs>
          </a:gsLst>
          <a:lin ang="16200000" scaled="0"/>
        </a:gradFill>
        <a:ln w="6350" cap="rnd" cmpd="sng" algn="ctr">
          <a:solidFill>
            <a:schemeClr val="accent2">
              <a:shade val="95000"/>
              <a:satMod val="105000"/>
            </a:schemeClr>
          </a:solidFill>
          <a:prstDash val="solid"/>
        </a:ln>
        <a:effectLst>
          <a:outerShdw blurRad="39000" dist="25400" dir="5400000" rotWithShape="0">
            <a:srgbClr val="000000">
              <a:alpha val="38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41910" tIns="41910" rIns="41910" bIns="41910" numCol="1" spcCol="1270" anchor="t" anchorCtr="0">
          <a:noAutofit/>
        </a:bodyPr>
        <a:lstStyle/>
        <a:p>
          <a:pPr lvl="0" algn="ctr" defTabSz="488950">
            <a:lnSpc>
              <a:spcPct val="90000"/>
            </a:lnSpc>
            <a:spcBef>
              <a:spcPct val="0"/>
            </a:spcBef>
            <a:spcAft>
              <a:spcPct val="35000"/>
            </a:spcAft>
          </a:pPr>
          <a:r>
            <a:rPr lang="en-US" sz="1100" kern="1200" dirty="0" smtClean="0"/>
            <a:t>January 10</a:t>
          </a:r>
          <a:endParaRPr lang="en-US" sz="1100" kern="1200" dirty="0"/>
        </a:p>
        <a:p>
          <a:pPr marL="57150" lvl="1" indent="-57150" algn="l" defTabSz="466725">
            <a:lnSpc>
              <a:spcPct val="90000"/>
            </a:lnSpc>
            <a:spcBef>
              <a:spcPct val="0"/>
            </a:spcBef>
            <a:spcAft>
              <a:spcPct val="15000"/>
            </a:spcAft>
            <a:buChar char="••"/>
          </a:pPr>
          <a:endParaRPr lang="en-US" sz="1050" kern="1200" dirty="0"/>
        </a:p>
        <a:p>
          <a:pPr marL="57150" lvl="1" indent="-57150" algn="l" defTabSz="466725">
            <a:lnSpc>
              <a:spcPct val="90000"/>
            </a:lnSpc>
            <a:spcBef>
              <a:spcPct val="0"/>
            </a:spcBef>
            <a:spcAft>
              <a:spcPct val="15000"/>
            </a:spcAft>
            <a:buChar char="••"/>
          </a:pPr>
          <a:endParaRPr lang="en-US" sz="1050" kern="1200" dirty="0"/>
        </a:p>
        <a:p>
          <a:pPr marL="57150" lvl="1" indent="-57150" algn="l" defTabSz="444500">
            <a:lnSpc>
              <a:spcPct val="90000"/>
            </a:lnSpc>
            <a:spcBef>
              <a:spcPct val="0"/>
            </a:spcBef>
            <a:spcAft>
              <a:spcPct val="15000"/>
            </a:spcAft>
            <a:buChar char="••"/>
          </a:pPr>
          <a:r>
            <a:rPr lang="en-US" sz="1000" kern="1200" dirty="0" smtClean="0"/>
            <a:t>Deadline for Transmission Owner to respond to information requests</a:t>
          </a:r>
          <a:endParaRPr lang="en-US" sz="1000" kern="1200" dirty="0"/>
        </a:p>
      </dsp:txBody>
      <dsp:txXfrm>
        <a:off x="6308330" y="1779372"/>
        <a:ext cx="1119916" cy="2372497"/>
      </dsp:txXfrm>
    </dsp:sp>
    <dsp:sp modelId="{E80E3346-7CF2-4744-9347-9F0328B53E4B}">
      <dsp:nvSpPr>
        <dsp:cNvPr id="0" name=""/>
        <dsp:cNvSpPr/>
      </dsp:nvSpPr>
      <dsp:spPr>
        <a:xfrm>
          <a:off x="7503370" y="1779372"/>
          <a:ext cx="935833" cy="2372497"/>
        </a:xfrm>
        <a:prstGeom prst="roundRect">
          <a:avLst/>
        </a:prstGeom>
        <a:gradFill rotWithShape="0">
          <a:gsLst>
            <a:gs pos="0">
              <a:schemeClr val="accent2">
                <a:shade val="47500"/>
                <a:satMod val="137000"/>
                <a:alpha val="80000"/>
              </a:schemeClr>
            </a:gs>
            <a:gs pos="55000">
              <a:schemeClr val="accent2">
                <a:shade val="69000"/>
                <a:satMod val="137000"/>
              </a:schemeClr>
            </a:gs>
            <a:gs pos="100000">
              <a:schemeClr val="accent2">
                <a:shade val="98000"/>
                <a:satMod val="137000"/>
              </a:schemeClr>
            </a:gs>
          </a:gsLst>
          <a:lin ang="16200000" scaled="0"/>
        </a:gradFill>
        <a:ln w="6350" cap="rnd" cmpd="sng" algn="ctr">
          <a:solidFill>
            <a:schemeClr val="accent2">
              <a:shade val="95000"/>
              <a:satMod val="105000"/>
            </a:schemeClr>
          </a:solidFill>
          <a:prstDash val="solid"/>
        </a:ln>
        <a:effectLst>
          <a:outerShdw blurRad="39000" dist="25400" dir="5400000" rotWithShape="0">
            <a:srgbClr val="000000">
              <a:alpha val="38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41910" tIns="41910" rIns="41910" bIns="41910" numCol="1" spcCol="1270" anchor="t" anchorCtr="0">
          <a:noAutofit/>
        </a:bodyPr>
        <a:lstStyle/>
        <a:p>
          <a:pPr lvl="0" algn="ctr" defTabSz="488950">
            <a:lnSpc>
              <a:spcPct val="90000"/>
            </a:lnSpc>
            <a:spcBef>
              <a:spcPct val="0"/>
            </a:spcBef>
            <a:spcAft>
              <a:spcPct val="35000"/>
            </a:spcAft>
          </a:pPr>
          <a:r>
            <a:rPr lang="en-US" sz="1100" kern="1200" dirty="0" smtClean="0"/>
            <a:t>January 31</a:t>
          </a:r>
          <a:endParaRPr lang="en-US" sz="1100" kern="1200" dirty="0"/>
        </a:p>
        <a:p>
          <a:pPr marL="57150" lvl="1" indent="-57150" algn="l" defTabSz="466725">
            <a:lnSpc>
              <a:spcPct val="90000"/>
            </a:lnSpc>
            <a:spcBef>
              <a:spcPct val="0"/>
            </a:spcBef>
            <a:spcAft>
              <a:spcPct val="15000"/>
            </a:spcAft>
            <a:buChar char="••"/>
          </a:pPr>
          <a:endParaRPr lang="en-US" sz="1050" kern="1200" dirty="0"/>
        </a:p>
        <a:p>
          <a:pPr marL="57150" lvl="1" indent="-57150" algn="l" defTabSz="466725">
            <a:lnSpc>
              <a:spcPct val="90000"/>
            </a:lnSpc>
            <a:spcBef>
              <a:spcPct val="0"/>
            </a:spcBef>
            <a:spcAft>
              <a:spcPct val="15000"/>
            </a:spcAft>
            <a:buChar char="••"/>
          </a:pPr>
          <a:endParaRPr lang="en-US" sz="1050" kern="1200" dirty="0"/>
        </a:p>
        <a:p>
          <a:pPr marL="57150" lvl="1" indent="-57150" algn="l" defTabSz="444500">
            <a:lnSpc>
              <a:spcPct val="90000"/>
            </a:lnSpc>
            <a:spcBef>
              <a:spcPct val="0"/>
            </a:spcBef>
            <a:spcAft>
              <a:spcPct val="15000"/>
            </a:spcAft>
            <a:buChar char="••"/>
          </a:pPr>
          <a:r>
            <a:rPr lang="en-US" sz="1000" kern="1200" dirty="0" smtClean="0"/>
            <a:t>Deadline for  Interested Parties to submit Informal Challenges</a:t>
          </a:r>
          <a:endParaRPr lang="en-US" sz="1000" kern="1200" dirty="0"/>
        </a:p>
      </dsp:txBody>
      <dsp:txXfrm>
        <a:off x="7503370" y="1779372"/>
        <a:ext cx="935833" cy="2372497"/>
      </dsp:txXfrm>
    </dsp:sp>
    <dsp:sp modelId="{D7B4C85C-0504-4E1E-821E-35DE6FB0DDCC}">
      <dsp:nvSpPr>
        <dsp:cNvPr id="0" name=""/>
        <dsp:cNvSpPr/>
      </dsp:nvSpPr>
      <dsp:spPr>
        <a:xfrm>
          <a:off x="8514327" y="1779372"/>
          <a:ext cx="978820" cy="2372497"/>
        </a:xfrm>
        <a:prstGeom prst="roundRect">
          <a:avLst/>
        </a:prstGeom>
        <a:gradFill rotWithShape="0">
          <a:gsLst>
            <a:gs pos="0">
              <a:schemeClr val="accent2">
                <a:shade val="47500"/>
                <a:satMod val="137000"/>
                <a:alpha val="60000"/>
              </a:schemeClr>
            </a:gs>
            <a:gs pos="55000">
              <a:schemeClr val="accent2">
                <a:shade val="69000"/>
                <a:satMod val="137000"/>
              </a:schemeClr>
            </a:gs>
            <a:gs pos="100000">
              <a:schemeClr val="accent2">
                <a:shade val="98000"/>
                <a:satMod val="137000"/>
              </a:schemeClr>
            </a:gs>
          </a:gsLst>
          <a:lin ang="16200000" scaled="0"/>
        </a:gradFill>
        <a:ln w="6350" cap="rnd" cmpd="sng" algn="ctr">
          <a:solidFill>
            <a:schemeClr val="accent2">
              <a:shade val="95000"/>
              <a:satMod val="105000"/>
            </a:schemeClr>
          </a:solidFill>
          <a:prstDash val="solid"/>
        </a:ln>
        <a:effectLst>
          <a:outerShdw blurRad="39000" dist="25400" dir="5400000" rotWithShape="0">
            <a:srgbClr val="000000">
              <a:alpha val="38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41910" tIns="41910" rIns="41910" bIns="41910" numCol="1" spcCol="1270" anchor="t" anchorCtr="0">
          <a:noAutofit/>
        </a:bodyPr>
        <a:lstStyle/>
        <a:p>
          <a:pPr lvl="0" algn="ctr" defTabSz="488950">
            <a:lnSpc>
              <a:spcPct val="90000"/>
            </a:lnSpc>
            <a:spcBef>
              <a:spcPct val="0"/>
            </a:spcBef>
            <a:spcAft>
              <a:spcPct val="35000"/>
            </a:spcAft>
          </a:pPr>
          <a:r>
            <a:rPr lang="en-US" sz="1100" kern="1200" dirty="0" smtClean="0"/>
            <a:t>February 28</a:t>
          </a:r>
          <a:endParaRPr lang="en-US" sz="1100" kern="1200" dirty="0"/>
        </a:p>
        <a:p>
          <a:pPr marL="57150" lvl="1" indent="-57150" algn="l" defTabSz="466725">
            <a:lnSpc>
              <a:spcPct val="90000"/>
            </a:lnSpc>
            <a:spcBef>
              <a:spcPct val="0"/>
            </a:spcBef>
            <a:spcAft>
              <a:spcPct val="15000"/>
            </a:spcAft>
            <a:buChar char="••"/>
          </a:pPr>
          <a:endParaRPr lang="en-US" sz="1050" kern="1200" dirty="0"/>
        </a:p>
        <a:p>
          <a:pPr marL="57150" lvl="1" indent="-57150" algn="l" defTabSz="466725">
            <a:lnSpc>
              <a:spcPct val="90000"/>
            </a:lnSpc>
            <a:spcBef>
              <a:spcPct val="0"/>
            </a:spcBef>
            <a:spcAft>
              <a:spcPct val="15000"/>
            </a:spcAft>
            <a:buChar char="••"/>
          </a:pPr>
          <a:endParaRPr lang="en-US" sz="1050" kern="1200" dirty="0"/>
        </a:p>
        <a:p>
          <a:pPr marL="57150" lvl="1" indent="-57150" algn="l" defTabSz="444500">
            <a:lnSpc>
              <a:spcPct val="90000"/>
            </a:lnSpc>
            <a:spcBef>
              <a:spcPct val="0"/>
            </a:spcBef>
            <a:spcAft>
              <a:spcPct val="15000"/>
            </a:spcAft>
            <a:buChar char="••"/>
          </a:pPr>
          <a:r>
            <a:rPr lang="en-US" sz="1000" kern="1200" dirty="0" smtClean="0"/>
            <a:t>Deadline for transmission owner to respond to Informal Challenges</a:t>
          </a:r>
          <a:endParaRPr lang="en-US" sz="1000" kern="1200" dirty="0"/>
        </a:p>
      </dsp:txBody>
      <dsp:txXfrm>
        <a:off x="8514327" y="1779372"/>
        <a:ext cx="978820" cy="2372497"/>
      </dsp:txXfrm>
    </dsp:sp>
    <dsp:sp modelId="{B49E49DB-EB38-41ED-A44F-B2050EDEA8DF}">
      <dsp:nvSpPr>
        <dsp:cNvPr id="0" name=""/>
        <dsp:cNvSpPr/>
      </dsp:nvSpPr>
      <dsp:spPr>
        <a:xfrm>
          <a:off x="9568271" y="1779372"/>
          <a:ext cx="1068617" cy="2372497"/>
        </a:xfrm>
        <a:prstGeom prst="roundRect">
          <a:avLst/>
        </a:prstGeom>
        <a:gradFill rotWithShape="0">
          <a:gsLst>
            <a:gs pos="0">
              <a:schemeClr val="accent2">
                <a:shade val="47500"/>
                <a:satMod val="137000"/>
                <a:alpha val="40000"/>
              </a:schemeClr>
            </a:gs>
            <a:gs pos="55000">
              <a:schemeClr val="accent2">
                <a:shade val="69000"/>
                <a:satMod val="137000"/>
              </a:schemeClr>
            </a:gs>
            <a:gs pos="100000">
              <a:schemeClr val="accent2">
                <a:shade val="98000"/>
                <a:satMod val="137000"/>
              </a:schemeClr>
            </a:gs>
          </a:gsLst>
          <a:lin ang="16200000" scaled="0"/>
        </a:gradFill>
        <a:ln w="6350" cap="rnd" cmpd="sng" algn="ctr">
          <a:solidFill>
            <a:schemeClr val="accent2">
              <a:shade val="95000"/>
              <a:satMod val="105000"/>
            </a:schemeClr>
          </a:solidFill>
          <a:prstDash val="solid"/>
        </a:ln>
        <a:effectLst>
          <a:outerShdw blurRad="39000" dist="25400" dir="5400000" rotWithShape="0">
            <a:srgbClr val="000000">
              <a:alpha val="38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41910" tIns="41910" rIns="41910" bIns="41910" numCol="1" spcCol="1270" anchor="t" anchorCtr="0">
          <a:noAutofit/>
        </a:bodyPr>
        <a:lstStyle/>
        <a:p>
          <a:pPr lvl="0" algn="ctr" defTabSz="488950">
            <a:lnSpc>
              <a:spcPct val="90000"/>
            </a:lnSpc>
            <a:spcBef>
              <a:spcPct val="0"/>
            </a:spcBef>
            <a:spcAft>
              <a:spcPct val="35000"/>
            </a:spcAft>
          </a:pPr>
          <a:r>
            <a:rPr lang="en-US" sz="1100" kern="1200" dirty="0" smtClean="0"/>
            <a:t>March 15</a:t>
          </a:r>
          <a:endParaRPr lang="en-US" sz="1100" kern="1200" dirty="0"/>
        </a:p>
        <a:p>
          <a:pPr marL="57150" lvl="1" indent="-57150" algn="l" defTabSz="466725">
            <a:lnSpc>
              <a:spcPct val="90000"/>
            </a:lnSpc>
            <a:spcBef>
              <a:spcPct val="0"/>
            </a:spcBef>
            <a:spcAft>
              <a:spcPct val="15000"/>
            </a:spcAft>
            <a:buChar char="••"/>
          </a:pPr>
          <a:endParaRPr lang="en-US" sz="1050" kern="1200" dirty="0"/>
        </a:p>
        <a:p>
          <a:pPr marL="57150" lvl="1" indent="-57150" algn="l" defTabSz="466725">
            <a:lnSpc>
              <a:spcPct val="90000"/>
            </a:lnSpc>
            <a:spcBef>
              <a:spcPct val="0"/>
            </a:spcBef>
            <a:spcAft>
              <a:spcPct val="15000"/>
            </a:spcAft>
            <a:buChar char="••"/>
          </a:pPr>
          <a:endParaRPr lang="en-US" sz="1050" kern="1200" dirty="0"/>
        </a:p>
        <a:p>
          <a:pPr marL="57150" lvl="1" indent="-57150" algn="l" defTabSz="444500">
            <a:lnSpc>
              <a:spcPct val="90000"/>
            </a:lnSpc>
            <a:spcBef>
              <a:spcPct val="0"/>
            </a:spcBef>
            <a:spcAft>
              <a:spcPct val="15000"/>
            </a:spcAft>
            <a:buChar char="••"/>
          </a:pPr>
          <a:r>
            <a:rPr lang="en-US" sz="1000" kern="1200" dirty="0" smtClean="0"/>
            <a:t>Deadline to submit Informational Filing to the Commission</a:t>
          </a:r>
          <a:endParaRPr lang="en-US" sz="1000" kern="1200" dirty="0"/>
        </a:p>
      </dsp:txBody>
      <dsp:txXfrm>
        <a:off x="9568271" y="1779372"/>
        <a:ext cx="1068617" cy="2372497"/>
      </dsp:txXfrm>
    </dsp:sp>
    <dsp:sp modelId="{8C87E959-EA57-474D-B344-86E0E648C834}">
      <dsp:nvSpPr>
        <dsp:cNvPr id="0" name=""/>
        <dsp:cNvSpPr/>
      </dsp:nvSpPr>
      <dsp:spPr>
        <a:xfrm>
          <a:off x="10712012" y="1779372"/>
          <a:ext cx="1005572" cy="2372497"/>
        </a:xfrm>
        <a:prstGeom prst="roundRect">
          <a:avLst/>
        </a:prstGeom>
        <a:gradFill rotWithShape="0">
          <a:gsLst>
            <a:gs pos="0">
              <a:schemeClr val="accent2">
                <a:shade val="47500"/>
                <a:satMod val="137000"/>
                <a:alpha val="20000"/>
              </a:schemeClr>
            </a:gs>
            <a:gs pos="55000">
              <a:schemeClr val="accent2">
                <a:shade val="69000"/>
                <a:satMod val="137000"/>
              </a:schemeClr>
            </a:gs>
            <a:gs pos="100000">
              <a:schemeClr val="accent2">
                <a:shade val="98000"/>
                <a:satMod val="137000"/>
              </a:schemeClr>
            </a:gs>
          </a:gsLst>
          <a:lin ang="16200000" scaled="0"/>
        </a:gradFill>
        <a:ln w="6350" cap="rnd" cmpd="sng" algn="ctr">
          <a:solidFill>
            <a:schemeClr val="accent2">
              <a:shade val="95000"/>
              <a:satMod val="105000"/>
            </a:schemeClr>
          </a:solidFill>
          <a:prstDash val="solid"/>
        </a:ln>
        <a:effectLst>
          <a:outerShdw blurRad="39000" dist="25400" dir="5400000" rotWithShape="0">
            <a:srgbClr val="000000">
              <a:alpha val="38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41910" tIns="41910" rIns="41910" bIns="41910" numCol="1" spcCol="1270" anchor="t" anchorCtr="0">
          <a:noAutofit/>
        </a:bodyPr>
        <a:lstStyle/>
        <a:p>
          <a:pPr lvl="0" algn="ctr" defTabSz="488950">
            <a:lnSpc>
              <a:spcPct val="90000"/>
            </a:lnSpc>
            <a:spcBef>
              <a:spcPct val="0"/>
            </a:spcBef>
            <a:spcAft>
              <a:spcPct val="35000"/>
            </a:spcAft>
          </a:pPr>
          <a:r>
            <a:rPr lang="en-US" sz="1100" kern="1200" dirty="0" smtClean="0"/>
            <a:t>March 31</a:t>
          </a:r>
          <a:endParaRPr lang="en-US" sz="1100" kern="1200" dirty="0"/>
        </a:p>
        <a:p>
          <a:pPr marL="57150" lvl="1" indent="-57150" algn="l" defTabSz="466725">
            <a:lnSpc>
              <a:spcPct val="90000"/>
            </a:lnSpc>
            <a:spcBef>
              <a:spcPct val="0"/>
            </a:spcBef>
            <a:spcAft>
              <a:spcPct val="15000"/>
            </a:spcAft>
            <a:buChar char="••"/>
          </a:pPr>
          <a:endParaRPr lang="en-US" sz="1050" kern="1200" dirty="0"/>
        </a:p>
        <a:p>
          <a:pPr marL="57150" lvl="1" indent="-57150" algn="l" defTabSz="466725">
            <a:lnSpc>
              <a:spcPct val="90000"/>
            </a:lnSpc>
            <a:spcBef>
              <a:spcPct val="0"/>
            </a:spcBef>
            <a:spcAft>
              <a:spcPct val="15000"/>
            </a:spcAft>
            <a:buChar char="••"/>
          </a:pPr>
          <a:endParaRPr lang="en-US" sz="1050" kern="1200" dirty="0"/>
        </a:p>
        <a:p>
          <a:pPr marL="57150" lvl="1" indent="-57150" algn="l" defTabSz="444500">
            <a:lnSpc>
              <a:spcPct val="90000"/>
            </a:lnSpc>
            <a:spcBef>
              <a:spcPct val="0"/>
            </a:spcBef>
            <a:spcAft>
              <a:spcPct val="15000"/>
            </a:spcAft>
            <a:buChar char="••"/>
          </a:pPr>
          <a:r>
            <a:rPr lang="en-US" sz="1000" kern="1200" dirty="0" smtClean="0"/>
            <a:t>Deadline for Interested Parties to file Formal Challenge at the Commission</a:t>
          </a:r>
          <a:endParaRPr lang="en-US" sz="1000" kern="1200" dirty="0"/>
        </a:p>
      </dsp:txBody>
      <dsp:txXfrm>
        <a:off x="10712012" y="1779372"/>
        <a:ext cx="1005572" cy="237249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0.46612</cdr:x>
      <cdr:y>0.37153</cdr:y>
    </cdr:from>
    <cdr:to>
      <cdr:x>0.66324</cdr:x>
      <cdr:y>0.70486</cdr:y>
    </cdr:to>
    <cdr:sp macro="" textlink="">
      <cdr:nvSpPr>
        <cdr:cNvPr id="2" name="TextBox 1"/>
        <cdr:cNvSpPr txBox="1"/>
      </cdr:nvSpPr>
      <cdr:spPr>
        <a:xfrm xmlns:a="http://schemas.openxmlformats.org/drawingml/2006/main">
          <a:off x="2162175" y="101917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0.3306</cdr:x>
      <cdr:y>0.125</cdr:y>
    </cdr:from>
    <cdr:to>
      <cdr:x>0.76181</cdr:x>
      <cdr:y>0.22917</cdr:y>
    </cdr:to>
    <cdr:sp macro="" textlink="">
      <cdr:nvSpPr>
        <cdr:cNvPr id="7" name="Rectangle 6"/>
        <cdr:cNvSpPr/>
      </cdr:nvSpPr>
      <cdr:spPr>
        <a:xfrm xmlns:a="http://schemas.openxmlformats.org/drawingml/2006/main">
          <a:off x="1533525" y="342901"/>
          <a:ext cx="2000250" cy="285750"/>
        </a:xfrm>
        <a:prstGeom xmlns:a="http://schemas.openxmlformats.org/drawingml/2006/main" prst="rect">
          <a:avLst/>
        </a:prstGeom>
        <a:noFill xmlns:a="http://schemas.openxmlformats.org/drawingml/2006/main"/>
        <a:effectLst xmlns:a="http://schemas.openxmlformats.org/drawingml/2006/main">
          <a:outerShdw blurRad="50800" dist="50800" dir="5400000" algn="ctr" rotWithShape="0">
            <a:schemeClr val="tx1"/>
          </a:outerShdw>
        </a:effectLst>
      </cdr:spPr>
      <cdr:txBody>
        <a:bodyPr xmlns:a="http://schemas.openxmlformats.org/drawingml/2006/main" wrap="square" lIns="91440" tIns="45720" rIns="91440" bIns="45720">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endParaRPr lang="en-US" sz="1400" b="0" cap="none" spc="0" dirty="0">
            <a:ln w="18415" cmpd="sng">
              <a:solidFill>
                <a:srgbClr val="FFFFFF"/>
              </a:solidFill>
              <a:prstDash val="solid"/>
            </a:ln>
            <a:solidFill>
              <a:sysClr val="windowText" lastClr="000000"/>
            </a:solidFill>
            <a:effectLst>
              <a:outerShdw blurRad="63500" dir="3600000" algn="tl" rotWithShape="0">
                <a:srgbClr val="000000">
                  <a:alpha val="70000"/>
                </a:srgbClr>
              </a:outerShdw>
            </a:effectLst>
          </a:endParaRPr>
        </a:p>
      </cdr:txBody>
    </cdr:sp>
  </cdr:relSizeAnchor>
  <cdr:relSizeAnchor xmlns:cdr="http://schemas.openxmlformats.org/drawingml/2006/chartDrawing">
    <cdr:from>
      <cdr:x>0.34</cdr:x>
      <cdr:y>0.09091</cdr:y>
    </cdr:from>
    <cdr:to>
      <cdr:x>0.74721</cdr:x>
      <cdr:y>0.11244</cdr:y>
    </cdr:to>
    <cdr:sp macro="" textlink="">
      <cdr:nvSpPr>
        <cdr:cNvPr id="8" name="Straight Arrow Connector 7"/>
        <cdr:cNvSpPr/>
      </cdr:nvSpPr>
      <cdr:spPr>
        <a:xfrm xmlns:a="http://schemas.openxmlformats.org/drawingml/2006/main" flipV="1">
          <a:off x="2590800" y="381000"/>
          <a:ext cx="3102940" cy="90232"/>
        </a:xfrm>
        <a:prstGeom xmlns:a="http://schemas.openxmlformats.org/drawingml/2006/main" prst="straightConnector1">
          <a:avLst/>
        </a:prstGeom>
        <a:ln xmlns:a="http://schemas.openxmlformats.org/drawingml/2006/main">
          <a:solidFill>
            <a:schemeClr val="bg1"/>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endParaRPr lang="en-US" dirty="0">
            <a:solidFill>
              <a:srgbClr val="000000"/>
            </a:solidFill>
          </a:endParaRPr>
        </a:p>
      </cdr:txBody>
    </cdr:sp>
  </cdr:relSizeAnchor>
  <cdr:relSizeAnchor xmlns:cdr="http://schemas.openxmlformats.org/drawingml/2006/chartDrawing">
    <cdr:from>
      <cdr:x>0.36</cdr:x>
      <cdr:y>0.23636</cdr:y>
    </cdr:from>
    <cdr:to>
      <cdr:x>0.70176</cdr:x>
      <cdr:y>0.56459</cdr:y>
    </cdr:to>
    <cdr:sp macro="" textlink="">
      <cdr:nvSpPr>
        <cdr:cNvPr id="5" name="TextBox 4"/>
        <cdr:cNvSpPr txBox="1"/>
      </cdr:nvSpPr>
      <cdr:spPr>
        <a:xfrm xmlns:a="http://schemas.openxmlformats.org/drawingml/2006/main">
          <a:off x="2743200" y="990600"/>
          <a:ext cx="2604211" cy="137560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2400" b="1" dirty="0"/>
            <a:t>$</a:t>
          </a:r>
          <a:r>
            <a:rPr lang="en-US" sz="2400" b="1" baseline="0" dirty="0"/>
            <a:t>2.2M Difference</a:t>
          </a:r>
        </a:p>
        <a:p xmlns:a="http://schemas.openxmlformats.org/drawingml/2006/main">
          <a:pPr algn="ctr"/>
          <a:endParaRPr lang="en-US" sz="2400" b="1" baseline="0" dirty="0"/>
        </a:p>
        <a:p xmlns:a="http://schemas.openxmlformats.org/drawingml/2006/main">
          <a:pPr algn="ctr"/>
          <a:r>
            <a:rPr lang="en-US" sz="2400" b="1" baseline="0" dirty="0"/>
            <a:t>(2.3% )</a:t>
          </a:r>
          <a:endParaRPr lang="en-US" sz="24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974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64" tIns="46582" rIns="93164" bIns="46582" numCol="1" anchor="t" anchorCtr="0" compatLnSpc="1">
            <a:prstTxWarp prst="textNoShape">
              <a:avLst/>
            </a:prstTxWarp>
          </a:bodyPr>
          <a:lstStyle>
            <a:lvl1pPr defTabSz="931726">
              <a:defRPr sz="1200" dirty="0"/>
            </a:lvl1pPr>
          </a:lstStyle>
          <a:p>
            <a:pPr>
              <a:defRPr/>
            </a:pPr>
            <a:endParaRPr lang="en-US" dirty="0"/>
          </a:p>
        </p:txBody>
      </p:sp>
      <p:sp>
        <p:nvSpPr>
          <p:cNvPr id="159747"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64" tIns="46582" rIns="93164" bIns="46582" numCol="1" anchor="t" anchorCtr="0" compatLnSpc="1">
            <a:prstTxWarp prst="textNoShape">
              <a:avLst/>
            </a:prstTxWarp>
          </a:bodyPr>
          <a:lstStyle>
            <a:lvl1pPr algn="r" defTabSz="931726">
              <a:defRPr sz="1200" dirty="0"/>
            </a:lvl1pPr>
          </a:lstStyle>
          <a:p>
            <a:pPr>
              <a:defRPr/>
            </a:pPr>
            <a:endParaRPr lang="en-US" dirty="0"/>
          </a:p>
        </p:txBody>
      </p:sp>
      <p:sp>
        <p:nvSpPr>
          <p:cNvPr id="159748"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64" tIns="46582" rIns="93164" bIns="46582" numCol="1" anchor="b" anchorCtr="0" compatLnSpc="1">
            <a:prstTxWarp prst="textNoShape">
              <a:avLst/>
            </a:prstTxWarp>
          </a:bodyPr>
          <a:lstStyle>
            <a:lvl1pPr defTabSz="931726">
              <a:defRPr sz="1200" dirty="0"/>
            </a:lvl1pPr>
          </a:lstStyle>
          <a:p>
            <a:pPr>
              <a:defRPr/>
            </a:pPr>
            <a:endParaRPr lang="en-US" dirty="0"/>
          </a:p>
        </p:txBody>
      </p:sp>
      <p:sp>
        <p:nvSpPr>
          <p:cNvPr id="159749"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64" tIns="46582" rIns="93164" bIns="46582" numCol="1" anchor="b" anchorCtr="0" compatLnSpc="1">
            <a:prstTxWarp prst="textNoShape">
              <a:avLst/>
            </a:prstTxWarp>
          </a:bodyPr>
          <a:lstStyle>
            <a:lvl1pPr algn="r" defTabSz="931726">
              <a:defRPr sz="1200"/>
            </a:lvl1pPr>
          </a:lstStyle>
          <a:p>
            <a:pPr>
              <a:defRPr/>
            </a:pPr>
            <a:fld id="{F2CDA772-52FB-4F4A-B21A-31BB81CE3C41}"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64" tIns="46582" rIns="93164" bIns="46582" numCol="1" anchor="t" anchorCtr="0" compatLnSpc="1">
            <a:prstTxWarp prst="textNoShape">
              <a:avLst/>
            </a:prstTxWarp>
          </a:bodyPr>
          <a:lstStyle>
            <a:lvl1pPr defTabSz="931726">
              <a:defRPr sz="1200" dirty="0"/>
            </a:lvl1pPr>
          </a:lstStyle>
          <a:p>
            <a:pPr>
              <a:defRPr/>
            </a:pPr>
            <a:endParaRPr lang="en-US" dirty="0"/>
          </a:p>
        </p:txBody>
      </p:sp>
      <p:sp>
        <p:nvSpPr>
          <p:cNvPr id="56323"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64" tIns="46582" rIns="93164" bIns="46582" numCol="1" anchor="t" anchorCtr="0" compatLnSpc="1">
            <a:prstTxWarp prst="textNoShape">
              <a:avLst/>
            </a:prstTxWarp>
          </a:bodyPr>
          <a:lstStyle>
            <a:lvl1pPr algn="r" defTabSz="931726">
              <a:defRPr sz="1200" dirty="0"/>
            </a:lvl1pPr>
          </a:lstStyle>
          <a:p>
            <a:pPr>
              <a:defRPr/>
            </a:pPr>
            <a:endParaRPr lang="en-US" dirty="0"/>
          </a:p>
        </p:txBody>
      </p:sp>
      <p:sp>
        <p:nvSpPr>
          <p:cNvPr id="26628" name="Rectangle 4"/>
          <p:cNvSpPr>
            <a:spLocks noGrp="1" noRot="1" noChangeAspect="1" noChangeArrowheads="1" noTextEdit="1"/>
          </p:cNvSpPr>
          <p:nvPr>
            <p:ph type="sldImg" idx="2"/>
          </p:nvPr>
        </p:nvSpPr>
        <p:spPr bwMode="auto">
          <a:xfrm>
            <a:off x="407988" y="696913"/>
            <a:ext cx="6194425" cy="3486150"/>
          </a:xfrm>
          <a:prstGeom prst="rect">
            <a:avLst/>
          </a:prstGeom>
          <a:noFill/>
          <a:ln w="9525">
            <a:solidFill>
              <a:srgbClr val="000000"/>
            </a:solidFill>
            <a:miter lim="800000"/>
            <a:headEnd/>
            <a:tailEnd/>
          </a:ln>
        </p:spPr>
      </p:sp>
      <p:sp>
        <p:nvSpPr>
          <p:cNvPr id="56325"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64" tIns="46582" rIns="93164" bIns="4658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6326"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64" tIns="46582" rIns="93164" bIns="46582" numCol="1" anchor="b" anchorCtr="0" compatLnSpc="1">
            <a:prstTxWarp prst="textNoShape">
              <a:avLst/>
            </a:prstTxWarp>
          </a:bodyPr>
          <a:lstStyle>
            <a:lvl1pPr defTabSz="931726">
              <a:defRPr sz="1200" dirty="0"/>
            </a:lvl1pPr>
          </a:lstStyle>
          <a:p>
            <a:pPr>
              <a:defRPr/>
            </a:pPr>
            <a:endParaRPr lang="en-US" dirty="0"/>
          </a:p>
        </p:txBody>
      </p:sp>
      <p:sp>
        <p:nvSpPr>
          <p:cNvPr id="5632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64" tIns="46582" rIns="93164" bIns="46582" numCol="1" anchor="b" anchorCtr="0" compatLnSpc="1">
            <a:prstTxWarp prst="textNoShape">
              <a:avLst/>
            </a:prstTxWarp>
          </a:bodyPr>
          <a:lstStyle>
            <a:lvl1pPr algn="r" defTabSz="931726">
              <a:defRPr sz="1200"/>
            </a:lvl1pPr>
          </a:lstStyle>
          <a:p>
            <a:pPr>
              <a:defRPr/>
            </a:pPr>
            <a:fld id="{A59A7768-6102-43C7-9624-533CE7651B03}"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59A7768-6102-43C7-9624-533CE7651B03}" type="slidenum">
              <a:rPr lang="en-US" smtClean="0"/>
              <a:pPr>
                <a:defRPr/>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3603" y="1124530"/>
            <a:ext cx="9141619" cy="2387600"/>
          </a:xfrm>
        </p:spPr>
        <p:txBody>
          <a:bodyPr anchor="b">
            <a:normAutofit/>
          </a:bodyPr>
          <a:lstStyle>
            <a:lvl1pPr algn="ctr">
              <a:defRPr sz="6000"/>
            </a:lvl1pPr>
          </a:lstStyle>
          <a:p>
            <a:r>
              <a:rPr lang="en-US" smtClean="0"/>
              <a:t>Click to edit Master title style</a:t>
            </a:r>
            <a:endParaRPr/>
          </a:p>
        </p:txBody>
      </p:sp>
      <p:sp>
        <p:nvSpPr>
          <p:cNvPr id="3" name="Subtitle 2"/>
          <p:cNvSpPr>
            <a:spLocks noGrp="1"/>
          </p:cNvSpPr>
          <p:nvPr>
            <p:ph type="subTitle" idx="1"/>
          </p:nvPr>
        </p:nvSpPr>
        <p:spPr>
          <a:xfrm>
            <a:off x="1523603" y="3602038"/>
            <a:ext cx="9141619"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A8224893-DBDA-4BFA-9CE1-4BFE7CD0F8CF}" type="datetime1">
              <a:rPr lang="en-US"/>
              <a:pPr/>
              <a:t>8/5/2014</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4FAB73BC-B049-4115-A692-8D63A059BFB8}" type="slidenum">
              <a:rPr/>
              <a:pPr/>
              <a:t>‹#›</a:t>
            </a:fld>
            <a:endParaRPr dirty="0"/>
          </a:p>
        </p:txBody>
      </p:sp>
    </p:spTree>
    <p:extLst>
      <p:ext uri="{BB962C8B-B14F-4D97-AF65-F5344CB8AC3E}">
        <p14:creationId xmlns:p14="http://schemas.microsoft.com/office/powerpoint/2010/main" xmlns="" val="2942361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5F4E5243-F52A-4D37-9694-EB26C6C31910}" type="datetime1">
              <a:rPr lang="en-US"/>
              <a:pPr/>
              <a:t>8/5/2014</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4FAB73BC-B049-4115-A692-8D63A059BFB8}" type="slidenum">
              <a:rPr/>
              <a:pPr/>
              <a:t>‹#›</a:t>
            </a:fld>
            <a:endParaRPr dirty="0"/>
          </a:p>
        </p:txBody>
      </p:sp>
    </p:spTree>
    <p:extLst>
      <p:ext uri="{BB962C8B-B14F-4D97-AF65-F5344CB8AC3E}">
        <p14:creationId xmlns:p14="http://schemas.microsoft.com/office/powerpoint/2010/main" xmlns="" val="353625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30" y="274638"/>
            <a:ext cx="2628215" cy="589756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837984" y="274638"/>
            <a:ext cx="7732286"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3A77B6E1-634A-48DC-9E8B-D894023267EF}" type="datetime1">
              <a:rPr lang="en-US"/>
              <a:pPr/>
              <a:t>8/5/2014</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4FAB73BC-B049-4115-A692-8D63A059BFB8}" type="slidenum">
              <a:rPr/>
              <a:pPr/>
              <a:t>‹#›</a:t>
            </a:fld>
            <a:endParaRPr dirty="0"/>
          </a:p>
        </p:txBody>
      </p:sp>
    </p:spTree>
    <p:extLst>
      <p:ext uri="{BB962C8B-B14F-4D97-AF65-F5344CB8AC3E}">
        <p14:creationId xmlns:p14="http://schemas.microsoft.com/office/powerpoint/2010/main" xmlns="" val="13586516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Blue-PaleOliveBkGd"/>
          <p:cNvPicPr>
            <a:picLocks noChangeAspect="1" noChangeArrowheads="1"/>
          </p:cNvPicPr>
          <p:nvPr/>
        </p:nvPicPr>
        <p:blipFill>
          <a:blip r:embed="rId2" cstate="print"/>
          <a:srcRect l="9178" t="-1862" r="9741" b="76482"/>
          <a:stretch>
            <a:fillRect/>
          </a:stretch>
        </p:blipFill>
        <p:spPr bwMode="auto">
          <a:xfrm>
            <a:off x="0" y="-457200"/>
            <a:ext cx="12188825" cy="5791200"/>
          </a:xfrm>
          <a:prstGeom prst="rect">
            <a:avLst/>
          </a:prstGeom>
          <a:noFill/>
          <a:ln w="9525">
            <a:noFill/>
            <a:miter lim="800000"/>
            <a:headEnd/>
            <a:tailEnd/>
          </a:ln>
        </p:spPr>
      </p:pic>
      <p:sp>
        <p:nvSpPr>
          <p:cNvPr id="5" name="Line 6"/>
          <p:cNvSpPr>
            <a:spLocks noChangeShapeType="1"/>
          </p:cNvSpPr>
          <p:nvPr/>
        </p:nvSpPr>
        <p:spPr bwMode="auto">
          <a:xfrm>
            <a:off x="0" y="5334000"/>
            <a:ext cx="12188825" cy="0"/>
          </a:xfrm>
          <a:prstGeom prst="line">
            <a:avLst/>
          </a:prstGeom>
          <a:noFill/>
          <a:ln w="127000">
            <a:solidFill>
              <a:srgbClr val="62BB46"/>
            </a:solidFill>
            <a:round/>
            <a:headEnd/>
            <a:tailEnd/>
          </a:ln>
          <a:effectLst/>
        </p:spPr>
        <p:txBody>
          <a:bodyPr/>
          <a:lstStyle/>
          <a:p>
            <a:pPr>
              <a:defRPr/>
            </a:pPr>
            <a:endParaRPr lang="en-US" dirty="0"/>
          </a:p>
        </p:txBody>
      </p:sp>
      <p:pic>
        <p:nvPicPr>
          <p:cNvPr id="6" name="Picture 7" descr="GRE-HR_Logo"/>
          <p:cNvPicPr>
            <a:picLocks noChangeAspect="1" noChangeArrowheads="1"/>
          </p:cNvPicPr>
          <p:nvPr/>
        </p:nvPicPr>
        <p:blipFill>
          <a:blip r:embed="rId3" cstate="print"/>
          <a:srcRect/>
          <a:stretch>
            <a:fillRect/>
          </a:stretch>
        </p:blipFill>
        <p:spPr bwMode="auto">
          <a:xfrm>
            <a:off x="6297560" y="5772150"/>
            <a:ext cx="5374933" cy="704850"/>
          </a:xfrm>
          <a:prstGeom prst="rect">
            <a:avLst/>
          </a:prstGeom>
          <a:noFill/>
          <a:ln w="9525">
            <a:noFill/>
            <a:miter lim="800000"/>
            <a:headEnd/>
            <a:tailEnd/>
          </a:ln>
        </p:spPr>
      </p:pic>
      <p:sp>
        <p:nvSpPr>
          <p:cNvPr id="7" name="Text Box 9"/>
          <p:cNvSpPr txBox="1">
            <a:spLocks noChangeArrowheads="1"/>
          </p:cNvSpPr>
          <p:nvPr/>
        </p:nvSpPr>
        <p:spPr bwMode="auto">
          <a:xfrm>
            <a:off x="0" y="6553200"/>
            <a:ext cx="2031471" cy="304800"/>
          </a:xfrm>
          <a:prstGeom prst="rect">
            <a:avLst/>
          </a:prstGeom>
          <a:noFill/>
          <a:ln w="9525">
            <a:noFill/>
            <a:miter lim="800000"/>
            <a:headEnd/>
            <a:tailEnd/>
          </a:ln>
          <a:effectLst/>
        </p:spPr>
        <p:txBody>
          <a:bodyPr>
            <a:spAutoFit/>
          </a:bodyPr>
          <a:lstStyle/>
          <a:p>
            <a:pPr>
              <a:spcBef>
                <a:spcPct val="50000"/>
              </a:spcBef>
              <a:defRPr/>
            </a:pPr>
            <a:r>
              <a:rPr lang="en-US" sz="1400" b="1" dirty="0">
                <a:solidFill>
                  <a:srgbClr val="FF0000"/>
                </a:solidFill>
              </a:rPr>
              <a:t>CONFIDENTIAL</a:t>
            </a:r>
          </a:p>
        </p:txBody>
      </p:sp>
      <p:sp>
        <p:nvSpPr>
          <p:cNvPr id="296963" name="Rectangle 3"/>
          <p:cNvSpPr>
            <a:spLocks noGrp="1" noChangeArrowheads="1"/>
          </p:cNvSpPr>
          <p:nvPr>
            <p:ph type="ctrTitle"/>
          </p:nvPr>
        </p:nvSpPr>
        <p:spPr>
          <a:xfrm>
            <a:off x="0" y="1066801"/>
            <a:ext cx="12188825" cy="1470025"/>
          </a:xfrm>
        </p:spPr>
        <p:txBody>
          <a:bodyPr/>
          <a:lstStyle>
            <a:lvl1pPr>
              <a:defRPr b="0"/>
            </a:lvl1pPr>
          </a:lstStyle>
          <a:p>
            <a:r>
              <a:rPr lang="en-US"/>
              <a:t>Click to edit Master title style</a:t>
            </a:r>
          </a:p>
        </p:txBody>
      </p:sp>
      <p:sp>
        <p:nvSpPr>
          <p:cNvPr id="296964" name="Rectangle 4"/>
          <p:cNvSpPr>
            <a:spLocks noGrp="1" noChangeArrowheads="1"/>
          </p:cNvSpPr>
          <p:nvPr>
            <p:ph type="subTitle" idx="1"/>
          </p:nvPr>
        </p:nvSpPr>
        <p:spPr>
          <a:xfrm>
            <a:off x="1015735" y="2822575"/>
            <a:ext cx="10462075" cy="1752600"/>
          </a:xfrm>
        </p:spPr>
        <p:txBody>
          <a:bodyPr/>
          <a:lstStyle>
            <a:lvl1pPr marL="0" indent="0" algn="ctr">
              <a:buFontTx/>
              <a:buNone/>
              <a:defRPr b="1">
                <a:solidFill>
                  <a:schemeClr val="bg1"/>
                </a:solidFill>
              </a:defRPr>
            </a:lvl1pPr>
          </a:lstStyle>
          <a:p>
            <a:r>
              <a:rPr lang="en-US"/>
              <a:t>Click to edit Master subtitle style</a:t>
            </a:r>
          </a:p>
        </p:txBody>
      </p:sp>
      <p:sp>
        <p:nvSpPr>
          <p:cNvPr id="8" name="Rectangle 5"/>
          <p:cNvSpPr>
            <a:spLocks noGrp="1" noChangeArrowheads="1"/>
          </p:cNvSpPr>
          <p:nvPr>
            <p:ph type="dt" sz="half" idx="10"/>
          </p:nvPr>
        </p:nvSpPr>
        <p:spPr/>
        <p:txBody>
          <a:bodyPr/>
          <a:lstStyle>
            <a:lvl1pPr>
              <a:defRPr/>
            </a:lvl1pPr>
          </a:lstStyle>
          <a:p>
            <a:pPr>
              <a:defRPr/>
            </a:pPr>
            <a:fld id="{37670022-2762-4B98-A7D3-12FC1B6D79F6}" type="datetime1">
              <a:rPr lang="en-US" smtClean="0"/>
              <a:pPr>
                <a:defRPr/>
              </a:pPr>
              <a:t>8/5/2014</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pic>
        <p:nvPicPr>
          <p:cNvPr id="5" name="Picture 2" descr="Blue-PaleOliveBkGd"/>
          <p:cNvPicPr>
            <a:picLocks noChangeAspect="1" noChangeArrowheads="1"/>
          </p:cNvPicPr>
          <p:nvPr/>
        </p:nvPicPr>
        <p:blipFill>
          <a:blip r:embed="rId2" cstate="print"/>
          <a:srcRect l="9178" t="-1862" r="9741" b="76482"/>
          <a:stretch>
            <a:fillRect/>
          </a:stretch>
        </p:blipFill>
        <p:spPr bwMode="auto">
          <a:xfrm>
            <a:off x="0" y="-228600"/>
            <a:ext cx="12188825" cy="1752600"/>
          </a:xfrm>
          <a:prstGeom prst="rect">
            <a:avLst/>
          </a:prstGeom>
          <a:noFill/>
          <a:ln w="9525">
            <a:noFill/>
            <a:miter lim="800000"/>
            <a:headEnd/>
            <a:tailEnd/>
          </a:ln>
        </p:spPr>
      </p:pic>
      <p:sp>
        <p:nvSpPr>
          <p:cNvPr id="6" name="Line 3"/>
          <p:cNvSpPr>
            <a:spLocks noChangeShapeType="1"/>
          </p:cNvSpPr>
          <p:nvPr/>
        </p:nvSpPr>
        <p:spPr bwMode="auto">
          <a:xfrm>
            <a:off x="0" y="1524000"/>
            <a:ext cx="12188825" cy="0"/>
          </a:xfrm>
          <a:prstGeom prst="line">
            <a:avLst/>
          </a:prstGeom>
          <a:noFill/>
          <a:ln w="127000">
            <a:solidFill>
              <a:srgbClr val="62BB46"/>
            </a:solidFill>
            <a:round/>
            <a:headEnd/>
            <a:tailEnd/>
          </a:ln>
          <a:effectLst/>
        </p:spPr>
        <p:txBody>
          <a:bodyPr/>
          <a:lstStyle/>
          <a:p>
            <a:pPr>
              <a:defRPr/>
            </a:pPr>
            <a:endParaRPr lang="en-US" dirty="0"/>
          </a:p>
        </p:txBody>
      </p:sp>
      <p:pic>
        <p:nvPicPr>
          <p:cNvPr id="7" name="Picture 4" descr="GRE-HR_Logo"/>
          <p:cNvPicPr>
            <a:picLocks noChangeAspect="1" noChangeArrowheads="1"/>
          </p:cNvPicPr>
          <p:nvPr/>
        </p:nvPicPr>
        <p:blipFill>
          <a:blip r:embed="rId3" cstate="print"/>
          <a:srcRect/>
          <a:stretch>
            <a:fillRect/>
          </a:stretch>
        </p:blipFill>
        <p:spPr bwMode="auto">
          <a:xfrm>
            <a:off x="6712318" y="6076950"/>
            <a:ext cx="5374933" cy="704850"/>
          </a:xfrm>
          <a:prstGeom prst="rect">
            <a:avLst/>
          </a:prstGeom>
          <a:noFill/>
          <a:ln w="9525">
            <a:noFill/>
            <a:miter lim="800000"/>
            <a:headEnd/>
            <a:tailEnd/>
          </a:ln>
        </p:spPr>
      </p:pic>
      <p:sp>
        <p:nvSpPr>
          <p:cNvPr id="2" name="Title 1"/>
          <p:cNvSpPr>
            <a:spLocks noGrp="1"/>
          </p:cNvSpPr>
          <p:nvPr>
            <p:ph type="title"/>
          </p:nvPr>
        </p:nvSpPr>
        <p:spPr>
          <a:xfrm>
            <a:off x="609441" y="274638"/>
            <a:ext cx="10969943"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441" y="1676401"/>
            <a:ext cx="5383398"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5986" y="1676401"/>
            <a:ext cx="5383398"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p:txBody>
          <a:bodyPr/>
          <a:lstStyle>
            <a:lvl1pPr>
              <a:defRPr/>
            </a:lvl1pPr>
          </a:lstStyle>
          <a:p>
            <a:pPr>
              <a:defRPr/>
            </a:pPr>
            <a:fld id="{63263955-8BE1-42E4-AC4E-7868A8E6CBC8}" type="datetime1">
              <a:rPr lang="en-US" smtClean="0"/>
              <a:pPr>
                <a:defRPr/>
              </a:pPr>
              <a:t>8/5/2014</a:t>
            </a:fld>
            <a:endParaRPr lang="en-US" dirty="0"/>
          </a:p>
        </p:txBody>
      </p:sp>
      <p:sp>
        <p:nvSpPr>
          <p:cNvPr id="9" name="Footer Placeholder 5"/>
          <p:cNvSpPr>
            <a:spLocks noGrp="1"/>
          </p:cNvSpPr>
          <p:nvPr>
            <p:ph type="ftr" sz="quarter" idx="11"/>
          </p:nvPr>
        </p:nvSpPr>
        <p:spPr/>
        <p:txBody>
          <a:bodyPr/>
          <a:lstStyle>
            <a:lvl1pPr>
              <a:defRPr dirty="0"/>
            </a:lvl1pPr>
          </a:lstStyle>
          <a:p>
            <a:pPr>
              <a:defRPr/>
            </a:pPr>
            <a:endParaRPr lang="en-US" dirty="0"/>
          </a:p>
        </p:txBody>
      </p:sp>
      <p:sp>
        <p:nvSpPr>
          <p:cNvPr id="10" name="Slide Number Placeholder 6"/>
          <p:cNvSpPr>
            <a:spLocks noGrp="1"/>
          </p:cNvSpPr>
          <p:nvPr>
            <p:ph type="sldNum" sz="quarter" idx="12"/>
          </p:nvPr>
        </p:nvSpPr>
        <p:spPr/>
        <p:txBody>
          <a:bodyPr/>
          <a:lstStyle>
            <a:lvl1pPr>
              <a:defRPr/>
            </a:lvl1pPr>
          </a:lstStyle>
          <a:p>
            <a:pPr>
              <a:defRPr/>
            </a:pPr>
            <a:fld id="{468E03A8-3ED1-4EB0-9F01-7F102D774AA9}"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3D7E00A-486F-4252-8B1D-E32645521F49}" type="datetime1">
              <a:rPr lang="en-US"/>
              <a:pPr/>
              <a:t>8/5/2014</a:t>
            </a:fld>
            <a:endParaRPr dirty="0"/>
          </a:p>
        </p:txBody>
      </p:sp>
      <p:sp>
        <p:nvSpPr>
          <p:cNvPr id="4" name="Footer Placeholder 3"/>
          <p:cNvSpPr>
            <a:spLocks noGrp="1"/>
          </p:cNvSpPr>
          <p:nvPr>
            <p:ph type="ftr" sz="quarter" idx="11"/>
          </p:nvPr>
        </p:nvSpPr>
        <p:spPr/>
        <p:txBody>
          <a:bodyPr/>
          <a:lstStyle/>
          <a:p>
            <a:endParaRPr dirty="0"/>
          </a:p>
        </p:txBody>
      </p:sp>
      <p:sp>
        <p:nvSpPr>
          <p:cNvPr id="5" name="Slide Number Placeholder 4"/>
          <p:cNvSpPr>
            <a:spLocks noGrp="1"/>
          </p:cNvSpPr>
          <p:nvPr>
            <p:ph type="sldNum" sz="quarter" idx="12"/>
          </p:nvPr>
        </p:nvSpPr>
        <p:spPr/>
        <p:txBody>
          <a:bodyPr/>
          <a:lstStyle/>
          <a:p>
            <a:fld id="{4FAB73BC-B049-4115-A692-8D63A059BFB8}" type="slidenum">
              <a:rPr/>
              <a:pPr/>
              <a:t>‹#›</a:t>
            </a:fld>
            <a:endParaRPr dirty="0"/>
          </a:p>
        </p:txBody>
      </p:sp>
      <p:sp>
        <p:nvSpPr>
          <p:cNvPr id="6" name="Title 5"/>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xmlns="" val="36818866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7B2D3E9E-A95C-48F2-B4BF-A71542E0BE9A}" type="datetime1">
              <a:rPr lang="en-US"/>
              <a:pPr/>
              <a:t>8/5/2014</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4FAB73BC-B049-4115-A692-8D63A059BFB8}" type="slidenum">
              <a:rPr/>
              <a:pPr/>
              <a:t>‹#›</a:t>
            </a:fld>
            <a:endParaRPr dirty="0"/>
          </a:p>
        </p:txBody>
      </p:sp>
    </p:spTree>
    <p:extLst>
      <p:ext uri="{BB962C8B-B14F-4D97-AF65-F5344CB8AC3E}">
        <p14:creationId xmlns:p14="http://schemas.microsoft.com/office/powerpoint/2010/main" xmlns="" val="3405082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632" y="1712423"/>
            <a:ext cx="10512862" cy="2851208"/>
          </a:xfrm>
        </p:spPr>
        <p:txBody>
          <a:bodyPr anchor="b">
            <a:normAutofit/>
          </a:bodyPr>
          <a:lstStyle>
            <a:lvl1pPr>
              <a:defRPr sz="6000" b="0"/>
            </a:lvl1pPr>
          </a:lstStyle>
          <a:p>
            <a:r>
              <a:rPr lang="en-US" smtClean="0"/>
              <a:t>Click to edit Master title style</a:t>
            </a:r>
            <a:endParaRPr/>
          </a:p>
        </p:txBody>
      </p:sp>
      <p:sp>
        <p:nvSpPr>
          <p:cNvPr id="3" name="Text Placeholder 2"/>
          <p:cNvSpPr>
            <a:spLocks noGrp="1"/>
          </p:cNvSpPr>
          <p:nvPr>
            <p:ph type="body" idx="1"/>
          </p:nvPr>
        </p:nvSpPr>
        <p:spPr>
          <a:xfrm>
            <a:off x="831632" y="4552637"/>
            <a:ext cx="10512862"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0F84E2-2D7A-43CF-AC90-352A289A783A}" type="datetime1">
              <a:rPr lang="en-US"/>
              <a:pPr/>
              <a:t>8/5/2014</a:t>
            </a:fld>
            <a:endParaRPr dirty="0"/>
          </a:p>
        </p:txBody>
      </p:sp>
      <p:sp>
        <p:nvSpPr>
          <p:cNvPr id="5" name="Footer Placeholder 4"/>
          <p:cNvSpPr>
            <a:spLocks noGrp="1"/>
          </p:cNvSpPr>
          <p:nvPr>
            <p:ph type="ftr" sz="quarter" idx="11"/>
          </p:nvPr>
        </p:nvSpPr>
        <p:spPr/>
        <p:txBody>
          <a:bodyPr/>
          <a:lstStyle/>
          <a:p>
            <a:endParaRPr dirty="0"/>
          </a:p>
        </p:txBody>
      </p:sp>
      <p:sp>
        <p:nvSpPr>
          <p:cNvPr id="6" name="Slide Number Placeholder 5"/>
          <p:cNvSpPr>
            <a:spLocks noGrp="1"/>
          </p:cNvSpPr>
          <p:nvPr>
            <p:ph type="sldNum" sz="quarter" idx="12"/>
          </p:nvPr>
        </p:nvSpPr>
        <p:spPr/>
        <p:txBody>
          <a:bodyPr/>
          <a:lstStyle/>
          <a:p>
            <a:fld id="{4FAB73BC-B049-4115-A692-8D63A059BFB8}" type="slidenum">
              <a:rPr/>
              <a:pPr/>
              <a:t>‹#›</a:t>
            </a:fld>
            <a:endParaRPr dirty="0"/>
          </a:p>
        </p:txBody>
      </p:sp>
    </p:spTree>
    <p:extLst>
      <p:ext uri="{BB962C8B-B14F-4D97-AF65-F5344CB8AC3E}">
        <p14:creationId xmlns:p14="http://schemas.microsoft.com/office/powerpoint/2010/main" xmlns="" val="304355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837982" y="1828802"/>
            <a:ext cx="5180251" cy="4351337"/>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170592" y="1828802"/>
            <a:ext cx="5180251" cy="4351337"/>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F12952B5-7A2F-4CC8-B7CE-9234E21C2837}" type="datetime1">
              <a:rPr lang="en-US"/>
              <a:pPr/>
              <a:t>8/5/2014</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4FAB73BC-B049-4115-A692-8D63A059BFB8}" type="slidenum">
              <a:rPr/>
              <a:pPr/>
              <a:t>‹#›</a:t>
            </a:fld>
            <a:endParaRPr dirty="0"/>
          </a:p>
        </p:txBody>
      </p:sp>
    </p:spTree>
    <p:extLst>
      <p:ext uri="{BB962C8B-B14F-4D97-AF65-F5344CB8AC3E}">
        <p14:creationId xmlns:p14="http://schemas.microsoft.com/office/powerpoint/2010/main" xmlns="" val="4249378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1029" y="1681851"/>
            <a:ext cx="5154857" cy="731520"/>
          </a:xfrm>
        </p:spPr>
        <p:txBody>
          <a:bodyPr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1029" y="2507550"/>
            <a:ext cx="5154857" cy="37282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213447" y="1681851"/>
            <a:ext cx="5156443" cy="73152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3447" y="2507550"/>
            <a:ext cx="5156443" cy="37282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CE1DA07A-9201-4B4B-BAF2-015AFA30F520}" type="datetime1">
              <a:rPr lang="en-US"/>
              <a:pPr/>
              <a:t>8/5/2014</a:t>
            </a:fld>
            <a:endParaRPr dirty="0"/>
          </a:p>
        </p:txBody>
      </p:sp>
      <p:sp>
        <p:nvSpPr>
          <p:cNvPr id="8" name="Footer Placeholder 7"/>
          <p:cNvSpPr>
            <a:spLocks noGrp="1"/>
          </p:cNvSpPr>
          <p:nvPr>
            <p:ph type="ftr" sz="quarter" idx="11"/>
          </p:nvPr>
        </p:nvSpPr>
        <p:spPr/>
        <p:txBody>
          <a:bodyPr/>
          <a:lstStyle/>
          <a:p>
            <a:endParaRPr dirty="0"/>
          </a:p>
        </p:txBody>
      </p:sp>
      <p:sp>
        <p:nvSpPr>
          <p:cNvPr id="9" name="Slide Number Placeholder 8"/>
          <p:cNvSpPr>
            <a:spLocks noGrp="1"/>
          </p:cNvSpPr>
          <p:nvPr>
            <p:ph type="sldNum" sz="quarter" idx="12"/>
          </p:nvPr>
        </p:nvSpPr>
        <p:spPr/>
        <p:txBody>
          <a:bodyPr/>
          <a:lstStyle/>
          <a:p>
            <a:fld id="{4FAB73BC-B049-4115-A692-8D63A059BFB8}" type="slidenum">
              <a:rPr/>
              <a:pPr/>
              <a:t>‹#›</a:t>
            </a:fld>
            <a:endParaRPr dirty="0"/>
          </a:p>
        </p:txBody>
      </p:sp>
      <p:sp>
        <p:nvSpPr>
          <p:cNvPr id="10" name="Title 9"/>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xmlns="" val="1072378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3D7E00A-486F-4252-8B1D-E32645521F49}" type="datetime1">
              <a:rPr lang="en-US"/>
              <a:pPr/>
              <a:t>8/5/2014</a:t>
            </a:fld>
            <a:endParaRPr dirty="0"/>
          </a:p>
        </p:txBody>
      </p:sp>
      <p:sp>
        <p:nvSpPr>
          <p:cNvPr id="4" name="Footer Placeholder 3"/>
          <p:cNvSpPr>
            <a:spLocks noGrp="1"/>
          </p:cNvSpPr>
          <p:nvPr>
            <p:ph type="ftr" sz="quarter" idx="11"/>
          </p:nvPr>
        </p:nvSpPr>
        <p:spPr/>
        <p:txBody>
          <a:bodyPr/>
          <a:lstStyle/>
          <a:p>
            <a:endParaRPr dirty="0"/>
          </a:p>
        </p:txBody>
      </p:sp>
      <p:sp>
        <p:nvSpPr>
          <p:cNvPr id="5" name="Slide Number Placeholder 4"/>
          <p:cNvSpPr>
            <a:spLocks noGrp="1"/>
          </p:cNvSpPr>
          <p:nvPr>
            <p:ph type="sldNum" sz="quarter" idx="12"/>
          </p:nvPr>
        </p:nvSpPr>
        <p:spPr/>
        <p:txBody>
          <a:bodyPr/>
          <a:lstStyle/>
          <a:p>
            <a:fld id="{4FAB73BC-B049-4115-A692-8D63A059BFB8}" type="slidenum">
              <a:rPr/>
              <a:pPr/>
              <a:t>‹#›</a:t>
            </a:fld>
            <a:endParaRPr dirty="0"/>
          </a:p>
        </p:txBody>
      </p:sp>
      <p:sp>
        <p:nvSpPr>
          <p:cNvPr id="6" name="Title 5"/>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xmlns="" val="368188669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1">
              <a:rPr lang="en-US"/>
              <a:pPr/>
              <a:t>8/5/2014</a:t>
            </a:fld>
            <a:endParaRPr dirty="0"/>
          </a:p>
        </p:txBody>
      </p:sp>
      <p:sp>
        <p:nvSpPr>
          <p:cNvPr id="3" name="Footer Placeholder 2"/>
          <p:cNvSpPr>
            <a:spLocks noGrp="1"/>
          </p:cNvSpPr>
          <p:nvPr>
            <p:ph type="ftr" sz="quarter" idx="11"/>
          </p:nvPr>
        </p:nvSpPr>
        <p:spPr/>
        <p:txBody>
          <a:bodyPr/>
          <a:lstStyle/>
          <a:p>
            <a:endParaRPr dirty="0"/>
          </a:p>
        </p:txBody>
      </p:sp>
      <p:sp>
        <p:nvSpPr>
          <p:cNvPr id="4" name="Slide Number Placeholder 3"/>
          <p:cNvSpPr>
            <a:spLocks noGrp="1"/>
          </p:cNvSpPr>
          <p:nvPr>
            <p:ph type="sldNum" sz="quarter" idx="12"/>
          </p:nvPr>
        </p:nvSpPr>
        <p:spPr/>
        <p:txBody>
          <a:bodyPr/>
          <a:lstStyle/>
          <a:p>
            <a:fld id="{4FAB73BC-B049-4115-A692-8D63A059BFB8}" type="slidenum">
              <a:rPr/>
              <a:pPr/>
              <a:t>‹#›</a:t>
            </a:fld>
            <a:endParaRPr dirty="0"/>
          </a:p>
        </p:txBody>
      </p:sp>
    </p:spTree>
    <p:extLst>
      <p:ext uri="{BB962C8B-B14F-4D97-AF65-F5344CB8AC3E}">
        <p14:creationId xmlns:p14="http://schemas.microsoft.com/office/powerpoint/2010/main" xmlns="" val="492262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029" y="457201"/>
            <a:ext cx="3930896" cy="1600197"/>
          </a:xfrm>
        </p:spPr>
        <p:txBody>
          <a:bodyPr anchor="b">
            <a:normAutofit/>
          </a:bodyPr>
          <a:lstStyle>
            <a:lvl1pPr>
              <a:defRPr sz="3200" b="0"/>
            </a:lvl1pPr>
          </a:lstStyle>
          <a:p>
            <a:r>
              <a:rPr lang="en-US" smtClean="0"/>
              <a:t>Click to edit Master title style</a:t>
            </a:r>
            <a:endParaRPr/>
          </a:p>
        </p:txBody>
      </p:sp>
      <p:sp>
        <p:nvSpPr>
          <p:cNvPr id="3" name="Content Placeholder 2"/>
          <p:cNvSpPr>
            <a:spLocks noGrp="1"/>
          </p:cNvSpPr>
          <p:nvPr>
            <p:ph idx="1"/>
          </p:nvPr>
        </p:nvSpPr>
        <p:spPr>
          <a:xfrm>
            <a:off x="5180253" y="990600"/>
            <a:ext cx="6037911"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841029" y="2057399"/>
            <a:ext cx="3930896" cy="3810001"/>
          </a:xfrm>
        </p:spPr>
        <p:txBody>
          <a:bodyPr>
            <a:normAutofit/>
          </a:bodyPr>
          <a:lstStyle>
            <a:lvl1pPr marL="0" indent="0">
              <a:lnSpc>
                <a:spcPct val="100000"/>
              </a:lnSpc>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6E2C9B-5FA2-460D-9BE7-B0812FC2A6FF}" type="datetime1">
              <a:rPr lang="en-US"/>
              <a:pPr/>
              <a:t>8/5/2014</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4FAB73BC-B049-4115-A692-8D63A059BFB8}" type="slidenum">
              <a:rPr/>
              <a:pPr/>
              <a:t>‹#›</a:t>
            </a:fld>
            <a:endParaRPr dirty="0"/>
          </a:p>
        </p:txBody>
      </p:sp>
    </p:spTree>
    <p:extLst>
      <p:ext uri="{BB962C8B-B14F-4D97-AF65-F5344CB8AC3E}">
        <p14:creationId xmlns:p14="http://schemas.microsoft.com/office/powerpoint/2010/main" xmlns="" val="148389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029" y="457200"/>
            <a:ext cx="3930896" cy="1600200"/>
          </a:xfrm>
        </p:spPr>
        <p:txBody>
          <a:bodyPr anchor="b">
            <a:normAutofit/>
          </a:bodyPr>
          <a:lstStyle>
            <a:lvl1pPr>
              <a:defRPr sz="3200" b="0"/>
            </a:lvl1pPr>
          </a:lstStyle>
          <a:p>
            <a:r>
              <a:rPr lang="en-US" smtClean="0"/>
              <a:t>Click to edit Master title style</a:t>
            </a:r>
            <a:endParaRPr/>
          </a:p>
        </p:txBody>
      </p:sp>
      <p:sp>
        <p:nvSpPr>
          <p:cNvPr id="3" name="Picture Placeholder 2"/>
          <p:cNvSpPr>
            <a:spLocks noGrp="1"/>
          </p:cNvSpPr>
          <p:nvPr>
            <p:ph type="pic" idx="1"/>
          </p:nvPr>
        </p:nvSpPr>
        <p:spPr>
          <a:xfrm>
            <a:off x="5180251" y="990600"/>
            <a:ext cx="6039563"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dirty="0"/>
          </a:p>
        </p:txBody>
      </p:sp>
      <p:sp>
        <p:nvSpPr>
          <p:cNvPr id="4" name="Text Placeholder 3"/>
          <p:cNvSpPr>
            <a:spLocks noGrp="1"/>
          </p:cNvSpPr>
          <p:nvPr>
            <p:ph type="body" sz="half" idx="2"/>
          </p:nvPr>
        </p:nvSpPr>
        <p:spPr>
          <a:xfrm>
            <a:off x="841029" y="2057400"/>
            <a:ext cx="3930896" cy="3810000"/>
          </a:xfrm>
        </p:spPr>
        <p:txBody>
          <a:bodyPr>
            <a:normAutofit/>
          </a:bodyPr>
          <a:lstStyle>
            <a:lvl1pPr marL="0" indent="0">
              <a:lnSpc>
                <a:spcPct val="100000"/>
              </a:lnSpc>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374940-A916-4C8B-9648-02A2D3898F9E}" type="datetime1">
              <a:rPr lang="en-US"/>
              <a:pPr/>
              <a:t>8/5/2014</a:t>
            </a:fld>
            <a:endParaRPr dirty="0"/>
          </a:p>
        </p:txBody>
      </p:sp>
      <p:sp>
        <p:nvSpPr>
          <p:cNvPr id="6" name="Footer Placeholder 5"/>
          <p:cNvSpPr>
            <a:spLocks noGrp="1"/>
          </p:cNvSpPr>
          <p:nvPr>
            <p:ph type="ftr" sz="quarter" idx="11"/>
          </p:nvPr>
        </p:nvSpPr>
        <p:spPr/>
        <p:txBody>
          <a:bodyPr/>
          <a:lstStyle/>
          <a:p>
            <a:endParaRPr dirty="0"/>
          </a:p>
        </p:txBody>
      </p:sp>
      <p:sp>
        <p:nvSpPr>
          <p:cNvPr id="7" name="Slide Number Placeholder 6"/>
          <p:cNvSpPr>
            <a:spLocks noGrp="1"/>
          </p:cNvSpPr>
          <p:nvPr>
            <p:ph type="sldNum" sz="quarter" idx="12"/>
          </p:nvPr>
        </p:nvSpPr>
        <p:spPr/>
        <p:txBody>
          <a:bodyPr/>
          <a:lstStyle/>
          <a:p>
            <a:fld id="{4FAB73BC-B049-4115-A692-8D63A059BFB8}" type="slidenum">
              <a:rPr/>
              <a:pPr/>
              <a:t>‹#›</a:t>
            </a:fld>
            <a:endParaRPr dirty="0"/>
          </a:p>
        </p:txBody>
      </p:sp>
    </p:spTree>
    <p:extLst>
      <p:ext uri="{BB962C8B-B14F-4D97-AF65-F5344CB8AC3E}">
        <p14:creationId xmlns:p14="http://schemas.microsoft.com/office/powerpoint/2010/main" xmlns="" val="4216615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4906" y="365760"/>
            <a:ext cx="10512862" cy="1325562"/>
          </a:xfrm>
          <a:prstGeom prst="rect">
            <a:avLst/>
          </a:prstGeom>
        </p:spPr>
        <p:txBody>
          <a:bodyPr vert="horz" lIns="91440" tIns="45720" rIns="9144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844906" y="1828802"/>
            <a:ext cx="10512862"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837982" y="6356352"/>
            <a:ext cx="2742486"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5586B75A-687E-405C-8A0B-8D00578BA2C3}" type="datetime1">
              <a:rPr lang="en-US"/>
              <a:pPr/>
              <a:t>8/5/2014</a:t>
            </a:fld>
            <a:endParaRPr dirty="0"/>
          </a:p>
        </p:txBody>
      </p:sp>
      <p:sp>
        <p:nvSpPr>
          <p:cNvPr id="5" name="Footer Placeholder 4"/>
          <p:cNvSpPr>
            <a:spLocks noGrp="1"/>
          </p:cNvSpPr>
          <p:nvPr>
            <p:ph type="ftr" sz="quarter" idx="3"/>
          </p:nvPr>
        </p:nvSpPr>
        <p:spPr>
          <a:xfrm>
            <a:off x="4037549" y="6356352"/>
            <a:ext cx="4113728"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dirty="0"/>
          </a:p>
        </p:txBody>
      </p:sp>
      <p:sp>
        <p:nvSpPr>
          <p:cNvPr id="6" name="Slide Number Placeholder 5"/>
          <p:cNvSpPr>
            <a:spLocks noGrp="1"/>
          </p:cNvSpPr>
          <p:nvPr>
            <p:ph type="sldNum" sz="quarter" idx="4"/>
          </p:nvPr>
        </p:nvSpPr>
        <p:spPr>
          <a:xfrm>
            <a:off x="8615282" y="6356352"/>
            <a:ext cx="2742486"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4FAB73BC-B049-4115-A692-8D63A059BFB8}" type="slidenum">
              <a:rPr/>
              <a:pPr/>
              <a:t>‹#›</a:t>
            </a:fld>
            <a:endParaRPr dirty="0"/>
          </a:p>
        </p:txBody>
      </p:sp>
    </p:spTree>
    <p:extLst>
      <p:ext uri="{BB962C8B-B14F-4D97-AF65-F5344CB8AC3E}">
        <p14:creationId xmlns:p14="http://schemas.microsoft.com/office/powerpoint/2010/main" xmlns="" val="3877551537"/>
      </p:ext>
    </p:extLst>
  </p:cSld>
  <p:clrMap bg1="dk1" tx1="lt1" bg2="dk2" tx2="lt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SzPct val="80000"/>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SzPct val="80000"/>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SzPct val="80000"/>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SzPct val="80000"/>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SzPct val="80000"/>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5"/>
          <p:cNvSpPr>
            <a:spLocks noGrp="1" noChangeArrowheads="1"/>
          </p:cNvSpPr>
          <p:nvPr>
            <p:ph type="title"/>
          </p:nvPr>
        </p:nvSpPr>
        <p:spPr bwMode="auto">
          <a:xfrm>
            <a:off x="609441" y="274638"/>
            <a:ext cx="1096994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6"/>
          <p:cNvSpPr>
            <a:spLocks noGrp="1" noChangeArrowheads="1"/>
          </p:cNvSpPr>
          <p:nvPr>
            <p:ph type="body" idx="1"/>
          </p:nvPr>
        </p:nvSpPr>
        <p:spPr bwMode="auto">
          <a:xfrm>
            <a:off x="609441" y="1676400"/>
            <a:ext cx="10969943" cy="358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4"/>
          <p:cNvSpPr>
            <a:spLocks noGrp="1"/>
          </p:cNvSpPr>
          <p:nvPr>
            <p:ph type="dt" sz="half" idx="2"/>
          </p:nvPr>
        </p:nvSpPr>
        <p:spPr bwMode="auto">
          <a:xfrm>
            <a:off x="609441" y="6245225"/>
            <a:ext cx="2844059"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fld id="{4534061A-8E8A-4AF9-9522-F9CE56E7DEC9}" type="datetime1">
              <a:rPr lang="en-US" smtClean="0"/>
              <a:pPr>
                <a:defRPr/>
              </a:pPr>
              <a:t>8/5/2014</a:t>
            </a:fld>
            <a:endParaRPr lang="en-US" dirty="0"/>
          </a:p>
        </p:txBody>
      </p:sp>
      <p:sp>
        <p:nvSpPr>
          <p:cNvPr id="12" name="Footer Placeholder 5"/>
          <p:cNvSpPr>
            <a:spLocks noGrp="1"/>
          </p:cNvSpPr>
          <p:nvPr>
            <p:ph type="ftr" sz="quarter" idx="3"/>
          </p:nvPr>
        </p:nvSpPr>
        <p:spPr bwMode="auto">
          <a:xfrm>
            <a:off x="4164515" y="6245225"/>
            <a:ext cx="3859795"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dirty="0"/>
            </a:lvl1pPr>
          </a:lstStyle>
          <a:p>
            <a:pPr>
              <a:defRPr/>
            </a:pPr>
            <a:endParaRPr lang="en-US" dirty="0"/>
          </a:p>
        </p:txBody>
      </p:sp>
      <p:sp>
        <p:nvSpPr>
          <p:cNvPr id="13" name="Slide Number Placeholder 6"/>
          <p:cNvSpPr>
            <a:spLocks noGrp="1"/>
          </p:cNvSpPr>
          <p:nvPr>
            <p:ph type="sldNum" sz="quarter" idx="4"/>
          </p:nvPr>
        </p:nvSpPr>
        <p:spPr bwMode="auto">
          <a:xfrm>
            <a:off x="8735325" y="6381750"/>
            <a:ext cx="2844059"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CEB96B2E-B2E7-46CA-A0E1-04FF013FD12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07" r:id="rId1"/>
    <p:sldLayoutId id="2147483808" r:id="rId2"/>
    <p:sldLayoutId id="2147483810" r:id="rId3"/>
  </p:sldLayoutIdLst>
  <p:hf sldNum="0" hdr="0" ftr="0" dt="0"/>
  <p:txStyles>
    <p:titleStyle>
      <a:lvl1pPr algn="ctr" rtl="0" eaLnBrk="0" fontAlgn="base" hangingPunct="0">
        <a:spcBef>
          <a:spcPct val="0"/>
        </a:spcBef>
        <a:spcAft>
          <a:spcPct val="0"/>
        </a:spcAft>
        <a:defRPr sz="4400" b="1">
          <a:solidFill>
            <a:schemeClr val="bg1"/>
          </a:solidFill>
          <a:latin typeface="Arial" charset="0"/>
          <a:ea typeface="+mj-ea"/>
          <a:cs typeface="+mj-cs"/>
        </a:defRPr>
      </a:lvl1pPr>
      <a:lvl2pPr algn="ctr" rtl="0" eaLnBrk="0" fontAlgn="base" hangingPunct="0">
        <a:spcBef>
          <a:spcPct val="0"/>
        </a:spcBef>
        <a:spcAft>
          <a:spcPct val="0"/>
        </a:spcAft>
        <a:defRPr sz="4400" b="1">
          <a:solidFill>
            <a:schemeClr val="bg1"/>
          </a:solidFill>
          <a:latin typeface="Arial" charset="0"/>
        </a:defRPr>
      </a:lvl2pPr>
      <a:lvl3pPr algn="ctr" rtl="0" eaLnBrk="0" fontAlgn="base" hangingPunct="0">
        <a:spcBef>
          <a:spcPct val="0"/>
        </a:spcBef>
        <a:spcAft>
          <a:spcPct val="0"/>
        </a:spcAft>
        <a:defRPr sz="4400" b="1">
          <a:solidFill>
            <a:schemeClr val="bg1"/>
          </a:solidFill>
          <a:latin typeface="Arial" charset="0"/>
        </a:defRPr>
      </a:lvl3pPr>
      <a:lvl4pPr algn="ctr" rtl="0" eaLnBrk="0" fontAlgn="base" hangingPunct="0">
        <a:spcBef>
          <a:spcPct val="0"/>
        </a:spcBef>
        <a:spcAft>
          <a:spcPct val="0"/>
        </a:spcAft>
        <a:defRPr sz="4400" b="1">
          <a:solidFill>
            <a:schemeClr val="bg1"/>
          </a:solidFill>
          <a:latin typeface="Arial" charset="0"/>
        </a:defRPr>
      </a:lvl4pPr>
      <a:lvl5pPr algn="ctr" rtl="0" eaLnBrk="0" fontAlgn="base" hangingPunct="0">
        <a:spcBef>
          <a:spcPct val="0"/>
        </a:spcBef>
        <a:spcAft>
          <a:spcPct val="0"/>
        </a:spcAft>
        <a:defRPr sz="4400" b="1">
          <a:solidFill>
            <a:schemeClr val="bg1"/>
          </a:solidFill>
          <a:latin typeface="Arial" charset="0"/>
        </a:defRPr>
      </a:lvl5pPr>
      <a:lvl6pPr marL="457200" algn="ctr" rtl="0" fontAlgn="base">
        <a:spcBef>
          <a:spcPct val="0"/>
        </a:spcBef>
        <a:spcAft>
          <a:spcPct val="0"/>
        </a:spcAft>
        <a:defRPr sz="4400" b="1">
          <a:solidFill>
            <a:schemeClr val="bg1"/>
          </a:solidFill>
          <a:latin typeface="Arial" charset="0"/>
        </a:defRPr>
      </a:lvl6pPr>
      <a:lvl7pPr marL="914400" algn="ctr" rtl="0" fontAlgn="base">
        <a:spcBef>
          <a:spcPct val="0"/>
        </a:spcBef>
        <a:spcAft>
          <a:spcPct val="0"/>
        </a:spcAft>
        <a:defRPr sz="4400" b="1">
          <a:solidFill>
            <a:schemeClr val="bg1"/>
          </a:solidFill>
          <a:latin typeface="Arial" charset="0"/>
        </a:defRPr>
      </a:lvl7pPr>
      <a:lvl8pPr marL="1371600" algn="ctr" rtl="0" fontAlgn="base">
        <a:spcBef>
          <a:spcPct val="0"/>
        </a:spcBef>
        <a:spcAft>
          <a:spcPct val="0"/>
        </a:spcAft>
        <a:defRPr sz="4400" b="1">
          <a:solidFill>
            <a:schemeClr val="bg1"/>
          </a:solidFill>
          <a:latin typeface="Arial" charset="0"/>
        </a:defRPr>
      </a:lvl8pPr>
      <a:lvl9pPr marL="1828800" algn="ctr" rtl="0" fontAlgn="base">
        <a:spcBef>
          <a:spcPct val="0"/>
        </a:spcBef>
        <a:spcAft>
          <a:spcPct val="0"/>
        </a:spcAft>
        <a:defRPr sz="4400" b="1">
          <a:solidFill>
            <a:schemeClr val="bg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Arial" charset="0"/>
        </a:defRPr>
      </a:lvl2pPr>
      <a:lvl3pPr marL="1143000" indent="-228600" algn="l" rtl="0" eaLnBrk="0" fontAlgn="base" hangingPunct="0">
        <a:spcBef>
          <a:spcPct val="20000"/>
        </a:spcBef>
        <a:spcAft>
          <a:spcPct val="0"/>
        </a:spcAft>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hyperlink" Target="mailto:snelson@GREnergy.com" TargetMode="External"/><Relationship Id="rId2" Type="http://schemas.openxmlformats.org/officeDocument/2006/relationships/hyperlink" Target="mailto:tbutkowski@GREnergy.com" TargetMode="Externa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txBox="1">
            <a:spLocks noChangeArrowheads="1"/>
          </p:cNvSpPr>
          <p:nvPr/>
        </p:nvSpPr>
        <p:spPr bwMode="auto">
          <a:xfrm>
            <a:off x="1929897" y="1828800"/>
            <a:ext cx="8532178" cy="3810000"/>
          </a:xfrm>
          <a:prstGeom prst="rect">
            <a:avLst/>
          </a:prstGeom>
          <a:noFill/>
          <a:ln w="9525">
            <a:noFill/>
            <a:miter lim="800000"/>
            <a:headEnd/>
            <a:tailEnd/>
          </a:ln>
        </p:spPr>
        <p:txBody>
          <a:bodyPr/>
          <a:lstStyle/>
          <a:p>
            <a:pPr algn="ctr" eaLnBrk="0" hangingPunct="0">
              <a:spcBef>
                <a:spcPct val="20000"/>
              </a:spcBef>
              <a:defRPr/>
            </a:pPr>
            <a:r>
              <a:rPr lang="en-US" sz="4000" kern="0" dirty="0"/>
              <a:t>Great River Energy</a:t>
            </a:r>
          </a:p>
          <a:p>
            <a:pPr algn="ctr" eaLnBrk="0" hangingPunct="0">
              <a:spcBef>
                <a:spcPct val="20000"/>
              </a:spcBef>
              <a:defRPr/>
            </a:pPr>
            <a:endParaRPr lang="en-US" sz="3200" kern="0" dirty="0"/>
          </a:p>
          <a:p>
            <a:pPr algn="ctr" eaLnBrk="0" hangingPunct="0">
              <a:spcBef>
                <a:spcPct val="20000"/>
              </a:spcBef>
              <a:defRPr/>
            </a:pPr>
            <a:r>
              <a:rPr lang="en-US" sz="3200" kern="0" dirty="0" smtClean="0"/>
              <a:t>2013 Annual True-Up Meeting</a:t>
            </a:r>
            <a:endParaRPr lang="en-US" sz="3200" kern="0" dirty="0"/>
          </a:p>
          <a:p>
            <a:pPr algn="ctr" eaLnBrk="0" hangingPunct="0">
              <a:spcBef>
                <a:spcPct val="20000"/>
              </a:spcBef>
              <a:defRPr/>
            </a:pPr>
            <a:endParaRPr lang="en-US" sz="3200" kern="0" dirty="0"/>
          </a:p>
          <a:p>
            <a:pPr algn="ctr" eaLnBrk="0" hangingPunct="0">
              <a:spcBef>
                <a:spcPct val="20000"/>
              </a:spcBef>
              <a:defRPr/>
            </a:pPr>
            <a:r>
              <a:rPr lang="en-US" sz="2800" kern="0" dirty="0" smtClean="0"/>
              <a:t>August 7, 2014</a:t>
            </a:r>
            <a:endParaRPr lang="en-US" sz="2800" kern="0" dirty="0"/>
          </a:p>
          <a:p>
            <a:pPr algn="ctr" eaLnBrk="0" hangingPunct="0">
              <a:spcBef>
                <a:spcPct val="20000"/>
              </a:spcBef>
              <a:defRPr/>
            </a:pPr>
            <a:endParaRPr lang="en-US" sz="2800" kern="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dirty="0" smtClean="0"/>
              <a:t>Return Overview</a:t>
            </a:r>
          </a:p>
        </p:txBody>
      </p:sp>
      <p:sp>
        <p:nvSpPr>
          <p:cNvPr id="3" name="Text Placeholder 2"/>
          <p:cNvSpPr>
            <a:spLocks noGrp="1"/>
          </p:cNvSpPr>
          <p:nvPr>
            <p:ph type="body" sz="half" idx="1"/>
          </p:nvPr>
        </p:nvSpPr>
        <p:spPr>
          <a:xfrm>
            <a:off x="609441" y="1676401"/>
            <a:ext cx="5383398" cy="3352799"/>
          </a:xfrm>
          <a:ln w="3175">
            <a:solidFill>
              <a:srgbClr val="000000"/>
            </a:solidFill>
          </a:ln>
        </p:spPr>
        <p:txBody>
          <a:bodyPr/>
          <a:lstStyle/>
          <a:p>
            <a:pPr algn="ctr">
              <a:buNone/>
              <a:tabLst>
                <a:tab pos="1371600" algn="l"/>
                <a:tab pos="2514600" algn="l"/>
              </a:tabLst>
            </a:pPr>
            <a:r>
              <a:rPr lang="en-US" dirty="0" smtClean="0"/>
              <a:t>Actual Return %</a:t>
            </a:r>
          </a:p>
          <a:p>
            <a:pPr>
              <a:tabLst>
                <a:tab pos="1371600" algn="l"/>
                <a:tab pos="2514600" algn="l"/>
              </a:tabLst>
            </a:pPr>
            <a:endParaRPr lang="en-US" dirty="0" smtClean="0"/>
          </a:p>
          <a:p>
            <a:pPr marL="0" indent="0">
              <a:buNone/>
              <a:tabLst>
                <a:tab pos="1371600" algn="l"/>
                <a:tab pos="2514600" algn="l"/>
              </a:tabLst>
            </a:pPr>
            <a:r>
              <a:rPr lang="en-US" sz="1800" dirty="0" smtClean="0"/>
              <a:t>	</a:t>
            </a:r>
            <a:r>
              <a:rPr lang="en-US" sz="1800" u="sng" dirty="0" smtClean="0"/>
              <a:t>D/E Ratio</a:t>
            </a:r>
            <a:r>
              <a:rPr lang="en-US" sz="1800" dirty="0" smtClean="0"/>
              <a:t>	</a:t>
            </a:r>
            <a:r>
              <a:rPr lang="en-US" sz="1800" u="sng" dirty="0" smtClean="0"/>
              <a:t>Weighted</a:t>
            </a:r>
          </a:p>
          <a:p>
            <a:pPr marL="0" indent="0">
              <a:buNone/>
              <a:tabLst>
                <a:tab pos="1371600" algn="l"/>
                <a:tab pos="2514600" algn="l"/>
              </a:tabLst>
            </a:pPr>
            <a:r>
              <a:rPr lang="en-US" sz="1800" dirty="0" smtClean="0">
                <a:solidFill>
                  <a:srgbClr val="000000"/>
                </a:solidFill>
              </a:rPr>
              <a:t>LTD	85.05%	4.77% (a)</a:t>
            </a:r>
          </a:p>
          <a:p>
            <a:pPr>
              <a:buNone/>
              <a:tabLst>
                <a:tab pos="1371600" algn="l"/>
                <a:tab pos="2514600" algn="l"/>
              </a:tabLst>
            </a:pPr>
            <a:r>
              <a:rPr lang="en-US" sz="1800" dirty="0" smtClean="0">
                <a:solidFill>
                  <a:srgbClr val="000000"/>
                </a:solidFill>
              </a:rPr>
              <a:t>Equity	14.95%	</a:t>
            </a:r>
            <a:r>
              <a:rPr lang="en-US" sz="1800" u="sng" dirty="0" smtClean="0">
                <a:solidFill>
                  <a:srgbClr val="000000"/>
                </a:solidFill>
              </a:rPr>
              <a:t>1.85%</a:t>
            </a:r>
            <a:r>
              <a:rPr lang="en-US" sz="1800" dirty="0" smtClean="0">
                <a:solidFill>
                  <a:srgbClr val="000000"/>
                </a:solidFill>
              </a:rPr>
              <a:t> (b)</a:t>
            </a:r>
          </a:p>
          <a:p>
            <a:pPr>
              <a:buNone/>
              <a:tabLst>
                <a:tab pos="1371600" algn="l"/>
                <a:tab pos="2514600" algn="l"/>
              </a:tabLst>
            </a:pPr>
            <a:endParaRPr lang="en-US" sz="1800" dirty="0" smtClean="0"/>
          </a:p>
          <a:p>
            <a:pPr>
              <a:buNone/>
              <a:tabLst>
                <a:tab pos="1371600" algn="l"/>
                <a:tab pos="2514600" algn="l"/>
              </a:tabLst>
            </a:pPr>
            <a:r>
              <a:rPr lang="en-US" sz="1800" dirty="0" smtClean="0"/>
              <a:t>Return		</a:t>
            </a:r>
            <a:r>
              <a:rPr lang="en-US" sz="1800" b="1" dirty="0" smtClean="0"/>
              <a:t>6.63% </a:t>
            </a:r>
            <a:r>
              <a:rPr lang="en-US" sz="1800" dirty="0" smtClean="0"/>
              <a:t>(a+b)</a:t>
            </a:r>
            <a:endParaRPr lang="en-US" sz="1800" dirty="0"/>
          </a:p>
        </p:txBody>
      </p:sp>
      <p:sp>
        <p:nvSpPr>
          <p:cNvPr id="5" name="Text Placeholder 2"/>
          <p:cNvSpPr>
            <a:spLocks noGrp="1"/>
          </p:cNvSpPr>
          <p:nvPr>
            <p:ph sz="half" idx="2"/>
          </p:nvPr>
        </p:nvSpPr>
        <p:spPr>
          <a:xfrm>
            <a:off x="6195986" y="1676401"/>
            <a:ext cx="5383398" cy="3352799"/>
          </a:xfrm>
          <a:ln w="3175">
            <a:solidFill>
              <a:schemeClr val="tx1"/>
            </a:solidFill>
          </a:ln>
        </p:spPr>
        <p:txBody>
          <a:bodyPr/>
          <a:lstStyle/>
          <a:p>
            <a:pPr algn="ctr">
              <a:buNone/>
              <a:tabLst>
                <a:tab pos="1371600" algn="l"/>
                <a:tab pos="2514600" algn="l"/>
              </a:tabLst>
            </a:pPr>
            <a:r>
              <a:rPr lang="en-US" dirty="0" smtClean="0"/>
              <a:t>Projected Return %</a:t>
            </a:r>
          </a:p>
          <a:p>
            <a:pPr>
              <a:tabLst>
                <a:tab pos="1371600" algn="l"/>
                <a:tab pos="2514600" algn="l"/>
              </a:tabLst>
            </a:pPr>
            <a:endParaRPr lang="en-US" dirty="0" smtClean="0"/>
          </a:p>
          <a:p>
            <a:pPr marL="0" indent="0">
              <a:buNone/>
              <a:tabLst>
                <a:tab pos="1371600" algn="l"/>
                <a:tab pos="2514600" algn="l"/>
              </a:tabLst>
            </a:pPr>
            <a:r>
              <a:rPr lang="en-US" sz="1800" dirty="0" smtClean="0"/>
              <a:t>	</a:t>
            </a:r>
            <a:r>
              <a:rPr lang="en-US" sz="1800" u="sng" dirty="0" smtClean="0"/>
              <a:t>D/E Ratio</a:t>
            </a:r>
            <a:r>
              <a:rPr lang="en-US" sz="1800" dirty="0" smtClean="0"/>
              <a:t>	</a:t>
            </a:r>
            <a:r>
              <a:rPr lang="en-US" sz="1800" u="sng" dirty="0" smtClean="0"/>
              <a:t>Weighted</a:t>
            </a:r>
          </a:p>
          <a:p>
            <a:pPr marL="0" indent="0">
              <a:buNone/>
              <a:tabLst>
                <a:tab pos="1371600" algn="l"/>
                <a:tab pos="2514600" algn="l"/>
              </a:tabLst>
            </a:pPr>
            <a:r>
              <a:rPr lang="en-US" sz="1800" dirty="0" smtClean="0">
                <a:solidFill>
                  <a:srgbClr val="000000"/>
                </a:solidFill>
              </a:rPr>
              <a:t>LTD	86.06%	4.70% (a)</a:t>
            </a:r>
          </a:p>
          <a:p>
            <a:pPr>
              <a:buNone/>
              <a:tabLst>
                <a:tab pos="1371600" algn="l"/>
                <a:tab pos="2514600" algn="l"/>
              </a:tabLst>
            </a:pPr>
            <a:r>
              <a:rPr lang="en-US" sz="1800" dirty="0" smtClean="0">
                <a:solidFill>
                  <a:srgbClr val="000000"/>
                </a:solidFill>
              </a:rPr>
              <a:t>Equity	13.94%	</a:t>
            </a:r>
            <a:r>
              <a:rPr lang="en-US" sz="1800" u="sng" dirty="0" smtClean="0">
                <a:solidFill>
                  <a:srgbClr val="000000"/>
                </a:solidFill>
              </a:rPr>
              <a:t>1.73%</a:t>
            </a:r>
            <a:r>
              <a:rPr lang="en-US" sz="1800" dirty="0" smtClean="0">
                <a:solidFill>
                  <a:srgbClr val="000000"/>
                </a:solidFill>
              </a:rPr>
              <a:t> (b)</a:t>
            </a:r>
          </a:p>
          <a:p>
            <a:pPr>
              <a:buNone/>
              <a:tabLst>
                <a:tab pos="1371600" algn="l"/>
                <a:tab pos="2514600" algn="l"/>
              </a:tabLst>
            </a:pPr>
            <a:endParaRPr lang="en-US" sz="1800" dirty="0" smtClean="0"/>
          </a:p>
          <a:p>
            <a:pPr>
              <a:buNone/>
              <a:tabLst>
                <a:tab pos="1371600" algn="l"/>
                <a:tab pos="2514600" algn="l"/>
              </a:tabLst>
            </a:pPr>
            <a:r>
              <a:rPr lang="en-US" sz="1800" dirty="0" smtClean="0"/>
              <a:t>Return		</a:t>
            </a:r>
            <a:r>
              <a:rPr lang="en-US" sz="1800" b="1" dirty="0" smtClean="0"/>
              <a:t>6.42% </a:t>
            </a:r>
            <a:r>
              <a:rPr lang="en-US" sz="1800" dirty="0" smtClean="0"/>
              <a:t>(a+b)</a:t>
            </a:r>
            <a:endParaRPr lang="en-US" sz="1800" dirty="0"/>
          </a:p>
        </p:txBody>
      </p:sp>
      <p:sp>
        <p:nvSpPr>
          <p:cNvPr id="6" name="TextBox 5"/>
          <p:cNvSpPr txBox="1"/>
          <p:nvPr/>
        </p:nvSpPr>
        <p:spPr>
          <a:xfrm>
            <a:off x="4393359" y="5334000"/>
            <a:ext cx="3204723" cy="369332"/>
          </a:xfrm>
          <a:prstGeom prst="rect">
            <a:avLst/>
          </a:prstGeom>
          <a:noFill/>
        </p:spPr>
        <p:txBody>
          <a:bodyPr wrap="none" rtlCol="0">
            <a:spAutoFit/>
          </a:bodyPr>
          <a:lstStyle/>
          <a:p>
            <a:pPr algn="ctr"/>
            <a:r>
              <a:rPr lang="en-US" i="1" dirty="0" smtClean="0">
                <a:solidFill>
                  <a:srgbClr val="FF0000"/>
                </a:solidFill>
              </a:rPr>
              <a:t>Overall Difference = 0.2012%</a:t>
            </a:r>
            <a:endParaRPr lang="en-US" i="1"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Return Overview</a:t>
            </a:r>
            <a:endParaRPr lang="en-US" dirty="0"/>
          </a:p>
        </p:txBody>
      </p:sp>
      <p:sp>
        <p:nvSpPr>
          <p:cNvPr id="3" name="Text Placeholder 2"/>
          <p:cNvSpPr>
            <a:spLocks noGrp="1"/>
          </p:cNvSpPr>
          <p:nvPr>
            <p:ph type="body" sz="half" idx="1"/>
          </p:nvPr>
        </p:nvSpPr>
        <p:spPr>
          <a:xfrm>
            <a:off x="609441" y="1676401"/>
            <a:ext cx="10766795" cy="4525963"/>
          </a:xfrm>
        </p:spPr>
        <p:txBody>
          <a:bodyPr/>
          <a:lstStyle/>
          <a:p>
            <a:pPr>
              <a:buNone/>
              <a:tabLst>
                <a:tab pos="457200" algn="l"/>
                <a:tab pos="5486400" algn="l"/>
              </a:tabLst>
            </a:pPr>
            <a:r>
              <a:rPr lang="en-US" sz="2000" b="1" dirty="0" smtClean="0"/>
              <a:t>Rate Base</a:t>
            </a:r>
          </a:p>
          <a:p>
            <a:pPr marL="0" indent="0">
              <a:buNone/>
              <a:tabLst>
                <a:tab pos="457200" algn="l"/>
                <a:tab pos="5486400" algn="l"/>
              </a:tabLst>
            </a:pPr>
            <a:r>
              <a:rPr lang="en-US" sz="2000" dirty="0" smtClean="0"/>
              <a:t>	Actual to Projected Difference	</a:t>
            </a:r>
            <a:r>
              <a:rPr lang="en-US" sz="2000" i="1" dirty="0" smtClean="0">
                <a:solidFill>
                  <a:srgbClr val="FF0000"/>
                </a:solidFill>
              </a:rPr>
              <a:t>$(11,476,617)	</a:t>
            </a:r>
          </a:p>
          <a:p>
            <a:pPr marL="0" indent="0">
              <a:buNone/>
              <a:tabLst>
                <a:tab pos="457200" algn="l"/>
                <a:tab pos="5486400" algn="l"/>
              </a:tabLst>
            </a:pPr>
            <a:r>
              <a:rPr lang="en-US" sz="2000" dirty="0" smtClean="0"/>
              <a:t>	Actual Return Rate	</a:t>
            </a:r>
            <a:r>
              <a:rPr lang="en-US" sz="2000" u="sng" dirty="0" smtClean="0"/>
              <a:t>6.63%</a:t>
            </a:r>
          </a:p>
          <a:p>
            <a:pPr marL="0" indent="0">
              <a:buNone/>
              <a:tabLst>
                <a:tab pos="457200" algn="l"/>
                <a:tab pos="5486400" algn="l"/>
              </a:tabLst>
            </a:pPr>
            <a:r>
              <a:rPr lang="en-US" sz="2000" dirty="0" smtClean="0"/>
              <a:t>		</a:t>
            </a:r>
            <a:r>
              <a:rPr lang="en-US" sz="2000" i="1" dirty="0" smtClean="0">
                <a:solidFill>
                  <a:srgbClr val="FF0000"/>
                </a:solidFill>
              </a:rPr>
              <a:t>$(760,342) </a:t>
            </a:r>
            <a:r>
              <a:rPr lang="en-US" sz="2000" dirty="0" smtClean="0">
                <a:solidFill>
                  <a:srgbClr val="000000"/>
                </a:solidFill>
              </a:rPr>
              <a:t>(a)</a:t>
            </a:r>
            <a:endParaRPr lang="en-US" dirty="0" smtClean="0">
              <a:solidFill>
                <a:srgbClr val="000000"/>
              </a:solidFill>
            </a:endParaRPr>
          </a:p>
          <a:p>
            <a:pPr marL="0" indent="0">
              <a:buNone/>
              <a:tabLst>
                <a:tab pos="457200" algn="l"/>
                <a:tab pos="5486400" algn="l"/>
              </a:tabLst>
            </a:pPr>
            <a:r>
              <a:rPr lang="en-US" sz="2000" b="1" dirty="0" smtClean="0"/>
              <a:t>Return Rate</a:t>
            </a:r>
            <a:r>
              <a:rPr lang="en-US" dirty="0" smtClean="0"/>
              <a:t>	</a:t>
            </a:r>
          </a:p>
          <a:p>
            <a:pPr marL="0" indent="0">
              <a:buNone/>
              <a:tabLst>
                <a:tab pos="457200" algn="l"/>
                <a:tab pos="5486400" algn="l"/>
              </a:tabLst>
            </a:pPr>
            <a:r>
              <a:rPr lang="en-US" sz="2000" dirty="0" smtClean="0"/>
              <a:t>	Projected Rate Base	$671,736,732</a:t>
            </a:r>
          </a:p>
          <a:p>
            <a:pPr marL="0" indent="0">
              <a:buNone/>
              <a:tabLst>
                <a:tab pos="457200" algn="l"/>
                <a:tab pos="5486400" algn="l"/>
              </a:tabLst>
            </a:pPr>
            <a:r>
              <a:rPr lang="en-US" sz="2000" dirty="0" smtClean="0"/>
              <a:t>	Actual to Projected Difference in Return %	</a:t>
            </a:r>
            <a:r>
              <a:rPr lang="en-US" sz="2000" i="1" u="sng" dirty="0" smtClean="0">
                <a:solidFill>
                  <a:srgbClr val="FF0000"/>
                </a:solidFill>
              </a:rPr>
              <a:t>0.2012%</a:t>
            </a:r>
          </a:p>
          <a:p>
            <a:pPr marL="0" indent="0">
              <a:buNone/>
              <a:tabLst>
                <a:tab pos="457200" algn="l"/>
                <a:tab pos="5486400" algn="l"/>
              </a:tabLst>
            </a:pPr>
            <a:r>
              <a:rPr lang="en-US" sz="2000" dirty="0" smtClean="0"/>
              <a:t>		</a:t>
            </a:r>
            <a:r>
              <a:rPr lang="en-US" sz="2000" i="1" dirty="0" smtClean="0">
                <a:solidFill>
                  <a:srgbClr val="FF0000"/>
                </a:solidFill>
              </a:rPr>
              <a:t>$1,351,390 </a:t>
            </a:r>
            <a:r>
              <a:rPr lang="en-US" sz="2000" dirty="0" smtClean="0">
                <a:solidFill>
                  <a:srgbClr val="000000"/>
                </a:solidFill>
              </a:rPr>
              <a:t>(b)</a:t>
            </a:r>
          </a:p>
          <a:p>
            <a:pPr marL="0" indent="0">
              <a:buNone/>
              <a:tabLst>
                <a:tab pos="457200" algn="l"/>
                <a:tab pos="5486400" algn="l"/>
              </a:tabLst>
            </a:pPr>
            <a:endParaRPr lang="en-US" sz="2000" dirty="0" smtClean="0">
              <a:solidFill>
                <a:srgbClr val="FF0000"/>
              </a:solidFill>
            </a:endParaRPr>
          </a:p>
          <a:p>
            <a:pPr marL="0" indent="0">
              <a:buNone/>
              <a:tabLst>
                <a:tab pos="457200" algn="l"/>
                <a:tab pos="5486400" algn="l"/>
              </a:tabLst>
            </a:pPr>
            <a:r>
              <a:rPr lang="en-US" sz="2000" b="1" i="1" dirty="0" smtClean="0">
                <a:solidFill>
                  <a:srgbClr val="FF0000"/>
                </a:solidFill>
              </a:rPr>
              <a:t>Overall Difference in Return	$591,048 </a:t>
            </a:r>
            <a:r>
              <a:rPr lang="en-US" sz="2000" i="1" dirty="0" smtClean="0">
                <a:solidFill>
                  <a:srgbClr val="000000"/>
                </a:solidFill>
              </a:rPr>
              <a:t>(a+b)</a:t>
            </a:r>
          </a:p>
          <a:p>
            <a:pPr marL="0" indent="0">
              <a:buNone/>
              <a:tabLst>
                <a:tab pos="457200" algn="l"/>
                <a:tab pos="5486400" algn="l"/>
              </a:tabLst>
            </a:pPr>
            <a:endParaRPr lang="en-US" sz="2000" dirty="0" smtClean="0">
              <a:solidFill>
                <a:srgbClr val="FF0000"/>
              </a:solidFill>
            </a:endParaRPr>
          </a:p>
          <a:p>
            <a:pPr marL="0" indent="0">
              <a:buNone/>
              <a:tabLst>
                <a:tab pos="457200" algn="l"/>
                <a:tab pos="5486400" algn="l"/>
              </a:tabLst>
            </a:pPr>
            <a:endParaRPr lang="en-US" sz="2000"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Expense Overview</a:t>
            </a:r>
            <a:endParaRPr lang="en-US" dirty="0"/>
          </a:p>
        </p:txBody>
      </p:sp>
      <p:sp>
        <p:nvSpPr>
          <p:cNvPr id="3" name="Text Placeholder 2"/>
          <p:cNvSpPr>
            <a:spLocks noGrp="1"/>
          </p:cNvSpPr>
          <p:nvPr>
            <p:ph type="body" sz="half" idx="1"/>
          </p:nvPr>
        </p:nvSpPr>
        <p:spPr>
          <a:xfrm>
            <a:off x="609441" y="1676401"/>
            <a:ext cx="11071516" cy="4525963"/>
          </a:xfrm>
        </p:spPr>
        <p:txBody>
          <a:bodyPr/>
          <a:lstStyle/>
          <a:p>
            <a:pPr marL="0" indent="0">
              <a:buNone/>
              <a:tabLst>
                <a:tab pos="457200" algn="l"/>
                <a:tab pos="914400" algn="l"/>
                <a:tab pos="5943600" algn="l"/>
              </a:tabLst>
            </a:pPr>
            <a:r>
              <a:rPr lang="en-US" sz="2000" b="1" dirty="0" smtClean="0"/>
              <a:t>Projected 2013 Operating Expense	$78,815,432</a:t>
            </a:r>
          </a:p>
          <a:p>
            <a:pPr marL="0" indent="0">
              <a:lnSpc>
                <a:spcPct val="150000"/>
              </a:lnSpc>
              <a:buNone/>
              <a:tabLst>
                <a:tab pos="457200" algn="l"/>
                <a:tab pos="914400" algn="l"/>
                <a:tab pos="5943600" algn="l"/>
              </a:tabLst>
            </a:pPr>
            <a:r>
              <a:rPr lang="en-US" sz="2000" b="1" dirty="0" smtClean="0"/>
              <a:t>	</a:t>
            </a:r>
            <a:r>
              <a:rPr lang="en-US" sz="2000" dirty="0" smtClean="0"/>
              <a:t>Actual to Projected Differences:</a:t>
            </a:r>
          </a:p>
          <a:p>
            <a:pPr marL="0" indent="0">
              <a:lnSpc>
                <a:spcPct val="150000"/>
              </a:lnSpc>
              <a:buNone/>
              <a:tabLst>
                <a:tab pos="457200" algn="l"/>
                <a:tab pos="914400" algn="l"/>
                <a:tab pos="5943600" algn="l"/>
              </a:tabLst>
            </a:pPr>
            <a:r>
              <a:rPr lang="en-US" sz="2000" b="1" dirty="0" smtClean="0"/>
              <a:t>		</a:t>
            </a:r>
            <a:r>
              <a:rPr lang="en-US" sz="2000" dirty="0" smtClean="0"/>
              <a:t>O&amp;M (includes A&amp;G)	</a:t>
            </a:r>
            <a:r>
              <a:rPr lang="en-US" sz="2000" i="1" dirty="0" smtClean="0">
                <a:solidFill>
                  <a:srgbClr val="FF0000"/>
                </a:solidFill>
              </a:rPr>
              <a:t>$(755,842)</a:t>
            </a:r>
          </a:p>
          <a:p>
            <a:pPr marL="0" indent="0">
              <a:lnSpc>
                <a:spcPct val="150000"/>
              </a:lnSpc>
              <a:buNone/>
              <a:tabLst>
                <a:tab pos="457200" algn="l"/>
                <a:tab pos="914400" algn="l"/>
                <a:tab pos="5943600" algn="l"/>
              </a:tabLst>
            </a:pPr>
            <a:r>
              <a:rPr lang="en-US" sz="2000" dirty="0" smtClean="0"/>
              <a:t>		Depreciation Expense	</a:t>
            </a:r>
            <a:r>
              <a:rPr lang="en-US" sz="2000" i="1" dirty="0" smtClean="0">
                <a:solidFill>
                  <a:srgbClr val="FF0000"/>
                </a:solidFill>
              </a:rPr>
              <a:t>$(332,354)</a:t>
            </a:r>
          </a:p>
          <a:p>
            <a:pPr marL="0" indent="0">
              <a:lnSpc>
                <a:spcPct val="150000"/>
              </a:lnSpc>
              <a:buNone/>
              <a:tabLst>
                <a:tab pos="457200" algn="l"/>
                <a:tab pos="914400" algn="l"/>
                <a:tab pos="5943600" algn="l"/>
              </a:tabLst>
            </a:pPr>
            <a:r>
              <a:rPr lang="en-US" sz="2000" dirty="0" smtClean="0"/>
              <a:t>		Taxes Other Than Income Taxes	</a:t>
            </a:r>
            <a:r>
              <a:rPr lang="en-US" sz="2000" i="1" dirty="0" smtClean="0">
                <a:solidFill>
                  <a:srgbClr val="FF0000"/>
                </a:solidFill>
              </a:rPr>
              <a:t>$125,177</a:t>
            </a:r>
          </a:p>
          <a:p>
            <a:pPr marL="0" indent="0">
              <a:lnSpc>
                <a:spcPct val="150000"/>
              </a:lnSpc>
              <a:buNone/>
              <a:tabLst>
                <a:tab pos="457200" algn="l"/>
                <a:tab pos="914400" algn="l"/>
                <a:tab pos="5943600" algn="l"/>
              </a:tabLst>
            </a:pPr>
            <a:r>
              <a:rPr lang="en-US" sz="2000" dirty="0" smtClean="0"/>
              <a:t>		Income Taxes	</a:t>
            </a:r>
            <a:r>
              <a:rPr lang="en-US" sz="2000" u="sng" dirty="0" smtClean="0"/>
              <a:t>$0</a:t>
            </a:r>
          </a:p>
          <a:p>
            <a:pPr marL="0" indent="0">
              <a:lnSpc>
                <a:spcPct val="150000"/>
              </a:lnSpc>
              <a:buNone/>
              <a:tabLst>
                <a:tab pos="457200" algn="l"/>
                <a:tab pos="914400" algn="l"/>
                <a:tab pos="5943600" algn="l"/>
              </a:tabLst>
            </a:pPr>
            <a:r>
              <a:rPr lang="en-US" sz="2000" b="1" dirty="0" smtClean="0"/>
              <a:t>Actual 2013 Operating Expense	$77,852,413</a:t>
            </a:r>
          </a:p>
          <a:p>
            <a:pPr marL="0" indent="0">
              <a:lnSpc>
                <a:spcPct val="150000"/>
              </a:lnSpc>
              <a:buNone/>
              <a:tabLst>
                <a:tab pos="457200" algn="l"/>
                <a:tab pos="914400" algn="l"/>
                <a:tab pos="5943600" algn="l"/>
              </a:tabLst>
            </a:pPr>
            <a:r>
              <a:rPr lang="en-US" sz="1800" i="1" dirty="0" smtClean="0">
                <a:solidFill>
                  <a:srgbClr val="FF0000"/>
                </a:solidFill>
              </a:rPr>
              <a:t>Overall Difference	$(963,019)</a:t>
            </a:r>
          </a:p>
          <a:p>
            <a:pPr marL="0" indent="0">
              <a:buNone/>
              <a:tabLst>
                <a:tab pos="457200" algn="l"/>
                <a:tab pos="914400" algn="l"/>
                <a:tab pos="5943600" algn="l"/>
              </a:tabLst>
            </a:pPr>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Attachment GG &amp; MM Overview</a:t>
            </a:r>
            <a:endParaRPr lang="en-US" dirty="0"/>
          </a:p>
        </p:txBody>
      </p:sp>
      <p:sp>
        <p:nvSpPr>
          <p:cNvPr id="3" name="Text Placeholder 2"/>
          <p:cNvSpPr>
            <a:spLocks noGrp="1"/>
          </p:cNvSpPr>
          <p:nvPr>
            <p:ph type="body" sz="half" idx="1"/>
          </p:nvPr>
        </p:nvSpPr>
        <p:spPr>
          <a:xfrm>
            <a:off x="609441" y="1676401"/>
            <a:ext cx="5383398" cy="4191000"/>
          </a:xfrm>
          <a:ln w="3175">
            <a:solidFill>
              <a:schemeClr val="tx1"/>
            </a:solidFill>
          </a:ln>
        </p:spPr>
        <p:txBody>
          <a:bodyPr/>
          <a:lstStyle/>
          <a:p>
            <a:pPr marL="0" indent="0" algn="ctr">
              <a:lnSpc>
                <a:spcPct val="150000"/>
              </a:lnSpc>
              <a:buNone/>
              <a:tabLst>
                <a:tab pos="285750" algn="l"/>
                <a:tab pos="571500" algn="l"/>
                <a:tab pos="2286000" algn="l"/>
                <a:tab pos="2743200" algn="l"/>
              </a:tabLst>
            </a:pPr>
            <a:r>
              <a:rPr lang="en-US" sz="2000" b="1" dirty="0" smtClean="0"/>
              <a:t>Attachment GG</a:t>
            </a:r>
          </a:p>
          <a:p>
            <a:pPr marL="0" indent="0">
              <a:lnSpc>
                <a:spcPct val="150000"/>
              </a:lnSpc>
              <a:buNone/>
              <a:tabLst>
                <a:tab pos="285750" algn="l"/>
                <a:tab pos="571500" algn="l"/>
                <a:tab pos="2286000" algn="l"/>
                <a:tab pos="2743200" algn="l"/>
              </a:tabLst>
            </a:pPr>
            <a:r>
              <a:rPr lang="en-US" sz="1600" b="1" dirty="0" smtClean="0"/>
              <a:t>Projected ATRR	       $17,872,720</a:t>
            </a:r>
          </a:p>
          <a:p>
            <a:pPr marL="0" indent="0">
              <a:lnSpc>
                <a:spcPct val="150000"/>
              </a:lnSpc>
              <a:buNone/>
              <a:tabLst>
                <a:tab pos="285750" algn="l"/>
                <a:tab pos="571500" algn="l"/>
                <a:tab pos="2286000" algn="l"/>
                <a:tab pos="2743200" algn="l"/>
              </a:tabLst>
            </a:pPr>
            <a:r>
              <a:rPr lang="en-US" sz="1600" dirty="0" smtClean="0"/>
              <a:t>Actual to Projected Differences:</a:t>
            </a:r>
          </a:p>
          <a:p>
            <a:pPr marL="0" indent="0">
              <a:lnSpc>
                <a:spcPct val="150000"/>
              </a:lnSpc>
              <a:buNone/>
              <a:tabLst>
                <a:tab pos="285750" algn="l"/>
                <a:tab pos="571500" algn="l"/>
                <a:tab pos="2286000" algn="l"/>
                <a:tab pos="2743200" algn="l"/>
              </a:tabLst>
            </a:pPr>
            <a:r>
              <a:rPr lang="en-US" sz="1600" dirty="0" smtClean="0"/>
              <a:t>Annual Expense Charge		</a:t>
            </a:r>
            <a:r>
              <a:rPr lang="en-US" sz="1600" i="1" dirty="0" smtClean="0">
                <a:solidFill>
                  <a:srgbClr val="FF0000"/>
                </a:solidFill>
              </a:rPr>
              <a:t>$64,038</a:t>
            </a:r>
          </a:p>
          <a:p>
            <a:pPr marL="0" indent="0">
              <a:lnSpc>
                <a:spcPct val="150000"/>
              </a:lnSpc>
              <a:buNone/>
              <a:tabLst>
                <a:tab pos="285750" algn="l"/>
                <a:tab pos="571500" algn="l"/>
                <a:tab pos="2286000" algn="l"/>
                <a:tab pos="2743200" algn="l"/>
              </a:tabLst>
            </a:pPr>
            <a:r>
              <a:rPr lang="en-US" sz="1600" dirty="0" smtClean="0"/>
              <a:t>Annual Return Charge		</a:t>
            </a:r>
            <a:r>
              <a:rPr lang="en-US" sz="1600" i="1" dirty="0" smtClean="0">
                <a:solidFill>
                  <a:srgbClr val="FF0000"/>
                </a:solidFill>
              </a:rPr>
              <a:t>$199,605</a:t>
            </a:r>
          </a:p>
          <a:p>
            <a:pPr marL="0" indent="0">
              <a:lnSpc>
                <a:spcPct val="150000"/>
              </a:lnSpc>
              <a:buNone/>
              <a:tabLst>
                <a:tab pos="285750" algn="l"/>
                <a:tab pos="571500" algn="l"/>
                <a:tab pos="2286000" algn="l"/>
                <a:tab pos="2743200" algn="l"/>
              </a:tabLst>
            </a:pPr>
            <a:r>
              <a:rPr lang="en-US" sz="1600" dirty="0" smtClean="0"/>
              <a:t>Depreciation Expense		</a:t>
            </a:r>
            <a:r>
              <a:rPr lang="en-US" sz="1600" i="1" u="sng" dirty="0" smtClean="0">
                <a:solidFill>
                  <a:srgbClr val="FF0000"/>
                </a:solidFill>
              </a:rPr>
              <a:t>$(98,447)</a:t>
            </a:r>
          </a:p>
          <a:p>
            <a:pPr marL="0" indent="0">
              <a:lnSpc>
                <a:spcPct val="150000"/>
              </a:lnSpc>
              <a:buNone/>
              <a:tabLst>
                <a:tab pos="285750" algn="l"/>
                <a:tab pos="571500" algn="l"/>
                <a:tab pos="2286000" algn="l"/>
                <a:tab pos="2686050" algn="l"/>
              </a:tabLst>
            </a:pPr>
            <a:r>
              <a:rPr lang="en-US" sz="1600" b="1" dirty="0" smtClean="0"/>
              <a:t>Actual ATRR</a:t>
            </a:r>
            <a:r>
              <a:rPr lang="en-US" sz="1600" dirty="0" smtClean="0"/>
              <a:t>		</a:t>
            </a:r>
            <a:r>
              <a:rPr lang="en-US" sz="1600" b="1" dirty="0" smtClean="0"/>
              <a:t>$18,037,916</a:t>
            </a:r>
          </a:p>
          <a:p>
            <a:pPr marL="0" indent="0">
              <a:lnSpc>
                <a:spcPct val="150000"/>
              </a:lnSpc>
              <a:buNone/>
              <a:tabLst>
                <a:tab pos="285750" algn="l"/>
                <a:tab pos="571500" algn="l"/>
                <a:tab pos="2286000" algn="l"/>
                <a:tab pos="2686050" algn="l"/>
              </a:tabLst>
            </a:pPr>
            <a:endParaRPr lang="en-US" sz="1600" b="1" dirty="0" smtClean="0"/>
          </a:p>
          <a:p>
            <a:pPr marL="0" indent="0">
              <a:lnSpc>
                <a:spcPct val="150000"/>
              </a:lnSpc>
              <a:buNone/>
              <a:tabLst>
                <a:tab pos="285750" algn="l"/>
                <a:tab pos="571500" algn="l"/>
                <a:tab pos="2286000" algn="l"/>
                <a:tab pos="2686050" algn="l"/>
              </a:tabLst>
            </a:pPr>
            <a:r>
              <a:rPr lang="en-US" sz="1600" b="1" i="1" dirty="0" smtClean="0">
                <a:solidFill>
                  <a:srgbClr val="FF0000"/>
                </a:solidFill>
              </a:rPr>
              <a:t>Overall Difference		$165,196</a:t>
            </a:r>
          </a:p>
        </p:txBody>
      </p:sp>
      <p:sp>
        <p:nvSpPr>
          <p:cNvPr id="5" name="Text Placeholder 2"/>
          <p:cNvSpPr txBox="1">
            <a:spLocks/>
          </p:cNvSpPr>
          <p:nvPr/>
        </p:nvSpPr>
        <p:spPr bwMode="auto">
          <a:xfrm>
            <a:off x="6297559" y="1676401"/>
            <a:ext cx="5383398" cy="4190999"/>
          </a:xfrm>
          <a:prstGeom prst="rect">
            <a:avLst/>
          </a:prstGeom>
          <a:noFill/>
          <a:ln w="3175">
            <a:solidFill>
              <a:schemeClr val="tx1"/>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50000"/>
              </a:lnSpc>
              <a:spcBef>
                <a:spcPct val="20000"/>
              </a:spcBef>
              <a:spcAft>
                <a:spcPct val="0"/>
              </a:spcAft>
              <a:buClrTx/>
              <a:buSzTx/>
              <a:buFontTx/>
              <a:buNone/>
              <a:tabLst>
                <a:tab pos="285750" algn="l"/>
                <a:tab pos="571500" algn="l"/>
                <a:tab pos="2286000" algn="l"/>
                <a:tab pos="2743200" algn="l"/>
              </a:tabLst>
              <a:defRPr/>
            </a:pPr>
            <a:r>
              <a:rPr kumimoji="0" lang="en-US" sz="2000" b="1" i="0" u="none" strike="noStrike" kern="0" cap="none" spc="0" normalizeH="0" baseline="0" noProof="0" dirty="0" smtClean="0">
                <a:ln>
                  <a:noFill/>
                </a:ln>
                <a:solidFill>
                  <a:schemeClr val="tx1"/>
                </a:solidFill>
                <a:effectLst/>
                <a:uLnTx/>
                <a:uFillTx/>
                <a:latin typeface="Arial" charset="0"/>
                <a:ea typeface="+mn-ea"/>
                <a:cs typeface="+mn-cs"/>
              </a:rPr>
              <a:t>Attachment MM</a:t>
            </a:r>
          </a:p>
          <a:p>
            <a:pPr marL="0" marR="0" lvl="0" indent="0" algn="l" defTabSz="914400" rtl="0" eaLnBrk="0" fontAlgn="base" latinLnBrk="0" hangingPunct="0">
              <a:lnSpc>
                <a:spcPct val="150000"/>
              </a:lnSpc>
              <a:spcBef>
                <a:spcPct val="20000"/>
              </a:spcBef>
              <a:spcAft>
                <a:spcPct val="0"/>
              </a:spcAft>
              <a:buClrTx/>
              <a:buSzTx/>
              <a:buFontTx/>
              <a:buNone/>
              <a:tabLst>
                <a:tab pos="285750" algn="l"/>
                <a:tab pos="571500" algn="l"/>
                <a:tab pos="2286000" algn="l"/>
                <a:tab pos="2743200" algn="l"/>
              </a:tabLst>
              <a:defRPr/>
            </a:pPr>
            <a:r>
              <a:rPr kumimoji="0" lang="en-US" sz="1600" b="1" i="0" u="none" strike="noStrike" kern="0" cap="none" spc="0" normalizeH="0" baseline="0" noProof="0" dirty="0" smtClean="0">
                <a:ln>
                  <a:noFill/>
                </a:ln>
                <a:solidFill>
                  <a:schemeClr val="tx1"/>
                </a:solidFill>
                <a:effectLst/>
                <a:uLnTx/>
                <a:uFillTx/>
                <a:latin typeface="Arial" charset="0"/>
                <a:ea typeface="+mn-ea"/>
                <a:cs typeface="+mn-cs"/>
              </a:rPr>
              <a:t>Projected ATRR	       $5,998,423</a:t>
            </a:r>
          </a:p>
          <a:p>
            <a:pPr marL="0" marR="0" lvl="0" indent="0" algn="l" defTabSz="914400" rtl="0" eaLnBrk="0" fontAlgn="base" latinLnBrk="0" hangingPunct="0">
              <a:lnSpc>
                <a:spcPct val="150000"/>
              </a:lnSpc>
              <a:spcBef>
                <a:spcPct val="20000"/>
              </a:spcBef>
              <a:spcAft>
                <a:spcPct val="0"/>
              </a:spcAft>
              <a:buClrTx/>
              <a:buSzTx/>
              <a:buFontTx/>
              <a:buNone/>
              <a:tabLst>
                <a:tab pos="285750" algn="l"/>
                <a:tab pos="571500" algn="l"/>
                <a:tab pos="2286000" algn="l"/>
                <a:tab pos="2743200" algn="l"/>
              </a:tabLst>
              <a:defRPr/>
            </a:pPr>
            <a:r>
              <a:rPr kumimoji="0" lang="en-US" sz="1600" b="0" i="0" u="none" strike="noStrike" kern="0" cap="none" spc="0" normalizeH="0" baseline="0" noProof="0" dirty="0" smtClean="0">
                <a:ln>
                  <a:noFill/>
                </a:ln>
                <a:solidFill>
                  <a:schemeClr val="tx1"/>
                </a:solidFill>
                <a:effectLst/>
                <a:uLnTx/>
                <a:uFillTx/>
                <a:latin typeface="Arial" charset="0"/>
                <a:ea typeface="+mn-ea"/>
                <a:cs typeface="+mn-cs"/>
              </a:rPr>
              <a:t>Actual to Projected Differences:</a:t>
            </a:r>
          </a:p>
          <a:p>
            <a:pPr marL="0" marR="0" lvl="0" indent="0" algn="l" defTabSz="914400" rtl="0" eaLnBrk="0" fontAlgn="base" latinLnBrk="0" hangingPunct="0">
              <a:lnSpc>
                <a:spcPct val="150000"/>
              </a:lnSpc>
              <a:spcBef>
                <a:spcPct val="20000"/>
              </a:spcBef>
              <a:spcAft>
                <a:spcPct val="0"/>
              </a:spcAft>
              <a:buClrTx/>
              <a:buSzTx/>
              <a:buFontTx/>
              <a:buNone/>
              <a:tabLst>
                <a:tab pos="285750" algn="l"/>
                <a:tab pos="571500" algn="l"/>
                <a:tab pos="2286000" algn="l"/>
                <a:tab pos="2743200" algn="l"/>
              </a:tabLst>
              <a:defRPr/>
            </a:pPr>
            <a:r>
              <a:rPr kumimoji="0" lang="en-US" sz="1600" b="0" i="0" u="none" strike="noStrike" kern="0" cap="none" spc="0" normalizeH="0" baseline="0" noProof="0" dirty="0" smtClean="0">
                <a:ln>
                  <a:noFill/>
                </a:ln>
                <a:solidFill>
                  <a:schemeClr val="tx1"/>
                </a:solidFill>
                <a:effectLst/>
                <a:uLnTx/>
                <a:uFillTx/>
                <a:latin typeface="Arial" charset="0"/>
                <a:ea typeface="+mn-ea"/>
                <a:cs typeface="+mn-cs"/>
              </a:rPr>
              <a:t>Annual Expense Charge		</a:t>
            </a:r>
            <a:r>
              <a:rPr kumimoji="0" lang="en-US" sz="1600" b="0" i="1" u="none" strike="noStrike" kern="0" cap="none" spc="0" normalizeH="0" baseline="0" noProof="0" dirty="0" smtClean="0">
                <a:ln>
                  <a:noFill/>
                </a:ln>
                <a:solidFill>
                  <a:srgbClr val="FF0000"/>
                </a:solidFill>
                <a:effectLst/>
                <a:uLnTx/>
                <a:uFillTx/>
                <a:latin typeface="Arial" charset="0"/>
                <a:ea typeface="+mn-ea"/>
                <a:cs typeface="+mn-cs"/>
              </a:rPr>
              <a:t>$(4,983)</a:t>
            </a:r>
          </a:p>
          <a:p>
            <a:pPr marL="0" marR="0" lvl="0" indent="0" algn="l" defTabSz="914400" rtl="0" eaLnBrk="0" fontAlgn="base" latinLnBrk="0" hangingPunct="0">
              <a:lnSpc>
                <a:spcPct val="150000"/>
              </a:lnSpc>
              <a:spcBef>
                <a:spcPct val="20000"/>
              </a:spcBef>
              <a:spcAft>
                <a:spcPct val="0"/>
              </a:spcAft>
              <a:buClrTx/>
              <a:buSzTx/>
              <a:buFontTx/>
              <a:buNone/>
              <a:tabLst>
                <a:tab pos="285750" algn="l"/>
                <a:tab pos="571500" algn="l"/>
                <a:tab pos="2286000" algn="l"/>
                <a:tab pos="2743200" algn="l"/>
              </a:tabLst>
              <a:defRPr/>
            </a:pPr>
            <a:r>
              <a:rPr kumimoji="0" lang="en-US" sz="1600" b="0" i="0" u="none" strike="noStrike" kern="0" cap="none" spc="0" normalizeH="0" baseline="0" noProof="0" dirty="0" smtClean="0">
                <a:ln>
                  <a:noFill/>
                </a:ln>
                <a:solidFill>
                  <a:schemeClr val="tx1"/>
                </a:solidFill>
                <a:effectLst/>
                <a:uLnTx/>
                <a:uFillTx/>
                <a:latin typeface="Arial" charset="0"/>
                <a:ea typeface="+mn-ea"/>
                <a:cs typeface="+mn-cs"/>
              </a:rPr>
              <a:t>Annual Return Charge		</a:t>
            </a:r>
            <a:r>
              <a:rPr kumimoji="0" lang="en-US" sz="1600" b="0" i="1" u="none" strike="noStrike" kern="0" cap="none" spc="0" normalizeH="0" baseline="0" noProof="0" dirty="0" smtClean="0">
                <a:ln>
                  <a:noFill/>
                </a:ln>
                <a:solidFill>
                  <a:srgbClr val="FF0000"/>
                </a:solidFill>
                <a:effectLst/>
                <a:uLnTx/>
                <a:uFillTx/>
                <a:latin typeface="Arial" charset="0"/>
                <a:ea typeface="+mn-ea"/>
                <a:cs typeface="+mn-cs"/>
              </a:rPr>
              <a:t>$(429,469)</a:t>
            </a:r>
          </a:p>
          <a:p>
            <a:pPr marL="0" marR="0" lvl="0" indent="0" algn="l" defTabSz="914400" rtl="0" eaLnBrk="0" fontAlgn="base" latinLnBrk="0" hangingPunct="0">
              <a:lnSpc>
                <a:spcPct val="150000"/>
              </a:lnSpc>
              <a:spcBef>
                <a:spcPct val="20000"/>
              </a:spcBef>
              <a:spcAft>
                <a:spcPct val="0"/>
              </a:spcAft>
              <a:buClrTx/>
              <a:buSzTx/>
              <a:buFontTx/>
              <a:buNone/>
              <a:tabLst>
                <a:tab pos="285750" algn="l"/>
                <a:tab pos="571500" algn="l"/>
                <a:tab pos="2286000" algn="l"/>
                <a:tab pos="2743200" algn="l"/>
              </a:tabLst>
              <a:defRPr/>
            </a:pPr>
            <a:r>
              <a:rPr kumimoji="0" lang="en-US" sz="1600" b="0" i="0" u="none" strike="noStrike" kern="0" cap="none" spc="0" normalizeH="0" baseline="0" noProof="0" dirty="0" smtClean="0">
                <a:ln>
                  <a:noFill/>
                </a:ln>
                <a:solidFill>
                  <a:schemeClr val="tx1"/>
                </a:solidFill>
                <a:effectLst/>
                <a:uLnTx/>
                <a:uFillTx/>
                <a:latin typeface="Arial" charset="0"/>
                <a:ea typeface="+mn-ea"/>
                <a:cs typeface="+mn-cs"/>
              </a:rPr>
              <a:t>Depreciation Expense		</a:t>
            </a:r>
            <a:r>
              <a:rPr kumimoji="0" lang="en-US" sz="1600" b="0" i="1" u="sng" strike="noStrike" kern="0" cap="none" spc="0" normalizeH="0" baseline="0" noProof="0" dirty="0" smtClean="0">
                <a:ln>
                  <a:noFill/>
                </a:ln>
                <a:solidFill>
                  <a:srgbClr val="FF0000"/>
                </a:solidFill>
                <a:effectLst/>
                <a:uLnTx/>
                <a:uFillTx/>
                <a:latin typeface="Arial" charset="0"/>
                <a:ea typeface="+mn-ea"/>
                <a:cs typeface="+mn-cs"/>
              </a:rPr>
              <a:t>$(500,970)</a:t>
            </a:r>
          </a:p>
          <a:p>
            <a:pPr marL="0" marR="0" lvl="0" indent="0" algn="l" defTabSz="914400" rtl="0" eaLnBrk="0" fontAlgn="base" latinLnBrk="0" hangingPunct="0">
              <a:lnSpc>
                <a:spcPct val="150000"/>
              </a:lnSpc>
              <a:spcBef>
                <a:spcPct val="20000"/>
              </a:spcBef>
              <a:spcAft>
                <a:spcPct val="0"/>
              </a:spcAft>
              <a:buClrTx/>
              <a:buSzTx/>
              <a:buFontTx/>
              <a:buNone/>
              <a:tabLst>
                <a:tab pos="285750" algn="l"/>
                <a:tab pos="571500" algn="l"/>
                <a:tab pos="2286000" algn="l"/>
                <a:tab pos="2686050" algn="l"/>
              </a:tabLst>
              <a:defRPr/>
            </a:pPr>
            <a:r>
              <a:rPr kumimoji="0" lang="en-US" sz="1600" b="1" i="0" u="none" strike="noStrike" kern="0" cap="none" spc="0" normalizeH="0" baseline="0" noProof="0" dirty="0" smtClean="0">
                <a:ln>
                  <a:noFill/>
                </a:ln>
                <a:solidFill>
                  <a:schemeClr val="tx1"/>
                </a:solidFill>
                <a:effectLst/>
                <a:uLnTx/>
                <a:uFillTx/>
                <a:latin typeface="Arial" charset="0"/>
                <a:ea typeface="+mn-ea"/>
                <a:cs typeface="+mn-cs"/>
              </a:rPr>
              <a:t>Actual ATRR</a:t>
            </a:r>
            <a:r>
              <a:rPr kumimoji="0" lang="en-US" sz="1600" b="0" i="0" u="none" strike="noStrike" kern="0" cap="none" spc="0" normalizeH="0" baseline="0" noProof="0" dirty="0" smtClean="0">
                <a:ln>
                  <a:noFill/>
                </a:ln>
                <a:solidFill>
                  <a:schemeClr val="tx1"/>
                </a:solidFill>
                <a:effectLst/>
                <a:uLnTx/>
                <a:uFillTx/>
                <a:latin typeface="Arial" charset="0"/>
                <a:ea typeface="+mn-ea"/>
                <a:cs typeface="+mn-cs"/>
              </a:rPr>
              <a:t>		</a:t>
            </a:r>
            <a:r>
              <a:rPr kumimoji="0" lang="en-US" sz="1600" b="1" i="0" u="none" strike="noStrike" kern="0" cap="none" spc="0" normalizeH="0" baseline="0" noProof="0" dirty="0" smtClean="0">
                <a:ln>
                  <a:noFill/>
                </a:ln>
                <a:solidFill>
                  <a:schemeClr val="tx1"/>
                </a:solidFill>
                <a:effectLst/>
                <a:uLnTx/>
                <a:uFillTx/>
                <a:latin typeface="Arial" charset="0"/>
                <a:ea typeface="+mn-ea"/>
                <a:cs typeface="+mn-cs"/>
              </a:rPr>
              <a:t>$5,063,002</a:t>
            </a:r>
          </a:p>
          <a:p>
            <a:pPr marL="0" marR="0" lvl="0" indent="0" algn="l" defTabSz="914400" rtl="0" eaLnBrk="0" fontAlgn="base" latinLnBrk="0" hangingPunct="0">
              <a:lnSpc>
                <a:spcPct val="150000"/>
              </a:lnSpc>
              <a:spcBef>
                <a:spcPct val="20000"/>
              </a:spcBef>
              <a:spcAft>
                <a:spcPct val="0"/>
              </a:spcAft>
              <a:buClrTx/>
              <a:buSzTx/>
              <a:buFontTx/>
              <a:buNone/>
              <a:tabLst>
                <a:tab pos="285750" algn="l"/>
                <a:tab pos="571500" algn="l"/>
                <a:tab pos="2286000" algn="l"/>
                <a:tab pos="2686050" algn="l"/>
              </a:tabLst>
              <a:defRPr/>
            </a:pPr>
            <a:endParaRPr kumimoji="0" lang="en-US" sz="1600" b="1" i="0" u="none" strike="noStrike" kern="0" cap="none" spc="0" normalizeH="0" baseline="0" noProof="0" dirty="0" smtClean="0">
              <a:ln>
                <a:noFill/>
              </a:ln>
              <a:solidFill>
                <a:schemeClr val="tx1"/>
              </a:solidFill>
              <a:effectLst/>
              <a:uLnTx/>
              <a:uFillTx/>
              <a:latin typeface="Arial" charset="0"/>
              <a:ea typeface="+mn-ea"/>
              <a:cs typeface="+mn-cs"/>
            </a:endParaRPr>
          </a:p>
          <a:p>
            <a:pPr marL="0" marR="0" lvl="0" indent="0" algn="l" defTabSz="914400" rtl="0" eaLnBrk="0" fontAlgn="base" latinLnBrk="0" hangingPunct="0">
              <a:lnSpc>
                <a:spcPct val="150000"/>
              </a:lnSpc>
              <a:spcBef>
                <a:spcPct val="20000"/>
              </a:spcBef>
              <a:spcAft>
                <a:spcPct val="0"/>
              </a:spcAft>
              <a:buClrTx/>
              <a:buSzTx/>
              <a:buFontTx/>
              <a:buNone/>
              <a:tabLst>
                <a:tab pos="285750" algn="l"/>
                <a:tab pos="571500" algn="l"/>
                <a:tab pos="2286000" algn="l"/>
                <a:tab pos="2686050" algn="l"/>
              </a:tabLst>
              <a:defRPr/>
            </a:pPr>
            <a:r>
              <a:rPr kumimoji="0" lang="en-US" sz="1600" b="1" i="1" u="none" strike="noStrike" kern="0" cap="none" spc="0" normalizeH="0" baseline="0" noProof="0" dirty="0" smtClean="0">
                <a:ln>
                  <a:noFill/>
                </a:ln>
                <a:solidFill>
                  <a:srgbClr val="FF0000"/>
                </a:solidFill>
                <a:effectLst/>
                <a:uLnTx/>
                <a:uFillTx/>
                <a:latin typeface="Arial" charset="0"/>
                <a:ea typeface="+mn-ea"/>
                <a:cs typeface="+mn-cs"/>
              </a:rPr>
              <a:t>Overall Difference		$(935,421)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Revenue Credits Overview</a:t>
            </a:r>
            <a:endParaRPr lang="en-US" dirty="0"/>
          </a:p>
        </p:txBody>
      </p:sp>
      <p:sp>
        <p:nvSpPr>
          <p:cNvPr id="3" name="Text Placeholder 2"/>
          <p:cNvSpPr>
            <a:spLocks noGrp="1"/>
          </p:cNvSpPr>
          <p:nvPr>
            <p:ph type="body" sz="half" idx="1"/>
          </p:nvPr>
        </p:nvSpPr>
        <p:spPr>
          <a:xfrm>
            <a:off x="609441" y="1676401"/>
            <a:ext cx="10258928" cy="4525963"/>
          </a:xfrm>
        </p:spPr>
        <p:txBody>
          <a:bodyPr/>
          <a:lstStyle/>
          <a:p>
            <a:pPr marL="0" indent="0">
              <a:buNone/>
              <a:tabLst>
                <a:tab pos="457200" algn="l"/>
                <a:tab pos="914400" algn="l"/>
                <a:tab pos="5943600" algn="l"/>
              </a:tabLst>
            </a:pPr>
            <a:r>
              <a:rPr lang="en-US" sz="2000" b="1" dirty="0" smtClean="0"/>
              <a:t>Projected 2013 Revenue Credits	$4,338,375</a:t>
            </a:r>
          </a:p>
          <a:p>
            <a:pPr marL="0" indent="0">
              <a:lnSpc>
                <a:spcPct val="150000"/>
              </a:lnSpc>
              <a:buNone/>
              <a:tabLst>
                <a:tab pos="457200" algn="l"/>
                <a:tab pos="914400" algn="l"/>
                <a:tab pos="5943600" algn="l"/>
              </a:tabLst>
            </a:pPr>
            <a:r>
              <a:rPr lang="en-US" sz="2000" dirty="0" smtClean="0"/>
              <a:t>	Actual to Projected Differences:</a:t>
            </a:r>
          </a:p>
          <a:p>
            <a:pPr marL="0" indent="0">
              <a:lnSpc>
                <a:spcPct val="150000"/>
              </a:lnSpc>
              <a:buNone/>
              <a:tabLst>
                <a:tab pos="457200" algn="l"/>
                <a:tab pos="914400" algn="l"/>
                <a:tab pos="5943600" algn="l"/>
              </a:tabLst>
            </a:pPr>
            <a:r>
              <a:rPr lang="en-US" sz="2000" dirty="0" smtClean="0"/>
              <a:t>		Account 454 (Rent From Electric Property)	</a:t>
            </a:r>
            <a:r>
              <a:rPr lang="en-US" sz="2000" i="1" dirty="0" smtClean="0">
                <a:solidFill>
                  <a:srgbClr val="FF0000"/>
                </a:solidFill>
              </a:rPr>
              <a:t>$(629,236)</a:t>
            </a:r>
          </a:p>
          <a:p>
            <a:pPr marL="0" indent="0">
              <a:lnSpc>
                <a:spcPct val="150000"/>
              </a:lnSpc>
              <a:buNone/>
              <a:tabLst>
                <a:tab pos="457200" algn="l"/>
                <a:tab pos="914400" algn="l"/>
                <a:tab pos="5943600" algn="l"/>
              </a:tabLst>
            </a:pPr>
            <a:r>
              <a:rPr lang="en-US" sz="2000" dirty="0" smtClean="0"/>
              <a:t>		Account 456 (Other Electric Revenues)	</a:t>
            </a:r>
            <a:r>
              <a:rPr lang="en-US" sz="2000" i="1" u="sng" dirty="0" smtClean="0">
                <a:solidFill>
                  <a:srgbClr val="FF0000"/>
                </a:solidFill>
              </a:rPr>
              <a:t>$(828,511)</a:t>
            </a:r>
          </a:p>
          <a:p>
            <a:pPr marL="0" indent="0">
              <a:lnSpc>
                <a:spcPct val="150000"/>
              </a:lnSpc>
              <a:buNone/>
              <a:tabLst>
                <a:tab pos="457200" algn="l"/>
                <a:tab pos="914400" algn="l"/>
                <a:tab pos="5943600" algn="l"/>
              </a:tabLst>
            </a:pPr>
            <a:r>
              <a:rPr lang="en-US" sz="2000" b="1" dirty="0" smtClean="0"/>
              <a:t>Actual 2013 Revenue Credits	$2,880,628</a:t>
            </a:r>
          </a:p>
          <a:p>
            <a:pPr marL="0" indent="0">
              <a:lnSpc>
                <a:spcPct val="150000"/>
              </a:lnSpc>
              <a:buNone/>
              <a:tabLst>
                <a:tab pos="457200" algn="l"/>
                <a:tab pos="914400" algn="l"/>
                <a:tab pos="5943600" algn="l"/>
              </a:tabLst>
            </a:pPr>
            <a:r>
              <a:rPr lang="en-US" sz="1800" b="1" i="1" dirty="0" smtClean="0">
                <a:solidFill>
                  <a:srgbClr val="FF0000"/>
                </a:solidFill>
              </a:rPr>
              <a:t>Overall Difference	$(1,457,747)</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Text Placeholder 2"/>
          <p:cNvSpPr>
            <a:spLocks noGrp="1"/>
          </p:cNvSpPr>
          <p:nvPr>
            <p:ph type="body" sz="half" idx="1"/>
          </p:nvPr>
        </p:nvSpPr>
        <p:spPr>
          <a:xfrm>
            <a:off x="609440" y="1676401"/>
            <a:ext cx="9066371" cy="4525963"/>
          </a:xfrm>
        </p:spPr>
        <p:txBody>
          <a:bodyPr/>
          <a:lstStyle/>
          <a:p>
            <a:r>
              <a:rPr lang="en-US" sz="2000" dirty="0" smtClean="0"/>
              <a:t>Information Exchange Procedures</a:t>
            </a:r>
            <a:r>
              <a:rPr lang="en-US" sz="2000" baseline="30000" dirty="0" smtClean="0"/>
              <a:t>*</a:t>
            </a:r>
          </a:p>
          <a:p>
            <a:pPr lvl="1"/>
            <a:r>
              <a:rPr lang="en-US" sz="2000" dirty="0" smtClean="0"/>
              <a:t>Interested Parties have until December 1, 2014</a:t>
            </a:r>
            <a:r>
              <a:rPr lang="en-US" sz="2000" baseline="30000" dirty="0" smtClean="0"/>
              <a:t>**</a:t>
            </a:r>
            <a:r>
              <a:rPr lang="en-US" sz="2000" dirty="0" smtClean="0"/>
              <a:t> to submit information requests</a:t>
            </a:r>
          </a:p>
          <a:p>
            <a:pPr lvl="1"/>
            <a:r>
              <a:rPr lang="en-US" sz="2000" dirty="0" smtClean="0"/>
              <a:t>GRE shall make a good faith effort to respond within 15 business days of receipt of such request</a:t>
            </a:r>
          </a:p>
          <a:p>
            <a:pPr lvl="1"/>
            <a:r>
              <a:rPr lang="en-US" sz="2000" dirty="0" smtClean="0"/>
              <a:t>Any information request should be submitted in writing to: </a:t>
            </a:r>
          </a:p>
          <a:p>
            <a:pPr lvl="2"/>
            <a:r>
              <a:rPr lang="en-US" sz="2000" dirty="0" smtClean="0"/>
              <a:t>Todd Butkowski (</a:t>
            </a:r>
            <a:r>
              <a:rPr lang="en-US" sz="2000" dirty="0" smtClean="0">
                <a:hlinkClick r:id="rId2"/>
              </a:rPr>
              <a:t>tbutkowski@GREnergy.com</a:t>
            </a:r>
            <a:r>
              <a:rPr lang="en-US" sz="2000" dirty="0" smtClean="0"/>
              <a:t>) and</a:t>
            </a:r>
          </a:p>
          <a:p>
            <a:pPr lvl="2"/>
            <a:r>
              <a:rPr lang="en-US" sz="2000" dirty="0" smtClean="0"/>
              <a:t>Seth Nelson (</a:t>
            </a:r>
            <a:r>
              <a:rPr lang="en-US" sz="2000" dirty="0" smtClean="0">
                <a:hlinkClick r:id="rId3"/>
              </a:rPr>
              <a:t>snelson@GREnergy.com</a:t>
            </a:r>
            <a:r>
              <a:rPr lang="en-US" sz="2000" dirty="0" smtClean="0"/>
              <a:t>)</a:t>
            </a:r>
          </a:p>
          <a:p>
            <a:pPr lvl="1"/>
            <a:r>
              <a:rPr lang="en-US" sz="2000" dirty="0" smtClean="0"/>
              <a:t>All questions and answers will be distributed by e-mail to the Interested Party who asked the question(s) and will be posted on the MISO website and OASIS </a:t>
            </a:r>
          </a:p>
        </p:txBody>
      </p:sp>
      <p:sp>
        <p:nvSpPr>
          <p:cNvPr id="6" name="TextBox 5"/>
          <p:cNvSpPr txBox="1"/>
          <p:nvPr/>
        </p:nvSpPr>
        <p:spPr>
          <a:xfrm>
            <a:off x="608012" y="5410200"/>
            <a:ext cx="10744200" cy="461665"/>
          </a:xfrm>
          <a:prstGeom prst="rect">
            <a:avLst/>
          </a:prstGeom>
          <a:noFill/>
        </p:spPr>
        <p:txBody>
          <a:bodyPr wrap="square" rtlCol="0">
            <a:spAutoFit/>
          </a:bodyPr>
          <a:lstStyle/>
          <a:p>
            <a:r>
              <a:rPr lang="en-US" sz="1200" baseline="30000" dirty="0" smtClean="0"/>
              <a:t>* </a:t>
            </a:r>
            <a:r>
              <a:rPr lang="en-US" sz="1200" dirty="0" smtClean="0"/>
              <a:t>Awaiting FERC’s final decision on Docket ER13-2379 on FERC’s investigation into MISO Formula Rate Protocols </a:t>
            </a:r>
          </a:p>
          <a:p>
            <a:endParaRPr lang="en-US" baseline="30000" dirty="0"/>
          </a:p>
        </p:txBody>
      </p:sp>
      <p:sp>
        <p:nvSpPr>
          <p:cNvPr id="7" name="TextBox 6"/>
          <p:cNvSpPr txBox="1"/>
          <p:nvPr/>
        </p:nvSpPr>
        <p:spPr>
          <a:xfrm>
            <a:off x="608012" y="5638800"/>
            <a:ext cx="10439400" cy="276999"/>
          </a:xfrm>
          <a:prstGeom prst="rect">
            <a:avLst/>
          </a:prstGeom>
          <a:noFill/>
        </p:spPr>
        <p:txBody>
          <a:bodyPr wrap="square" rtlCol="0">
            <a:spAutoFit/>
          </a:bodyPr>
          <a:lstStyle/>
          <a:p>
            <a:r>
              <a:rPr lang="en-US" sz="1200" baseline="30000" dirty="0" smtClean="0"/>
              <a:t>**</a:t>
            </a:r>
            <a:r>
              <a:rPr lang="en-US" sz="1200" dirty="0" smtClean="0"/>
              <a:t> If December 1 falls on a weekend or a holiday recognized by FERC, the deadline for submitting the request will be extended to the next business day</a:t>
            </a:r>
            <a:endParaRPr lang="en-US" sz="1200" baseline="30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1028" name="Picture 4" descr="C:\Users\Tbutkows\AppData\Local\Microsoft\Windows\Temporary Internet Files\Content.IE5\2BLGA41C\MC900433797[1].png"/>
          <p:cNvPicPr>
            <a:picLocks noChangeAspect="1" noChangeArrowheads="1"/>
          </p:cNvPicPr>
          <p:nvPr/>
        </p:nvPicPr>
        <p:blipFill>
          <a:blip r:embed="rId2" cstate="print"/>
          <a:srcRect/>
          <a:stretch>
            <a:fillRect/>
          </a:stretch>
        </p:blipFill>
        <p:spPr bwMode="auto">
          <a:xfrm>
            <a:off x="4646612" y="2362200"/>
            <a:ext cx="3200400" cy="32004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a:lstStyle/>
          <a:p>
            <a:r>
              <a:rPr lang="en-US" dirty="0" smtClean="0"/>
              <a:t>Agenda</a:t>
            </a:r>
          </a:p>
        </p:txBody>
      </p:sp>
      <p:sp>
        <p:nvSpPr>
          <p:cNvPr id="6147" name="Rectangle 3"/>
          <p:cNvSpPr>
            <a:spLocks noGrp="1" noChangeArrowheads="1"/>
          </p:cNvSpPr>
          <p:nvPr>
            <p:ph type="body" idx="4294967295"/>
          </p:nvPr>
        </p:nvSpPr>
        <p:spPr>
          <a:xfrm>
            <a:off x="2031471" y="2133600"/>
            <a:ext cx="8125883" cy="4419600"/>
          </a:xfrm>
        </p:spPr>
        <p:txBody>
          <a:bodyPr/>
          <a:lstStyle/>
          <a:p>
            <a:pPr>
              <a:lnSpc>
                <a:spcPct val="90000"/>
              </a:lnSpc>
            </a:pPr>
            <a:r>
              <a:rPr lang="en-US" sz="2400" dirty="0" smtClean="0"/>
              <a:t>Introduction</a:t>
            </a:r>
          </a:p>
          <a:p>
            <a:pPr>
              <a:lnSpc>
                <a:spcPct val="90000"/>
              </a:lnSpc>
            </a:pPr>
            <a:r>
              <a:rPr lang="en-US" sz="2400" dirty="0" smtClean="0"/>
              <a:t>Disclosure</a:t>
            </a:r>
          </a:p>
          <a:p>
            <a:pPr>
              <a:lnSpc>
                <a:spcPct val="90000"/>
              </a:lnSpc>
            </a:pPr>
            <a:r>
              <a:rPr lang="en-US" sz="2400" dirty="0" smtClean="0"/>
              <a:t>Meeting purpose</a:t>
            </a:r>
          </a:p>
          <a:p>
            <a:pPr>
              <a:lnSpc>
                <a:spcPct val="90000"/>
              </a:lnSpc>
            </a:pPr>
            <a:r>
              <a:rPr lang="en-US" sz="2400" dirty="0" smtClean="0"/>
              <a:t>Discuss the Regulatory Timeline</a:t>
            </a:r>
          </a:p>
          <a:p>
            <a:pPr>
              <a:lnSpc>
                <a:spcPct val="90000"/>
              </a:lnSpc>
            </a:pPr>
            <a:r>
              <a:rPr lang="en-US" sz="2400" dirty="0" smtClean="0"/>
              <a:t>Review the 2013 Annual True-Up results</a:t>
            </a:r>
          </a:p>
          <a:p>
            <a:pPr lvl="1">
              <a:lnSpc>
                <a:spcPct val="90000"/>
              </a:lnSpc>
            </a:pPr>
            <a:r>
              <a:rPr lang="en-US" sz="2000" dirty="0" smtClean="0"/>
              <a:t>actual to forecast comparison</a:t>
            </a:r>
          </a:p>
          <a:p>
            <a:pPr lvl="1">
              <a:lnSpc>
                <a:spcPct val="90000"/>
              </a:lnSpc>
            </a:pPr>
            <a:r>
              <a:rPr lang="en-US" sz="2000" dirty="0" smtClean="0"/>
              <a:t>discuss drivers</a:t>
            </a:r>
          </a:p>
          <a:p>
            <a:pPr>
              <a:lnSpc>
                <a:spcPct val="90000"/>
              </a:lnSpc>
            </a:pPr>
            <a:r>
              <a:rPr lang="en-US" sz="2400" dirty="0" smtClean="0"/>
              <a:t>Discuss next steps</a:t>
            </a:r>
          </a:p>
          <a:p>
            <a:pPr>
              <a:lnSpc>
                <a:spcPct val="90000"/>
              </a:lnSpc>
            </a:pPr>
            <a:r>
              <a:rPr lang="en-US" sz="2400" dirty="0" smtClean="0"/>
              <a:t>Question / Answer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p:txBody>
          <a:bodyPr/>
          <a:lstStyle/>
          <a:p>
            <a:r>
              <a:rPr lang="en-US" dirty="0" smtClean="0"/>
              <a:t>Disclosure</a:t>
            </a:r>
          </a:p>
        </p:txBody>
      </p:sp>
      <p:sp>
        <p:nvSpPr>
          <p:cNvPr id="7171" name="Rectangle 3"/>
          <p:cNvSpPr>
            <a:spLocks noGrp="1" noChangeArrowheads="1"/>
          </p:cNvSpPr>
          <p:nvPr>
            <p:ph type="subTitle" idx="4294967295"/>
          </p:nvPr>
        </p:nvSpPr>
        <p:spPr>
          <a:xfrm>
            <a:off x="1828324" y="2057400"/>
            <a:ext cx="8532178" cy="1752600"/>
          </a:xfrm>
        </p:spPr>
        <p:txBody>
          <a:bodyPr/>
          <a:lstStyle/>
          <a:p>
            <a:pPr marL="0" indent="0" algn="ctr">
              <a:lnSpc>
                <a:spcPct val="80000"/>
              </a:lnSpc>
              <a:buFontTx/>
              <a:buNone/>
            </a:pPr>
            <a:r>
              <a:rPr lang="en-US" sz="2800" dirty="0" smtClean="0"/>
              <a:t>All figures in this document are preliminary and subject to change.  Per the revised Formula Rate Protocols, figures will be finalized after the Information Exchange, Challenge Procedures, and MISO’s review are complete</a:t>
            </a:r>
            <a:r>
              <a:rPr lang="en-US" sz="2800" baseline="30000" dirty="0" smtClean="0"/>
              <a:t>1</a:t>
            </a:r>
            <a:r>
              <a:rPr lang="en-US" sz="2800" dirty="0" smtClean="0"/>
              <a:t>.</a:t>
            </a:r>
          </a:p>
          <a:p>
            <a:pPr marL="0" indent="0" algn="ctr">
              <a:lnSpc>
                <a:spcPct val="80000"/>
              </a:lnSpc>
              <a:buFontTx/>
              <a:buNone/>
            </a:pPr>
            <a:r>
              <a:rPr lang="en-US" sz="2800" dirty="0" smtClean="0"/>
              <a:t>    </a:t>
            </a:r>
          </a:p>
          <a:p>
            <a:pPr marL="0" indent="0" algn="ctr">
              <a:lnSpc>
                <a:spcPct val="80000"/>
              </a:lnSpc>
              <a:buFontTx/>
              <a:buNone/>
            </a:pPr>
            <a:endParaRPr lang="en-US" sz="2800" dirty="0" smtClean="0"/>
          </a:p>
          <a:p>
            <a:pPr marL="0" indent="0" algn="ctr">
              <a:lnSpc>
                <a:spcPct val="80000"/>
              </a:lnSpc>
              <a:buFontTx/>
              <a:buNone/>
            </a:pPr>
            <a:endParaRPr lang="en-US" sz="2800" dirty="0" smtClean="0"/>
          </a:p>
        </p:txBody>
      </p:sp>
      <p:sp>
        <p:nvSpPr>
          <p:cNvPr id="4" name="TextBox 3"/>
          <p:cNvSpPr txBox="1"/>
          <p:nvPr/>
        </p:nvSpPr>
        <p:spPr>
          <a:xfrm>
            <a:off x="1320458" y="5029201"/>
            <a:ext cx="9243192" cy="646331"/>
          </a:xfrm>
          <a:prstGeom prst="rect">
            <a:avLst/>
          </a:prstGeom>
          <a:noFill/>
        </p:spPr>
        <p:txBody>
          <a:bodyPr wrap="square" rtlCol="0">
            <a:spAutoFit/>
          </a:bodyPr>
          <a:lstStyle/>
          <a:p>
            <a:r>
              <a:rPr lang="en-US" baseline="30000" dirty="0" smtClean="0"/>
              <a:t>1 </a:t>
            </a:r>
            <a:r>
              <a:rPr lang="en-US" dirty="0" smtClean="0"/>
              <a:t>Awaiting FERC’s final decision on Docket ER13-2379 on FERC’s investigation into MISO Formula Rate Protocols </a:t>
            </a:r>
            <a:endParaRPr lang="en-US" baseline="30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p:txBody>
          <a:bodyPr/>
          <a:lstStyle/>
          <a:p>
            <a:r>
              <a:rPr lang="en-US" dirty="0" smtClean="0"/>
              <a:t>Meeting Purpose </a:t>
            </a:r>
          </a:p>
        </p:txBody>
      </p:sp>
      <p:sp>
        <p:nvSpPr>
          <p:cNvPr id="8195" name="Rectangle 3"/>
          <p:cNvSpPr>
            <a:spLocks noGrp="1" noChangeArrowheads="1"/>
          </p:cNvSpPr>
          <p:nvPr>
            <p:ph type="body" idx="4294967295"/>
          </p:nvPr>
        </p:nvSpPr>
        <p:spPr>
          <a:xfrm>
            <a:off x="812588" y="1676400"/>
            <a:ext cx="10258928" cy="4191000"/>
          </a:xfrm>
        </p:spPr>
        <p:txBody>
          <a:bodyPr/>
          <a:lstStyle/>
          <a:p>
            <a:r>
              <a:rPr lang="en-US" sz="2600" dirty="0" smtClean="0"/>
              <a:t>The revised Formula Rate Protocols require GRE to hold an Annual True-Up Meeting among Interested Parties between the Publication Date (June 1) and September 1</a:t>
            </a:r>
          </a:p>
          <a:p>
            <a:r>
              <a:rPr lang="en-US" sz="2600" dirty="0" smtClean="0"/>
              <a:t>Compare actual 2013 values against projections on which the 2013 rates were based </a:t>
            </a:r>
          </a:p>
          <a:p>
            <a:r>
              <a:rPr lang="en-US" sz="2600" dirty="0" smtClean="0"/>
              <a:t>Review the Annual True-Up Adjustment calculation</a:t>
            </a:r>
          </a:p>
          <a:p>
            <a:pPr algn="ctr">
              <a:buFontTx/>
              <a:buNone/>
            </a:pPr>
            <a:endParaRPr lang="en-US" sz="2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descr="Basic Timeline"/>
          <p:cNvGraphicFramePr/>
          <p:nvPr>
            <p:extLst>
              <p:ext uri="{D42A27DB-BD31-4B8C-83A1-F6EECF244321}">
                <p14:modId xmlns:p14="http://schemas.microsoft.com/office/powerpoint/2010/main" xmlns="" val="3751316027"/>
              </p:ext>
            </p:extLst>
          </p:nvPr>
        </p:nvGraphicFramePr>
        <p:xfrm>
          <a:off x="263542" y="654909"/>
          <a:ext cx="11722136" cy="59312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3"/>
          <p:cNvSpPr txBox="1">
            <a:spLocks/>
          </p:cNvSpPr>
          <p:nvPr/>
        </p:nvSpPr>
        <p:spPr>
          <a:xfrm>
            <a:off x="747700" y="192765"/>
            <a:ext cx="14017149" cy="1325562"/>
          </a:xfrm>
          <a:prstGeom prst="rect">
            <a:avLst/>
          </a:prstGeom>
        </p:spPr>
        <p:txBody>
          <a:bodyP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tx1"/>
                </a:solidFill>
                <a:effectLst/>
                <a:uLnTx/>
                <a:uFillTx/>
                <a:latin typeface="+mj-lt"/>
                <a:ea typeface="+mj-ea"/>
                <a:cs typeface="+mj-cs"/>
              </a:rPr>
              <a:t>Formula Rate Protocol Timeline</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2013 True-Up Adjustment Overview</a:t>
            </a:r>
          </a:p>
        </p:txBody>
      </p:sp>
      <p:sp>
        <p:nvSpPr>
          <p:cNvPr id="5" name="Text Placeholder 4"/>
          <p:cNvSpPr>
            <a:spLocks noGrp="1"/>
          </p:cNvSpPr>
          <p:nvPr>
            <p:ph type="body" sz="half" idx="1"/>
          </p:nvPr>
        </p:nvSpPr>
        <p:spPr>
          <a:xfrm>
            <a:off x="609441" y="1676401"/>
            <a:ext cx="11376237" cy="4525963"/>
          </a:xfrm>
          <a:ln>
            <a:solidFill>
              <a:schemeClr val="accent1"/>
            </a:solidFill>
          </a:ln>
        </p:spPr>
        <p:txBody>
          <a:bodyPr numCol="1"/>
          <a:lstStyle/>
          <a:p>
            <a:pPr marL="0" lvl="7" indent="0">
              <a:buNone/>
              <a:tabLst>
                <a:tab pos="457200" algn="l"/>
                <a:tab pos="914400" algn="l"/>
                <a:tab pos="3657600" algn="l"/>
                <a:tab pos="5029200" algn="l"/>
                <a:tab pos="6400800" algn="l"/>
                <a:tab pos="7543800" algn="l"/>
              </a:tabLst>
            </a:pPr>
            <a:r>
              <a:rPr lang="en-US" sz="1600" dirty="0" smtClean="0"/>
              <a:t>			Actual	 Projected	Difference</a:t>
            </a:r>
          </a:p>
          <a:p>
            <a:pPr marL="0" lvl="7" indent="0">
              <a:buNone/>
              <a:tabLst>
                <a:tab pos="457200" algn="l"/>
                <a:tab pos="914400" algn="l"/>
                <a:tab pos="3657600" algn="l"/>
                <a:tab pos="5029200" algn="l"/>
                <a:tab pos="6400800" algn="l"/>
                <a:tab pos="7543800" algn="l"/>
              </a:tabLst>
            </a:pPr>
            <a:r>
              <a:rPr lang="en-US" sz="1600" dirty="0" smtClean="0"/>
              <a:t>Net Revenue Requirement	$99,203,840	 $96,975,134	</a:t>
            </a:r>
            <a:r>
              <a:rPr lang="en-US" sz="1600" i="1" dirty="0" smtClean="0">
                <a:solidFill>
                  <a:srgbClr val="FF0000"/>
                </a:solidFill>
              </a:rPr>
              <a:t>$2,228,705</a:t>
            </a:r>
            <a:r>
              <a:rPr lang="en-US" sz="1600" dirty="0" smtClean="0">
                <a:solidFill>
                  <a:srgbClr val="000000"/>
                </a:solidFill>
              </a:rPr>
              <a:t>	(a)</a:t>
            </a:r>
          </a:p>
          <a:p>
            <a:pPr marL="0" lvl="7" indent="0">
              <a:buNone/>
              <a:tabLst>
                <a:tab pos="457200" algn="l"/>
                <a:tab pos="914400" algn="l"/>
                <a:tab pos="3657600" algn="l"/>
                <a:tab pos="5029200" algn="l"/>
                <a:tab pos="6400800" algn="l"/>
                <a:tab pos="7543800" algn="l"/>
              </a:tabLst>
            </a:pPr>
            <a:endParaRPr lang="en-US" sz="1600" dirty="0" smtClean="0"/>
          </a:p>
          <a:p>
            <a:pPr marL="0" lvl="7" indent="0">
              <a:buNone/>
              <a:tabLst>
                <a:tab pos="457200" algn="l"/>
                <a:tab pos="914400" algn="l"/>
                <a:tab pos="3657600" algn="l"/>
                <a:tab pos="5029200" algn="l"/>
                <a:tab pos="6400800" algn="l"/>
                <a:tab pos="7543800" algn="l"/>
              </a:tabLst>
            </a:pPr>
            <a:r>
              <a:rPr lang="en-US" sz="1600" dirty="0" smtClean="0"/>
              <a:t>Divisor True-Up</a:t>
            </a:r>
          </a:p>
          <a:p>
            <a:pPr marL="0" lvl="7" indent="0">
              <a:lnSpc>
                <a:spcPct val="150000"/>
              </a:lnSpc>
              <a:buNone/>
              <a:tabLst>
                <a:tab pos="457200" algn="l"/>
                <a:tab pos="914400" algn="l"/>
                <a:tab pos="3657600" algn="l"/>
                <a:tab pos="5029200" algn="l"/>
                <a:tab pos="6400800" algn="l"/>
                <a:tab pos="7543800" algn="l"/>
              </a:tabLst>
            </a:pPr>
            <a:r>
              <a:rPr lang="en-US" sz="1600" dirty="0" smtClean="0"/>
              <a:t>	Divisor	2,012,415	2,023,751	11,336</a:t>
            </a:r>
          </a:p>
          <a:p>
            <a:pPr marL="0" lvl="7" indent="0">
              <a:lnSpc>
                <a:spcPct val="150000"/>
              </a:lnSpc>
              <a:buNone/>
              <a:tabLst>
                <a:tab pos="457200" algn="l"/>
                <a:tab pos="914400" algn="l"/>
                <a:tab pos="3657600" algn="l"/>
                <a:tab pos="5029200" algn="l"/>
                <a:tab pos="6400800" algn="l"/>
                <a:tab pos="7543800" algn="l"/>
              </a:tabLst>
            </a:pPr>
            <a:r>
              <a:rPr lang="en-US" sz="1600" dirty="0" smtClean="0"/>
              <a:t>	Projected Rate ($/kW/Yr)			</a:t>
            </a:r>
            <a:r>
              <a:rPr lang="en-US" sz="1600" u="sng" dirty="0" smtClean="0"/>
              <a:t>$47.919</a:t>
            </a:r>
          </a:p>
          <a:p>
            <a:pPr marL="0" lvl="7" indent="0">
              <a:lnSpc>
                <a:spcPct val="150000"/>
              </a:lnSpc>
              <a:buNone/>
              <a:tabLst>
                <a:tab pos="457200" algn="l"/>
                <a:tab pos="914400" algn="l"/>
                <a:tab pos="3657600" algn="l"/>
                <a:tab pos="5029200" algn="l"/>
                <a:tab pos="6400800" algn="l"/>
                <a:tab pos="7543800" algn="l"/>
              </a:tabLst>
            </a:pPr>
            <a:r>
              <a:rPr lang="en-US" sz="1600" dirty="0" smtClean="0"/>
              <a:t>	True-Up (Divisor Difference x Projected Rate)		</a:t>
            </a:r>
            <a:r>
              <a:rPr lang="en-US" sz="1600" dirty="0" smtClean="0">
                <a:solidFill>
                  <a:srgbClr val="FF0000"/>
                </a:solidFill>
              </a:rPr>
              <a:t>$543,204	</a:t>
            </a:r>
            <a:r>
              <a:rPr lang="en-US" sz="1600" dirty="0" smtClean="0">
                <a:solidFill>
                  <a:srgbClr val="000000"/>
                </a:solidFill>
              </a:rPr>
              <a:t>(b)</a:t>
            </a:r>
          </a:p>
          <a:p>
            <a:pPr marL="0" lvl="7" indent="0">
              <a:lnSpc>
                <a:spcPct val="150000"/>
              </a:lnSpc>
              <a:buNone/>
              <a:tabLst>
                <a:tab pos="457200" algn="l"/>
                <a:tab pos="914400" algn="l"/>
                <a:tab pos="3657600" algn="l"/>
                <a:tab pos="5029200" algn="l"/>
                <a:tab pos="6400800" algn="l"/>
                <a:tab pos="7543800" algn="l"/>
              </a:tabLst>
            </a:pPr>
            <a:r>
              <a:rPr lang="en-US" sz="1600" dirty="0" smtClean="0"/>
              <a:t>	</a:t>
            </a:r>
          </a:p>
          <a:p>
            <a:pPr marL="0" lvl="7" indent="0">
              <a:lnSpc>
                <a:spcPct val="150000"/>
              </a:lnSpc>
              <a:buNone/>
              <a:tabLst>
                <a:tab pos="457200" algn="l"/>
                <a:tab pos="914400" algn="l"/>
                <a:tab pos="3657600" algn="l"/>
                <a:tab pos="5029200" algn="l"/>
                <a:tab pos="6400800" algn="l"/>
                <a:tab pos="7543800" algn="l"/>
              </a:tabLst>
            </a:pPr>
            <a:r>
              <a:rPr lang="en-US" sz="1600" dirty="0" smtClean="0"/>
              <a:t>Interest			</a:t>
            </a:r>
            <a:r>
              <a:rPr lang="en-US" sz="1600" dirty="0" smtClean="0">
                <a:solidFill>
                  <a:srgbClr val="000000"/>
                </a:solidFill>
              </a:rPr>
              <a:t>	</a:t>
            </a:r>
            <a:r>
              <a:rPr lang="en-US" sz="1600" dirty="0" smtClean="0">
                <a:solidFill>
                  <a:srgbClr val="FF0000"/>
                </a:solidFill>
              </a:rPr>
              <a:t>$79,442	</a:t>
            </a:r>
            <a:r>
              <a:rPr lang="en-US" sz="1600" dirty="0" smtClean="0">
                <a:solidFill>
                  <a:srgbClr val="000000"/>
                </a:solidFill>
              </a:rPr>
              <a:t>(c)</a:t>
            </a:r>
          </a:p>
          <a:p>
            <a:pPr marL="0" lvl="7" indent="0">
              <a:lnSpc>
                <a:spcPct val="150000"/>
              </a:lnSpc>
              <a:buNone/>
              <a:tabLst>
                <a:tab pos="457200" algn="l"/>
                <a:tab pos="914400" algn="l"/>
                <a:tab pos="3657600" algn="l"/>
                <a:tab pos="5029200" algn="l"/>
                <a:tab pos="6400800" algn="l"/>
                <a:tab pos="7543800" algn="l"/>
              </a:tabLst>
            </a:pPr>
            <a:endParaRPr lang="en-US" sz="1600" dirty="0" smtClean="0"/>
          </a:p>
          <a:p>
            <a:pPr marL="0" lvl="7" indent="0">
              <a:lnSpc>
                <a:spcPct val="150000"/>
              </a:lnSpc>
              <a:buNone/>
              <a:tabLst>
                <a:tab pos="457200" algn="l"/>
                <a:tab pos="914400" algn="l"/>
                <a:tab pos="3657600" algn="l"/>
                <a:tab pos="5029200" algn="l"/>
                <a:tab pos="6400800" algn="l"/>
                <a:tab pos="7543800" algn="l"/>
              </a:tabLst>
            </a:pPr>
            <a:r>
              <a:rPr lang="en-US" sz="1600" b="1" dirty="0" smtClean="0"/>
              <a:t>Total 2013 True-Up Adjustment (Under Recovery)		$2,851,352</a:t>
            </a:r>
            <a:r>
              <a:rPr lang="en-US" sz="1600" dirty="0" smtClean="0"/>
              <a:t>	(a+b+c)</a:t>
            </a:r>
          </a:p>
          <a:p>
            <a:pPr marL="0" lvl="7" indent="0">
              <a:buNone/>
              <a:tabLst>
                <a:tab pos="457200" algn="l"/>
                <a:tab pos="914400" algn="l"/>
                <a:tab pos="3657600" algn="l"/>
                <a:tab pos="5029200" algn="l"/>
                <a:tab pos="6400800" algn="l"/>
                <a:tab pos="7543800" algn="l"/>
              </a:tabLst>
            </a:pPr>
            <a:endParaRPr lang="en-US" sz="1600" dirty="0" smtClean="0"/>
          </a:p>
          <a:p>
            <a:pPr marL="0" lvl="7" indent="0">
              <a:buNone/>
              <a:tabLst>
                <a:tab pos="457200" algn="l"/>
                <a:tab pos="914400" algn="l"/>
                <a:tab pos="3657600" algn="l"/>
                <a:tab pos="5029200" algn="l"/>
                <a:tab pos="6400800" algn="l"/>
                <a:tab pos="7543800" algn="l"/>
              </a:tabLst>
            </a:pPr>
            <a:endParaRPr lang="en-US" sz="1600" dirty="0" smtClean="0"/>
          </a:p>
          <a:p>
            <a:pPr marL="0" lvl="7" indent="0">
              <a:buNone/>
              <a:tabLst>
                <a:tab pos="457200" algn="l"/>
                <a:tab pos="914400" algn="l"/>
                <a:tab pos="3657600" algn="l"/>
                <a:tab pos="5029200" algn="l"/>
                <a:tab pos="6400800" algn="l"/>
                <a:tab pos="7543800" algn="l"/>
              </a:tabLst>
            </a:pPr>
            <a:endParaRPr lang="en-US" sz="1600" dirty="0" smtClean="0"/>
          </a:p>
          <a:p>
            <a:pPr marL="0" lvl="7" indent="0">
              <a:buNone/>
              <a:tabLst>
                <a:tab pos="457200" algn="l"/>
                <a:tab pos="914400" algn="l"/>
                <a:tab pos="3657600" algn="l"/>
                <a:tab pos="5029200" algn="l"/>
                <a:tab pos="6400800" algn="l"/>
                <a:tab pos="7543800" algn="l"/>
              </a:tabLst>
            </a:pPr>
            <a:r>
              <a:rPr lang="en-US" sz="1600" dirty="0" smtClean="0"/>
              <a:t>	</a:t>
            </a:r>
          </a:p>
          <a:p>
            <a:pPr marL="0" lvl="7" indent="0">
              <a:buNone/>
              <a:tabLst>
                <a:tab pos="457200" algn="l"/>
                <a:tab pos="914400" algn="l"/>
                <a:tab pos="3657600" algn="l"/>
                <a:tab pos="5029200" algn="l"/>
                <a:tab pos="6400800" algn="l"/>
                <a:tab pos="7543800" algn="l"/>
              </a:tabLst>
            </a:pPr>
            <a:r>
              <a:rPr lang="en-US" sz="1600" dirty="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r>
              <a:rPr lang="en-US" dirty="0" smtClean="0"/>
              <a:t>2013 ATTR Summary </a:t>
            </a:r>
          </a:p>
        </p:txBody>
      </p:sp>
      <p:sp>
        <p:nvSpPr>
          <p:cNvPr id="18435" name="Rectangle 3"/>
          <p:cNvSpPr>
            <a:spLocks noGrp="1" noChangeArrowheads="1"/>
          </p:cNvSpPr>
          <p:nvPr>
            <p:ph type="body" sz="half" idx="4294967295"/>
          </p:nvPr>
        </p:nvSpPr>
        <p:spPr>
          <a:xfrm>
            <a:off x="609441" y="1676400"/>
            <a:ext cx="5383398" cy="3581400"/>
          </a:xfrm>
        </p:spPr>
        <p:txBody>
          <a:bodyPr/>
          <a:lstStyle/>
          <a:p>
            <a:pPr lvl="2">
              <a:buFontTx/>
              <a:buNone/>
            </a:pPr>
            <a:endParaRPr lang="en-US" sz="2000" dirty="0" smtClean="0"/>
          </a:p>
          <a:p>
            <a:pPr lvl="1"/>
            <a:endParaRPr lang="en-US" sz="2400" dirty="0" smtClean="0"/>
          </a:p>
          <a:p>
            <a:pPr>
              <a:buFontTx/>
              <a:buNone/>
            </a:pPr>
            <a:endParaRPr lang="en-US" sz="2800" dirty="0" smtClean="0"/>
          </a:p>
        </p:txBody>
      </p:sp>
      <p:graphicFrame>
        <p:nvGraphicFramePr>
          <p:cNvPr id="4" name="Chart 3"/>
          <p:cNvGraphicFramePr/>
          <p:nvPr/>
        </p:nvGraphicFramePr>
        <p:xfrm>
          <a:off x="1218883" y="1752600"/>
          <a:ext cx="10157354" cy="41910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rot="16200000">
            <a:off x="2483985" y="3393289"/>
            <a:ext cx="1821909" cy="369332"/>
          </a:xfrm>
          <a:prstGeom prst="rect">
            <a:avLst/>
          </a:prstGeom>
          <a:noFill/>
        </p:spPr>
        <p:txBody>
          <a:bodyPr wrap="none" rtlCol="0">
            <a:spAutoFit/>
          </a:bodyPr>
          <a:lstStyle/>
          <a:p>
            <a:r>
              <a:rPr lang="en-US" dirty="0" smtClean="0"/>
              <a:t>Projected ATRR</a:t>
            </a:r>
            <a:endParaRPr lang="en-US" dirty="0"/>
          </a:p>
        </p:txBody>
      </p:sp>
      <p:sp>
        <p:nvSpPr>
          <p:cNvPr id="6" name="TextBox 5"/>
          <p:cNvSpPr txBox="1"/>
          <p:nvPr/>
        </p:nvSpPr>
        <p:spPr>
          <a:xfrm rot="16200000">
            <a:off x="9151402" y="3302776"/>
            <a:ext cx="1488484" cy="369332"/>
          </a:xfrm>
          <a:prstGeom prst="rect">
            <a:avLst/>
          </a:prstGeom>
          <a:noFill/>
        </p:spPr>
        <p:txBody>
          <a:bodyPr wrap="none" rtlCol="0">
            <a:spAutoFit/>
          </a:bodyPr>
          <a:lstStyle/>
          <a:p>
            <a:r>
              <a:rPr lang="en-US" dirty="0" smtClean="0"/>
              <a:t>Actual ATRR</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dirty="0" smtClean="0"/>
              <a:t>Revenue Requirement Overview</a:t>
            </a:r>
          </a:p>
        </p:txBody>
      </p:sp>
      <p:sp>
        <p:nvSpPr>
          <p:cNvPr id="18435" name="Rectangle 3"/>
          <p:cNvSpPr>
            <a:spLocks noGrp="1" noChangeArrowheads="1"/>
          </p:cNvSpPr>
          <p:nvPr>
            <p:ph type="body" sz="half" idx="1"/>
          </p:nvPr>
        </p:nvSpPr>
        <p:spPr/>
        <p:txBody>
          <a:bodyPr/>
          <a:lstStyle/>
          <a:p>
            <a:pPr lvl="2">
              <a:buFontTx/>
              <a:buNone/>
            </a:pPr>
            <a:endParaRPr lang="en-US" sz="2000" dirty="0" smtClean="0"/>
          </a:p>
          <a:p>
            <a:pPr lvl="1"/>
            <a:endParaRPr lang="en-US" sz="2400" dirty="0" smtClean="0"/>
          </a:p>
          <a:p>
            <a:pPr>
              <a:buFontTx/>
              <a:buNone/>
            </a:pPr>
            <a:endParaRPr lang="en-US" sz="2800" dirty="0" smtClean="0"/>
          </a:p>
        </p:txBody>
      </p:sp>
      <p:sp>
        <p:nvSpPr>
          <p:cNvPr id="4" name="Content Placeholder 3"/>
          <p:cNvSpPr>
            <a:spLocks noGrp="1"/>
          </p:cNvSpPr>
          <p:nvPr>
            <p:ph sz="half" idx="2"/>
          </p:nvPr>
        </p:nvSpPr>
        <p:spPr>
          <a:xfrm>
            <a:off x="406294" y="1676401"/>
            <a:ext cx="11173090" cy="4525963"/>
          </a:xfrm>
        </p:spPr>
        <p:txBody>
          <a:bodyPr/>
          <a:lstStyle/>
          <a:p>
            <a:pPr marL="0" indent="0">
              <a:lnSpc>
                <a:spcPct val="150000"/>
              </a:lnSpc>
              <a:buNone/>
              <a:tabLst>
                <a:tab pos="457200" algn="l"/>
                <a:tab pos="914400" algn="l"/>
                <a:tab pos="5943600" algn="l"/>
              </a:tabLst>
            </a:pPr>
            <a:r>
              <a:rPr lang="en-US" sz="2000" b="1" dirty="0" smtClean="0"/>
              <a:t>Projected 2013 Net Revenue Requirement	$96,975,134</a:t>
            </a:r>
          </a:p>
          <a:p>
            <a:pPr marL="0" indent="0">
              <a:lnSpc>
                <a:spcPct val="150000"/>
              </a:lnSpc>
              <a:buNone/>
              <a:tabLst>
                <a:tab pos="457200" algn="l"/>
                <a:tab pos="914400" algn="l"/>
                <a:tab pos="5943600" algn="l"/>
              </a:tabLst>
            </a:pPr>
            <a:r>
              <a:rPr lang="en-US" sz="2000" dirty="0" smtClean="0"/>
              <a:t>	Actual to Projected Differences:</a:t>
            </a:r>
          </a:p>
          <a:p>
            <a:pPr marL="0" indent="0">
              <a:lnSpc>
                <a:spcPct val="150000"/>
              </a:lnSpc>
              <a:buNone/>
              <a:tabLst>
                <a:tab pos="457200" algn="l"/>
                <a:tab pos="914400" algn="l"/>
                <a:tab pos="5943600" algn="l"/>
              </a:tabLst>
            </a:pPr>
            <a:r>
              <a:rPr lang="en-US" sz="2000" i="1" dirty="0" smtClean="0"/>
              <a:t>	</a:t>
            </a:r>
            <a:r>
              <a:rPr lang="en-US" sz="1800" i="1" dirty="0" smtClean="0"/>
              <a:t>	</a:t>
            </a:r>
            <a:r>
              <a:rPr lang="en-US" sz="1800" dirty="0" smtClean="0"/>
              <a:t>Return</a:t>
            </a:r>
            <a:r>
              <a:rPr lang="en-US" sz="1800" i="1" dirty="0" smtClean="0"/>
              <a:t>	</a:t>
            </a:r>
            <a:r>
              <a:rPr lang="en-US" sz="1800" i="1" dirty="0" smtClean="0">
                <a:solidFill>
                  <a:srgbClr val="FF0000"/>
                </a:solidFill>
              </a:rPr>
              <a:t>$963,753</a:t>
            </a:r>
            <a:r>
              <a:rPr lang="en-US" sz="1800" i="1" dirty="0" smtClean="0"/>
              <a:t>	</a:t>
            </a:r>
          </a:p>
          <a:p>
            <a:pPr marL="0" indent="0">
              <a:lnSpc>
                <a:spcPct val="150000"/>
              </a:lnSpc>
              <a:buNone/>
              <a:tabLst>
                <a:tab pos="457200" algn="l"/>
                <a:tab pos="914400" algn="l"/>
                <a:tab pos="5943600" algn="l"/>
              </a:tabLst>
            </a:pPr>
            <a:r>
              <a:rPr lang="en-US" sz="1800" i="1" dirty="0" smtClean="0"/>
              <a:t>		</a:t>
            </a:r>
            <a:r>
              <a:rPr lang="en-US" sz="1800" dirty="0" smtClean="0"/>
              <a:t>O&amp;M Expense</a:t>
            </a:r>
            <a:r>
              <a:rPr lang="en-US" sz="1800" i="1" dirty="0" smtClean="0"/>
              <a:t>	</a:t>
            </a:r>
            <a:r>
              <a:rPr lang="en-US" sz="1800" i="1" dirty="0" smtClean="0">
                <a:solidFill>
                  <a:srgbClr val="FF0000"/>
                </a:solidFill>
              </a:rPr>
              <a:t>$(963,019)</a:t>
            </a:r>
          </a:p>
          <a:p>
            <a:pPr marL="0" indent="0">
              <a:lnSpc>
                <a:spcPct val="150000"/>
              </a:lnSpc>
              <a:buNone/>
              <a:tabLst>
                <a:tab pos="457200" algn="l"/>
                <a:tab pos="914400" algn="l"/>
                <a:tab pos="5943600" algn="l"/>
              </a:tabLst>
            </a:pPr>
            <a:r>
              <a:rPr lang="en-US" sz="1800" i="1" dirty="0" smtClean="0"/>
              <a:t>		</a:t>
            </a:r>
            <a:r>
              <a:rPr lang="en-US" sz="1800" dirty="0" smtClean="0"/>
              <a:t>Attachment GG Adjustment</a:t>
            </a:r>
            <a:r>
              <a:rPr lang="en-US" sz="1800" i="1" dirty="0" smtClean="0"/>
              <a:t>	</a:t>
            </a:r>
            <a:r>
              <a:rPr lang="en-US" sz="1800" i="1" dirty="0" smtClean="0">
                <a:solidFill>
                  <a:srgbClr val="FF0000"/>
                </a:solidFill>
              </a:rPr>
              <a:t>$(165,196)</a:t>
            </a:r>
          </a:p>
          <a:p>
            <a:pPr marL="0" indent="0">
              <a:lnSpc>
                <a:spcPct val="150000"/>
              </a:lnSpc>
              <a:buNone/>
              <a:tabLst>
                <a:tab pos="457200" algn="l"/>
                <a:tab pos="914400" algn="l"/>
                <a:tab pos="5943600" algn="l"/>
              </a:tabLst>
            </a:pPr>
            <a:r>
              <a:rPr lang="en-US" sz="1800" i="1" dirty="0" smtClean="0"/>
              <a:t>		</a:t>
            </a:r>
            <a:r>
              <a:rPr lang="en-US" sz="1800" dirty="0" smtClean="0"/>
              <a:t>Attachment MM Adjustment</a:t>
            </a:r>
            <a:r>
              <a:rPr lang="en-US" sz="1800" i="1" dirty="0" smtClean="0"/>
              <a:t>	</a:t>
            </a:r>
            <a:r>
              <a:rPr lang="en-US" sz="1800" i="1" dirty="0" smtClean="0">
                <a:solidFill>
                  <a:srgbClr val="FF0000"/>
                </a:solidFill>
              </a:rPr>
              <a:t>$935,421</a:t>
            </a:r>
          </a:p>
          <a:p>
            <a:pPr marL="0" indent="0">
              <a:lnSpc>
                <a:spcPct val="150000"/>
              </a:lnSpc>
              <a:buNone/>
              <a:tabLst>
                <a:tab pos="457200" algn="l"/>
                <a:tab pos="914400" algn="l"/>
                <a:tab pos="5943600" algn="l"/>
              </a:tabLst>
            </a:pPr>
            <a:r>
              <a:rPr lang="en-US" sz="1800" i="1" dirty="0" smtClean="0"/>
              <a:t>		</a:t>
            </a:r>
            <a:r>
              <a:rPr lang="en-US" sz="1800" dirty="0" smtClean="0"/>
              <a:t>Revenue Credits</a:t>
            </a:r>
            <a:r>
              <a:rPr lang="en-US" sz="1800" i="1" dirty="0" smtClean="0"/>
              <a:t>	</a:t>
            </a:r>
            <a:r>
              <a:rPr lang="en-US" sz="1800" i="1" u="sng" dirty="0" smtClean="0">
                <a:solidFill>
                  <a:srgbClr val="FF0000"/>
                </a:solidFill>
              </a:rPr>
              <a:t>$1,457,747</a:t>
            </a:r>
          </a:p>
          <a:p>
            <a:pPr marL="0" indent="0">
              <a:lnSpc>
                <a:spcPct val="150000"/>
              </a:lnSpc>
              <a:buNone/>
              <a:tabLst>
                <a:tab pos="457200" algn="l"/>
                <a:tab pos="914400" algn="l"/>
                <a:tab pos="5943600" algn="l"/>
              </a:tabLst>
            </a:pPr>
            <a:r>
              <a:rPr lang="en-US" sz="2000" b="1" dirty="0" smtClean="0"/>
              <a:t>Actual 2013 Net Revenue Requirement	$99,203,840</a:t>
            </a:r>
          </a:p>
          <a:p>
            <a:pPr marL="0" indent="0">
              <a:lnSpc>
                <a:spcPct val="150000"/>
              </a:lnSpc>
              <a:buNone/>
              <a:tabLst>
                <a:tab pos="457200" algn="l"/>
                <a:tab pos="914400" algn="l"/>
                <a:tab pos="5943600" algn="l"/>
              </a:tabLst>
            </a:pPr>
            <a:r>
              <a:rPr lang="en-US" sz="1800" i="1" dirty="0" smtClean="0">
                <a:solidFill>
                  <a:srgbClr val="FF0000"/>
                </a:solidFill>
              </a:rPr>
              <a:t>Overall Difference	$2,228,705</a:t>
            </a:r>
          </a:p>
          <a:p>
            <a:pPr marL="0" indent="0">
              <a:lnSpc>
                <a:spcPct val="150000"/>
              </a:lnSpc>
              <a:buNone/>
              <a:tabLst>
                <a:tab pos="457200" algn="l"/>
                <a:tab pos="914400" algn="l"/>
                <a:tab pos="5943600" algn="l"/>
              </a:tabLst>
            </a:pPr>
            <a:r>
              <a:rPr lang="en-US" sz="2000" dirty="0" smtClean="0"/>
              <a:t>		</a:t>
            </a:r>
          </a:p>
          <a:p>
            <a:pPr marL="0" indent="0">
              <a:lnSpc>
                <a:spcPct val="150000"/>
              </a:lnSpc>
              <a:buNone/>
              <a:tabLst>
                <a:tab pos="457200" algn="l"/>
                <a:tab pos="914400" algn="l"/>
                <a:tab pos="5943600" algn="l"/>
              </a:tabLst>
            </a:pP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dirty="0" smtClean="0"/>
              <a:t>Return Overview</a:t>
            </a:r>
          </a:p>
        </p:txBody>
      </p:sp>
      <p:sp>
        <p:nvSpPr>
          <p:cNvPr id="18435" name="Rectangle 3"/>
          <p:cNvSpPr>
            <a:spLocks noGrp="1" noChangeArrowheads="1"/>
          </p:cNvSpPr>
          <p:nvPr>
            <p:ph type="body" sz="half" idx="1"/>
          </p:nvPr>
        </p:nvSpPr>
        <p:spPr/>
        <p:txBody>
          <a:bodyPr/>
          <a:lstStyle/>
          <a:p>
            <a:pPr lvl="2">
              <a:buFontTx/>
              <a:buNone/>
            </a:pPr>
            <a:endParaRPr lang="en-US" sz="2000" dirty="0" smtClean="0"/>
          </a:p>
          <a:p>
            <a:pPr lvl="1"/>
            <a:endParaRPr lang="en-US" sz="2400" dirty="0" smtClean="0"/>
          </a:p>
          <a:p>
            <a:pPr>
              <a:buFontTx/>
              <a:buNone/>
            </a:pPr>
            <a:endParaRPr lang="en-US" sz="2800" dirty="0" smtClean="0"/>
          </a:p>
        </p:txBody>
      </p:sp>
      <p:sp>
        <p:nvSpPr>
          <p:cNvPr id="4" name="Content Placeholder 3"/>
          <p:cNvSpPr>
            <a:spLocks noGrp="1"/>
          </p:cNvSpPr>
          <p:nvPr>
            <p:ph sz="half" idx="2"/>
          </p:nvPr>
        </p:nvSpPr>
        <p:spPr>
          <a:xfrm>
            <a:off x="406294" y="1676401"/>
            <a:ext cx="11173090" cy="4525963"/>
          </a:xfrm>
        </p:spPr>
        <p:txBody>
          <a:bodyPr/>
          <a:lstStyle/>
          <a:p>
            <a:pPr marL="0" indent="0">
              <a:lnSpc>
                <a:spcPct val="150000"/>
              </a:lnSpc>
              <a:buNone/>
              <a:tabLst>
                <a:tab pos="457200" algn="l"/>
                <a:tab pos="914400" algn="l"/>
                <a:tab pos="5943600" algn="l"/>
              </a:tabLst>
            </a:pPr>
            <a:r>
              <a:rPr lang="en-US" sz="2000" b="1" dirty="0" smtClean="0"/>
              <a:t>Projected 2013 Rate Base</a:t>
            </a:r>
            <a:r>
              <a:rPr lang="en-US" sz="2000" dirty="0" smtClean="0"/>
              <a:t>	</a:t>
            </a:r>
            <a:r>
              <a:rPr lang="en-US" sz="2000" b="1" dirty="0" smtClean="0"/>
              <a:t>$671,736,732</a:t>
            </a:r>
          </a:p>
          <a:p>
            <a:pPr marL="0" indent="0">
              <a:lnSpc>
                <a:spcPct val="150000"/>
              </a:lnSpc>
              <a:buNone/>
              <a:tabLst>
                <a:tab pos="457200" algn="l"/>
                <a:tab pos="914400" algn="l"/>
                <a:tab pos="5943600" algn="l"/>
              </a:tabLst>
            </a:pPr>
            <a:r>
              <a:rPr lang="en-US" sz="2000" dirty="0" smtClean="0"/>
              <a:t>	Actual to Projected Differences:</a:t>
            </a:r>
          </a:p>
          <a:p>
            <a:pPr marL="0" indent="0">
              <a:lnSpc>
                <a:spcPct val="150000"/>
              </a:lnSpc>
              <a:buNone/>
              <a:tabLst>
                <a:tab pos="457200" algn="l"/>
                <a:tab pos="914400" algn="l"/>
                <a:tab pos="5943600" algn="l"/>
              </a:tabLst>
            </a:pPr>
            <a:r>
              <a:rPr lang="en-US" sz="2000" dirty="0" smtClean="0"/>
              <a:t>	</a:t>
            </a:r>
            <a:r>
              <a:rPr lang="en-US" sz="1800" i="1" dirty="0" smtClean="0"/>
              <a:t>	Net Plant	</a:t>
            </a:r>
            <a:r>
              <a:rPr lang="en-US" sz="1800" i="1" dirty="0" smtClean="0">
                <a:solidFill>
                  <a:srgbClr val="FF0000"/>
                </a:solidFill>
              </a:rPr>
              <a:t>$(13,839,565)</a:t>
            </a:r>
          </a:p>
          <a:p>
            <a:pPr marL="0" indent="0">
              <a:lnSpc>
                <a:spcPct val="150000"/>
              </a:lnSpc>
              <a:buNone/>
              <a:tabLst>
                <a:tab pos="457200" algn="l"/>
                <a:tab pos="914400" algn="l"/>
                <a:tab pos="5943600" algn="l"/>
              </a:tabLst>
            </a:pPr>
            <a:r>
              <a:rPr lang="en-US" sz="1800" i="1" dirty="0" smtClean="0"/>
              <a:t>		Construction Work In Progress	</a:t>
            </a:r>
            <a:r>
              <a:rPr lang="en-US" sz="1800" i="1" dirty="0" smtClean="0">
                <a:solidFill>
                  <a:srgbClr val="FF0000"/>
                </a:solidFill>
              </a:rPr>
              <a:t>$2,306,365</a:t>
            </a:r>
          </a:p>
          <a:p>
            <a:pPr marL="0" indent="0">
              <a:lnSpc>
                <a:spcPct val="150000"/>
              </a:lnSpc>
              <a:buNone/>
              <a:tabLst>
                <a:tab pos="457200" algn="l"/>
                <a:tab pos="914400" algn="l"/>
                <a:tab pos="5943600" algn="l"/>
              </a:tabLst>
            </a:pPr>
            <a:r>
              <a:rPr lang="en-US" sz="1800" i="1" dirty="0" smtClean="0"/>
              <a:t>		Adjustments to Rate Base *	</a:t>
            </a:r>
            <a:r>
              <a:rPr lang="en-US" sz="1800" i="1" dirty="0" smtClean="0">
                <a:solidFill>
                  <a:srgbClr val="FF0000"/>
                </a:solidFill>
              </a:rPr>
              <a:t>$333,388</a:t>
            </a:r>
          </a:p>
          <a:p>
            <a:pPr marL="0" indent="0">
              <a:lnSpc>
                <a:spcPct val="150000"/>
              </a:lnSpc>
              <a:buNone/>
              <a:tabLst>
                <a:tab pos="457200" algn="l"/>
                <a:tab pos="914400" algn="l"/>
                <a:tab pos="5943600" algn="l"/>
              </a:tabLst>
            </a:pPr>
            <a:r>
              <a:rPr lang="en-US" sz="1800" i="1" dirty="0" smtClean="0"/>
              <a:t>		Land Held for Future Use	</a:t>
            </a:r>
            <a:r>
              <a:rPr lang="en-US" sz="1800" i="1" dirty="0" smtClean="0">
                <a:solidFill>
                  <a:srgbClr val="FF0000"/>
                </a:solidFill>
              </a:rPr>
              <a:t>$0</a:t>
            </a:r>
          </a:p>
          <a:p>
            <a:pPr marL="0" indent="0">
              <a:lnSpc>
                <a:spcPct val="150000"/>
              </a:lnSpc>
              <a:buNone/>
              <a:tabLst>
                <a:tab pos="457200" algn="l"/>
                <a:tab pos="914400" algn="l"/>
                <a:tab pos="5943600" algn="l"/>
              </a:tabLst>
            </a:pPr>
            <a:r>
              <a:rPr lang="en-US" sz="1800" i="1" dirty="0" smtClean="0"/>
              <a:t>		Working Capital	</a:t>
            </a:r>
            <a:r>
              <a:rPr lang="en-US" sz="1800" i="1" u="sng" dirty="0" smtClean="0">
                <a:solidFill>
                  <a:srgbClr val="FF0000"/>
                </a:solidFill>
              </a:rPr>
              <a:t>$389,971</a:t>
            </a:r>
          </a:p>
          <a:p>
            <a:pPr marL="0" indent="0">
              <a:lnSpc>
                <a:spcPct val="150000"/>
              </a:lnSpc>
              <a:buNone/>
              <a:tabLst>
                <a:tab pos="457200" algn="l"/>
                <a:tab pos="914400" algn="l"/>
                <a:tab pos="5943600" algn="l"/>
              </a:tabLst>
            </a:pPr>
            <a:r>
              <a:rPr lang="en-US" sz="2000" b="1" dirty="0" smtClean="0"/>
              <a:t>Actual 2013 Rate Base</a:t>
            </a:r>
            <a:r>
              <a:rPr lang="en-US" sz="2000" dirty="0" smtClean="0"/>
              <a:t>	</a:t>
            </a:r>
            <a:r>
              <a:rPr lang="en-US" sz="2000" b="1" dirty="0" smtClean="0"/>
              <a:t>$660,260,116</a:t>
            </a:r>
          </a:p>
          <a:p>
            <a:pPr marL="0" indent="0">
              <a:lnSpc>
                <a:spcPct val="150000"/>
              </a:lnSpc>
              <a:buNone/>
              <a:tabLst>
                <a:tab pos="457200" algn="l"/>
                <a:tab pos="914400" algn="l"/>
                <a:tab pos="5943600" algn="l"/>
              </a:tabLst>
            </a:pPr>
            <a:r>
              <a:rPr lang="en-US" sz="1800" i="1" dirty="0" smtClean="0">
                <a:solidFill>
                  <a:srgbClr val="FF0000"/>
                </a:solidFill>
              </a:rPr>
              <a:t>Overall Difference	$(11,476,617)</a:t>
            </a:r>
          </a:p>
          <a:p>
            <a:pPr marL="0" indent="0">
              <a:lnSpc>
                <a:spcPct val="150000"/>
              </a:lnSpc>
              <a:buNone/>
              <a:tabLst>
                <a:tab pos="457200" algn="l"/>
                <a:tab pos="914400" algn="l"/>
                <a:tab pos="5943600" algn="l"/>
              </a:tabLst>
            </a:pPr>
            <a:r>
              <a:rPr lang="en-US" sz="1600" dirty="0" smtClean="0"/>
              <a:t>*offset to Rate Base</a:t>
            </a:r>
          </a:p>
          <a:p>
            <a:pPr marL="0" indent="0">
              <a:lnSpc>
                <a:spcPct val="150000"/>
              </a:lnSpc>
              <a:buNone/>
              <a:tabLst>
                <a:tab pos="457200" algn="l"/>
                <a:tab pos="914400" algn="l"/>
                <a:tab pos="5943600" algn="l"/>
              </a:tabLst>
            </a:pPr>
            <a:endParaRPr 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S102889188">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3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Custom Design">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14649</TotalTime>
  <Words>478</Words>
  <Application>Microsoft Office PowerPoint</Application>
  <PresentationFormat>Custom</PresentationFormat>
  <Paragraphs>169</Paragraphs>
  <Slides>16</Slides>
  <Notes>1</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TS102889188</vt:lpstr>
      <vt:lpstr>3_Custom Design</vt:lpstr>
      <vt:lpstr>Slide 1</vt:lpstr>
      <vt:lpstr>Agenda</vt:lpstr>
      <vt:lpstr>Disclosure</vt:lpstr>
      <vt:lpstr>Meeting Purpose </vt:lpstr>
      <vt:lpstr>Slide 5</vt:lpstr>
      <vt:lpstr>2013 True-Up Adjustment Overview</vt:lpstr>
      <vt:lpstr>2013 ATTR Summary </vt:lpstr>
      <vt:lpstr>Revenue Requirement Overview</vt:lpstr>
      <vt:lpstr>Return Overview</vt:lpstr>
      <vt:lpstr>Return Overview</vt:lpstr>
      <vt:lpstr>Return Overview</vt:lpstr>
      <vt:lpstr>Operating Expense Overview</vt:lpstr>
      <vt:lpstr>Attachment GG &amp; MM Overview</vt:lpstr>
      <vt:lpstr>Revenue Credits Overview</vt:lpstr>
      <vt:lpstr>Next Steps</vt:lpstr>
      <vt:lpstr>Questions?</vt:lpstr>
    </vt:vector>
  </TitlesOfParts>
  <Company>Great River Energy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Goodhue County Cooperative Electric Association Annual Meeting</dc:title>
  <dc:creator>lmt</dc:creator>
  <cp:lastModifiedBy>Tbutkows</cp:lastModifiedBy>
  <cp:revision>770</cp:revision>
  <dcterms:created xsi:type="dcterms:W3CDTF">2006-03-02T20:14:31Z</dcterms:created>
  <dcterms:modified xsi:type="dcterms:W3CDTF">2014-08-05T17:59:33Z</dcterms:modified>
</cp:coreProperties>
</file>